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6" r:id="rId2"/>
    <p:sldId id="342" r:id="rId3"/>
    <p:sldId id="341" r:id="rId4"/>
    <p:sldId id="329" r:id="rId5"/>
    <p:sldId id="330" r:id="rId6"/>
    <p:sldId id="336" r:id="rId7"/>
    <p:sldId id="343" r:id="rId8"/>
    <p:sldId id="492" r:id="rId9"/>
    <p:sldId id="346" r:id="rId10"/>
    <p:sldId id="347" r:id="rId11"/>
    <p:sldId id="348" r:id="rId12"/>
    <p:sldId id="349" r:id="rId13"/>
    <p:sldId id="351" r:id="rId14"/>
    <p:sldId id="350" r:id="rId15"/>
    <p:sldId id="352" r:id="rId16"/>
    <p:sldId id="353" r:id="rId17"/>
    <p:sldId id="354" r:id="rId18"/>
    <p:sldId id="344" r:id="rId19"/>
    <p:sldId id="355" r:id="rId20"/>
    <p:sldId id="356" r:id="rId21"/>
    <p:sldId id="357" r:id="rId22"/>
    <p:sldId id="358"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83" r:id="rId41"/>
    <p:sldId id="359"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2" r:id="rId59"/>
    <p:sldId id="403" r:id="rId60"/>
    <p:sldId id="404" r:id="rId61"/>
    <p:sldId id="405"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21" r:id="rId78"/>
    <p:sldId id="422" r:id="rId79"/>
    <p:sldId id="423" r:id="rId80"/>
    <p:sldId id="424" r:id="rId81"/>
    <p:sldId id="425" r:id="rId82"/>
    <p:sldId id="426" r:id="rId83"/>
    <p:sldId id="427" r:id="rId84"/>
    <p:sldId id="428" r:id="rId85"/>
    <p:sldId id="429" r:id="rId86"/>
    <p:sldId id="430" r:id="rId87"/>
    <p:sldId id="431" r:id="rId88"/>
    <p:sldId id="432" r:id="rId89"/>
    <p:sldId id="433" r:id="rId90"/>
    <p:sldId id="434" r:id="rId91"/>
    <p:sldId id="435" r:id="rId92"/>
    <p:sldId id="436" r:id="rId93"/>
    <p:sldId id="437" r:id="rId94"/>
    <p:sldId id="438" r:id="rId95"/>
    <p:sldId id="439" r:id="rId96"/>
    <p:sldId id="440" r:id="rId97"/>
    <p:sldId id="441" r:id="rId98"/>
    <p:sldId id="442" r:id="rId99"/>
    <p:sldId id="443" r:id="rId100"/>
    <p:sldId id="444" r:id="rId101"/>
    <p:sldId id="445" r:id="rId102"/>
    <p:sldId id="446" r:id="rId103"/>
    <p:sldId id="447" r:id="rId104"/>
    <p:sldId id="448" r:id="rId105"/>
    <p:sldId id="449" r:id="rId106"/>
    <p:sldId id="450" r:id="rId107"/>
    <p:sldId id="451" r:id="rId108"/>
    <p:sldId id="452" r:id="rId109"/>
    <p:sldId id="453" r:id="rId110"/>
    <p:sldId id="454" r:id="rId111"/>
    <p:sldId id="455" r:id="rId112"/>
    <p:sldId id="456" r:id="rId113"/>
    <p:sldId id="457" r:id="rId114"/>
    <p:sldId id="458" r:id="rId115"/>
    <p:sldId id="459" r:id="rId116"/>
    <p:sldId id="460" r:id="rId117"/>
    <p:sldId id="461" r:id="rId118"/>
    <p:sldId id="462" r:id="rId119"/>
    <p:sldId id="463" r:id="rId120"/>
    <p:sldId id="464" r:id="rId121"/>
    <p:sldId id="465" r:id="rId122"/>
    <p:sldId id="466" r:id="rId123"/>
    <p:sldId id="467" r:id="rId124"/>
    <p:sldId id="468" r:id="rId125"/>
    <p:sldId id="469" r:id="rId126"/>
    <p:sldId id="470" r:id="rId127"/>
    <p:sldId id="471" r:id="rId128"/>
    <p:sldId id="472" r:id="rId129"/>
    <p:sldId id="473" r:id="rId130"/>
    <p:sldId id="474" r:id="rId131"/>
    <p:sldId id="475" r:id="rId132"/>
    <p:sldId id="476" r:id="rId133"/>
    <p:sldId id="477" r:id="rId134"/>
    <p:sldId id="478" r:id="rId135"/>
    <p:sldId id="479" r:id="rId136"/>
    <p:sldId id="480" r:id="rId137"/>
    <p:sldId id="481" r:id="rId138"/>
    <p:sldId id="482" r:id="rId139"/>
    <p:sldId id="483" r:id="rId140"/>
    <p:sldId id="484" r:id="rId141"/>
    <p:sldId id="485" r:id="rId142"/>
    <p:sldId id="486" r:id="rId143"/>
    <p:sldId id="487" r:id="rId144"/>
    <p:sldId id="488" r:id="rId145"/>
    <p:sldId id="489" r:id="rId146"/>
    <p:sldId id="490" r:id="rId147"/>
    <p:sldId id="491" r:id="rId148"/>
    <p:sldId id="494" r:id="rId149"/>
    <p:sldId id="493" r:id="rId15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E8B38-2585-413E-95D8-A58D024A0827}" type="datetimeFigureOut">
              <a:rPr lang="sv-SE" smtClean="0"/>
              <a:t>2013-03-02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03CF8-131C-4509-8D51-D2020B99C1D0}" type="slidenum">
              <a:rPr lang="sv-SE" smtClean="0"/>
              <a:t>‹#›</a:t>
            </a:fld>
            <a:endParaRPr lang="sv-SE"/>
          </a:p>
        </p:txBody>
      </p:sp>
    </p:spTree>
    <p:extLst>
      <p:ext uri="{BB962C8B-B14F-4D97-AF65-F5344CB8AC3E}">
        <p14:creationId xmlns:p14="http://schemas.microsoft.com/office/powerpoint/2010/main" val="308625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a:t>
            </a:fld>
            <a:endParaRPr lang="sv-S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136</a:t>
            </a:fld>
            <a:endParaRPr lang="sv-S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137</a:t>
            </a:fld>
            <a:endParaRPr lang="sv-S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138</a:t>
            </a:fld>
            <a:endParaRPr lang="sv-S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139</a:t>
            </a:fld>
            <a:endParaRPr lang="sv-S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140</a:t>
            </a:fld>
            <a:endParaRPr lang="sv-S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141</a:t>
            </a:fld>
            <a:endParaRPr lang="sv-S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142</a:t>
            </a:fld>
            <a:endParaRPr lang="sv-S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143</a:t>
            </a:fld>
            <a:endParaRPr lang="sv-SE"/>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144</a:t>
            </a:fld>
            <a:endParaRPr lang="sv-SE"/>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145</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a:t>
            </a:fld>
            <a:endParaRPr lang="sv-S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146</a:t>
            </a:fld>
            <a:endParaRPr lang="sv-SE"/>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147</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15</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17</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18</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19</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20</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21</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22</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23</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24</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25</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26</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27</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28</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29</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30</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31</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32</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34</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35</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36</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37</a:t>
            </a:fld>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38</a:t>
            </a:fld>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39</a:t>
            </a:fld>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40</a:t>
            </a:fld>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41</a:t>
            </a:fld>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42</a:t>
            </a:fld>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46</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4</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65</a:t>
            </a:fld>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66</a:t>
            </a:fld>
            <a:endParaRPr lang="sv-S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67</a:t>
            </a:fld>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71</a:t>
            </a:fld>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72</a:t>
            </a:fld>
            <a:endParaRPr lang="sv-S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73</a:t>
            </a:fld>
            <a:endParaRPr lang="sv-S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74</a:t>
            </a:fld>
            <a:endParaRPr lang="sv-S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75</a:t>
            </a:fld>
            <a:endParaRPr lang="sv-S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76</a:t>
            </a:fld>
            <a:endParaRPr lang="sv-S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5</a:t>
            </a:fld>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78</a:t>
            </a:fld>
            <a:endParaRPr lang="sv-S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79</a:t>
            </a:fld>
            <a:endParaRPr lang="sv-S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80</a:t>
            </a:fld>
            <a:endParaRPr lang="sv-S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81</a:t>
            </a:fld>
            <a:endParaRPr lang="sv-S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82</a:t>
            </a:fld>
            <a:endParaRPr lang="sv-S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83</a:t>
            </a:fld>
            <a:endParaRPr lang="sv-S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84</a:t>
            </a:fld>
            <a:endParaRPr lang="sv-S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87</a:t>
            </a:fld>
            <a:endParaRPr lang="sv-S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88</a:t>
            </a:fld>
            <a:endParaRPr lang="sv-S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89</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7</a:t>
            </a:fld>
            <a:endParaRPr lang="sv-S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90</a:t>
            </a:fld>
            <a:endParaRPr lang="sv-S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91</a:t>
            </a:fld>
            <a:endParaRPr lang="sv-S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92</a:t>
            </a:fld>
            <a:endParaRPr lang="sv-S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93</a:t>
            </a:fld>
            <a:endParaRPr lang="sv-S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94</a:t>
            </a:fld>
            <a:endParaRPr lang="sv-S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95</a:t>
            </a:fld>
            <a:endParaRPr lang="sv-S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96</a:t>
            </a:fld>
            <a:endParaRPr lang="sv-S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97</a:t>
            </a:fld>
            <a:endParaRPr lang="sv-S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98</a:t>
            </a:fld>
            <a:endParaRPr lang="sv-S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99</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8</a:t>
            </a:fld>
            <a:endParaRPr lang="sv-S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100</a:t>
            </a:fld>
            <a:endParaRPr lang="sv-S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102</a:t>
            </a:fld>
            <a:endParaRPr lang="sv-S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103</a:t>
            </a:fld>
            <a:endParaRPr lang="sv-S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104</a:t>
            </a:fld>
            <a:endParaRPr lang="sv-S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105</a:t>
            </a:fld>
            <a:endParaRPr lang="sv-S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106</a:t>
            </a:fld>
            <a:endParaRPr lang="sv-S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107</a:t>
            </a:fld>
            <a:endParaRPr lang="sv-S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109</a:t>
            </a:fld>
            <a:endParaRPr lang="sv-S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110</a:t>
            </a:fld>
            <a:endParaRPr lang="sv-S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111</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9</a:t>
            </a:fld>
            <a:endParaRPr lang="sv-S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112</a:t>
            </a:fld>
            <a:endParaRPr lang="sv-S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113</a:t>
            </a:fld>
            <a:endParaRPr lang="sv-S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114</a:t>
            </a:fld>
            <a:endParaRPr lang="sv-S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115</a:t>
            </a:fld>
            <a:endParaRPr lang="sv-S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116</a:t>
            </a:fld>
            <a:endParaRPr lang="sv-S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117</a:t>
            </a:fld>
            <a:endParaRPr lang="sv-S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118</a:t>
            </a:fld>
            <a:endParaRPr lang="sv-S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119</a:t>
            </a:fld>
            <a:endParaRPr lang="sv-S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124</a:t>
            </a:fld>
            <a:endParaRPr lang="sv-S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125</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a:t>
            </a:fld>
            <a:endParaRPr lang="sv-S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126</a:t>
            </a:fld>
            <a:endParaRPr lang="sv-S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127</a:t>
            </a:fld>
            <a:endParaRPr lang="sv-S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128</a:t>
            </a:fld>
            <a:endParaRPr lang="sv-S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129</a:t>
            </a:fld>
            <a:endParaRPr lang="sv-S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130</a:t>
            </a:fld>
            <a:endParaRPr lang="sv-S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131</a:t>
            </a:fld>
            <a:endParaRPr lang="sv-S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132</a:t>
            </a:fld>
            <a:endParaRPr lang="sv-S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133</a:t>
            </a:fld>
            <a:endParaRPr lang="sv-S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134</a:t>
            </a:fld>
            <a:endParaRPr lang="sv-S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6CDAF72-E42A-41DC-8A2A-1C424F08CA7B}" type="slidenum">
              <a:rPr lang="sv-SE" smtClean="0"/>
              <a:pPr/>
              <a:t>135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2013-03-02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2013-03-02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2013-03-02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2013-03-02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t>2013-03-02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47BD319-C441-4740-BDB2-35E25C52CCE7}" type="datetimeFigureOut">
              <a:rPr lang="sv-SE" smtClean="0"/>
              <a:t>2013-03-02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47BD319-C441-4740-BDB2-35E25C52CCE7}" type="datetimeFigureOut">
              <a:rPr lang="sv-SE" smtClean="0"/>
              <a:t>2013-03-02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47BD319-C441-4740-BDB2-35E25C52CCE7}" type="datetimeFigureOut">
              <a:rPr lang="sv-SE" smtClean="0"/>
              <a:t>2013-03-02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t>2013-03-02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2013-03-02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2013-03-02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t>2013-03-02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0.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377369"/>
            <a:ext cx="7286676"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8000" dirty="0" smtClean="0">
                <a:solidFill>
                  <a:srgbClr val="FFC000"/>
                </a:solidFill>
                <a:latin typeface="Berlin Sans FB Demi" pitchFamily="34" charset="0"/>
              </a:rPr>
              <a:t>Sanningens bok</a:t>
            </a:r>
            <a:endParaRPr lang="sv-SE" sz="8000" dirty="0">
              <a:solidFill>
                <a:srgbClr val="FFC000"/>
              </a:solidFill>
              <a:latin typeface="Berlin Sans FB Demi" pitchFamily="34" charset="0"/>
            </a:endParaRPr>
          </a:p>
        </p:txBody>
      </p:sp>
      <p:sp>
        <p:nvSpPr>
          <p:cNvPr id="2" name="textruta 1"/>
          <p:cNvSpPr txBox="1"/>
          <p:nvPr/>
        </p:nvSpPr>
        <p:spPr>
          <a:xfrm>
            <a:off x="647564" y="5805264"/>
            <a:ext cx="7848872" cy="830997"/>
          </a:xfrm>
          <a:prstGeom prst="rect">
            <a:avLst/>
          </a:prstGeom>
          <a:noFill/>
        </p:spPr>
        <p:txBody>
          <a:bodyPr wrap="square" rtlCol="0">
            <a:spAutoFit/>
          </a:bodyPr>
          <a:lstStyle/>
          <a:p>
            <a:pPr algn="ctr"/>
            <a:r>
              <a:rPr lang="sv-SE" sz="2400" dirty="0" smtClean="0">
                <a:solidFill>
                  <a:schemeClr val="bg1"/>
                </a:solidFill>
                <a:latin typeface="Arial Rounded MT Bold" pitchFamily="34" charset="0"/>
              </a:rPr>
              <a:t>Del 3 – Var är vi i profetian?</a:t>
            </a:r>
          </a:p>
          <a:p>
            <a:pPr algn="ctr"/>
            <a:r>
              <a:rPr lang="sv-SE" sz="2400" dirty="0" smtClean="0">
                <a:solidFill>
                  <a:schemeClr val="bg1"/>
                </a:solidFill>
                <a:latin typeface="Arial Rounded MT Bold" pitchFamily="34" charset="0"/>
              </a:rPr>
              <a:t>Daniel 11:30-12:4</a:t>
            </a:r>
            <a:endParaRPr lang="sv-SE" sz="2400" dirty="0">
              <a:solidFill>
                <a:schemeClr val="bg1"/>
              </a:solidFill>
              <a:latin typeface="Arial Rounded MT Bold" pitchFamily="34" charset="0"/>
            </a:endParaRPr>
          </a:p>
        </p:txBody>
      </p:sp>
      <p:pic>
        <p:nvPicPr>
          <p:cNvPr id="3" name="Picture 3" descr="C:\Users\Jonathan\Evangelisation\Bildarkiv\Evangelism Images\20 - Mark of the beast\0820040 prophecy prophet future rev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92796"/>
            <a:ext cx="5616624" cy="42124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0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971600" y="1628800"/>
            <a:ext cx="7127522" cy="4801300"/>
          </a:xfrm>
          <a:prstGeom prst="rect">
            <a:avLst/>
          </a:prstGeom>
          <a:noFill/>
          <a:ln w="9525">
            <a:noFill/>
            <a:miter lim="800000"/>
            <a:headEnd/>
            <a:tailEnd/>
          </a:ln>
          <a:effectLst>
            <a:outerShdw dist="35921" dir="2700000" algn="ctr" rotWithShape="0">
              <a:schemeClr val="tx1"/>
            </a:outerShdw>
          </a:effectLst>
        </p:spPr>
        <p:txBody>
          <a:bodyPr lIns="91426" tIns="45713" rIns="91426" bIns="45713">
            <a:spAutoFit/>
          </a:bodyPr>
          <a:lstStyle/>
          <a:p>
            <a:pPr defTabSz="913591"/>
            <a:r>
              <a:rPr lang="sv-SE" sz="3400" dirty="0" smtClean="0">
                <a:solidFill>
                  <a:schemeClr val="bg1"/>
                </a:solidFill>
                <a:effectLst>
                  <a:outerShdw blurRad="38100" dist="38100" dir="2700000" algn="tl">
                    <a:srgbClr val="000000">
                      <a:alpha val="43137"/>
                    </a:srgbClr>
                  </a:outerShdw>
                </a:effectLst>
                <a:latin typeface="Arial Rounded MT Bold" pitchFamily="34" charset="0"/>
              </a:rPr>
              <a:t>”Påståendet som </a:t>
            </a:r>
            <a:r>
              <a:rPr lang="sv-SE" sz="3400" dirty="0" err="1" smtClean="0">
                <a:solidFill>
                  <a:schemeClr val="bg1"/>
                </a:solidFill>
                <a:effectLst>
                  <a:outerShdw blurRad="38100" dist="38100" dir="2700000" algn="tl">
                    <a:srgbClr val="000000">
                      <a:alpha val="43137"/>
                    </a:srgbClr>
                  </a:outerShdw>
                </a:effectLst>
                <a:latin typeface="Arial Rounded MT Bold" pitchFamily="34" charset="0"/>
              </a:rPr>
              <a:t>Josefus</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gör om att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alla öar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och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större delen av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havskusten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kallas </a:t>
            </a:r>
            <a:r>
              <a:rPr lang="sv-SE" sz="3400" dirty="0" err="1" smtClean="0">
                <a:solidFill>
                  <a:schemeClr val="bg1"/>
                </a:solidFill>
                <a:effectLst>
                  <a:outerShdw blurRad="38100" dist="38100" dir="2700000" algn="tl">
                    <a:srgbClr val="000000">
                      <a:alpha val="43137"/>
                    </a:srgbClr>
                  </a:outerShdw>
                </a:effectLst>
                <a:latin typeface="Arial Rounded MT Bold" pitchFamily="34" charset="0"/>
              </a:rPr>
              <a:t>Chethim</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400" dirty="0" err="1" smtClean="0">
                <a:solidFill>
                  <a:srgbClr val="FFFF00"/>
                </a:solidFill>
                <a:effectLst>
                  <a:outerShdw blurRad="38100" dist="38100" dir="2700000" algn="tl">
                    <a:srgbClr val="000000">
                      <a:alpha val="43137"/>
                    </a:srgbClr>
                  </a:outerShdw>
                </a:effectLst>
                <a:latin typeface="Arial Rounded MT Bold" pitchFamily="34" charset="0"/>
              </a:rPr>
              <a:t>Kittim</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av hebréerna”, måste å andra sidan tas som ett vittnesmål från en som är väl förtrogen med åsikterna i den lärda världen på hans tid.”</a:t>
            </a:r>
            <a:endParaRPr lang="sv-SE" sz="34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19" name="textruta 18"/>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latin typeface="Berlin Sans FB Demi" pitchFamily="34" charset="0"/>
              </a:rPr>
              <a:t>Bibleencyclopedia.com</a:t>
            </a:r>
            <a:endParaRPr lang="sv-SE" sz="4800" dirty="0">
              <a:solidFill>
                <a:srgbClr val="FFC000"/>
              </a:solidFill>
              <a:latin typeface="Berlin Sans FB Demi" pitchFamily="34" charset="0"/>
            </a:endParaRPr>
          </a:p>
        </p:txBody>
      </p:sp>
      <p:sp>
        <p:nvSpPr>
          <p:cNvPr id="20" name="textruta 19"/>
          <p:cNvSpPr txBox="1"/>
          <p:nvPr/>
        </p:nvSpPr>
        <p:spPr>
          <a:xfrm>
            <a:off x="5148064" y="6156012"/>
            <a:ext cx="308038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Artikel: </a:t>
            </a:r>
            <a:r>
              <a:rPr lang="sv-SE" b="1" dirty="0" err="1" smtClean="0">
                <a:solidFill>
                  <a:schemeClr val="bg1"/>
                </a:solidFill>
              </a:rPr>
              <a:t>Kittim</a:t>
            </a:r>
            <a:endParaRPr lang="sv-SE" b="1" dirty="0">
              <a:solidFill>
                <a:schemeClr val="bg1"/>
              </a:solidFill>
            </a:endParaRPr>
          </a:p>
        </p:txBody>
      </p:sp>
      <p:pic>
        <p:nvPicPr>
          <p:cNvPr id="1026" name="Picture 2"/>
          <p:cNvPicPr>
            <a:picLocks noChangeAspect="1" noChangeArrowheads="1"/>
          </p:cNvPicPr>
          <p:nvPr/>
        </p:nvPicPr>
        <p:blipFill>
          <a:blip r:embed="rId2" cstate="screen"/>
          <a:srcRect/>
          <a:stretch>
            <a:fillRect/>
          </a:stretch>
        </p:blipFill>
        <p:spPr bwMode="auto">
          <a:xfrm>
            <a:off x="6804595" y="1629147"/>
            <a:ext cx="1943869" cy="1943869"/>
          </a:xfrm>
          <a:prstGeom prst="rect">
            <a:avLst/>
          </a:prstGeom>
          <a:noFill/>
          <a:ln w="9525">
            <a:noFill/>
            <a:miter lim="800000"/>
            <a:headEnd/>
            <a:tailEnd/>
          </a:ln>
        </p:spPr>
      </p:pic>
    </p:spTree>
    <p:extLst>
      <p:ext uri="{BB962C8B-B14F-4D97-AF65-F5344CB8AC3E}">
        <p14:creationId xmlns:p14="http://schemas.microsoft.com/office/powerpoint/2010/main" val="9356510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801314"/>
          </a:xfrm>
          <a:prstGeom prst="rect">
            <a:avLst/>
          </a:prstGeom>
          <a:noFill/>
          <a:effectLst>
            <a:outerShdw blurRad="50800" dist="38100" dir="2700000" algn="tl" rotWithShape="0">
              <a:prstClr val="black">
                <a:alpha val="40000"/>
              </a:prstClr>
            </a:outerShdw>
          </a:effectLst>
        </p:spPr>
        <p:txBody>
          <a:bodyPr wrap="square" rtlCol="0">
            <a:spAutoFit/>
          </a:bodyPr>
          <a:lstStyle/>
          <a:p>
            <a:pPr defTabSz="913591"/>
            <a:r>
              <a:rPr lang="sv-SE" sz="3400" dirty="0" smtClean="0">
                <a:solidFill>
                  <a:schemeClr val="bg1"/>
                </a:solidFill>
                <a:effectLst>
                  <a:outerShdw blurRad="38100" dist="38100" dir="2700000" algn="tl">
                    <a:srgbClr val="000000">
                      <a:alpha val="43137"/>
                    </a:srgbClr>
                  </a:outerShdw>
                </a:effectLst>
                <a:latin typeface="Arial Rounded MT Bold" pitchFamily="34" charset="0"/>
              </a:rPr>
              <a:t>”En sista våg av religions-</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förföljelse bröt fram under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1700-talets sista år</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Napoleon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störtade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Kyrkostaten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och förde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påven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Pius VI till Frankrike, men den gamle mannen överlevde inte denna behandling. Allt tydde på att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påvedömet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stod inför sin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upplösning</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4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297</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pic>
        <p:nvPicPr>
          <p:cNvPr id="21" name="Picture 5" descr="kyrkans_tjugo_sekel"/>
          <p:cNvPicPr>
            <a:picLocks noChangeAspect="1" noChangeArrowheads="1"/>
          </p:cNvPicPr>
          <p:nvPr/>
        </p:nvPicPr>
        <p:blipFill>
          <a:blip r:embed="rId3" cstate="screen"/>
          <a:srcRect/>
          <a:stretch>
            <a:fillRect/>
          </a:stretch>
        </p:blipFill>
        <p:spPr bwMode="auto">
          <a:xfrm>
            <a:off x="6876345" y="1150365"/>
            <a:ext cx="1296055" cy="1774579"/>
          </a:xfrm>
          <a:prstGeom prst="rect">
            <a:avLst/>
          </a:prstGeom>
          <a:noFill/>
          <a:ln w="9525">
            <a:noFill/>
            <a:miter lim="800000"/>
            <a:headEnd/>
            <a:tailEnd/>
          </a:ln>
        </p:spPr>
      </p:pic>
      <p:cxnSp>
        <p:nvCxnSpPr>
          <p:cNvPr id="23" name="Rak pil 22"/>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340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511768"/>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pPr>
              <a:defRPr/>
            </a:pPr>
            <a:r>
              <a:rPr lang="sv-SE" sz="3600" smtClean="0">
                <a:solidFill>
                  <a:schemeClr val="bg1"/>
                </a:solidFill>
                <a:latin typeface="Arial Rounded MT Bold" pitchFamily="34" charset="0"/>
              </a:rPr>
              <a:t>”Franska </a:t>
            </a:r>
            <a:r>
              <a:rPr lang="sv-SE" sz="3600" dirty="0" smtClean="0">
                <a:solidFill>
                  <a:schemeClr val="bg1"/>
                </a:solidFill>
                <a:latin typeface="Arial Rounded MT Bold" pitchFamily="34" charset="0"/>
              </a:rPr>
              <a:t>RÉPUBLIQUE ROMAINE etablerades i </a:t>
            </a:r>
            <a:br>
              <a:rPr lang="sv-SE" sz="3600" dirty="0" smtClean="0">
                <a:solidFill>
                  <a:schemeClr val="bg1"/>
                </a:solidFill>
                <a:latin typeface="Arial Rounded MT Bold" pitchFamily="34" charset="0"/>
              </a:rPr>
            </a:br>
            <a:r>
              <a:rPr lang="sv-SE" sz="3600" dirty="0" smtClean="0">
                <a:solidFill>
                  <a:schemeClr val="bg1"/>
                </a:solidFill>
                <a:latin typeface="Arial Rounded MT Bold" pitchFamily="34" charset="0"/>
              </a:rPr>
              <a:t>februari </a:t>
            </a:r>
            <a:r>
              <a:rPr lang="sv-SE" sz="3600" dirty="0" smtClean="0">
                <a:solidFill>
                  <a:srgbClr val="FFFF00"/>
                </a:solidFill>
                <a:latin typeface="Arial Rounded MT Bold" pitchFamily="34" charset="0"/>
              </a:rPr>
              <a:t>1798</a:t>
            </a:r>
            <a:r>
              <a:rPr lang="sv-SE" sz="3600" dirty="0" smtClean="0">
                <a:solidFill>
                  <a:schemeClr val="bg1"/>
                </a:solidFill>
                <a:latin typeface="Arial Rounded MT Bold" pitchFamily="34" charset="0"/>
              </a:rPr>
              <a:t> av </a:t>
            </a:r>
            <a:r>
              <a:rPr lang="sv-SE" sz="3600" dirty="0" smtClean="0">
                <a:solidFill>
                  <a:srgbClr val="FFFF00"/>
                </a:solidFill>
                <a:latin typeface="Arial Rounded MT Bold" pitchFamily="34" charset="0"/>
              </a:rPr>
              <a:t>franska</a:t>
            </a:r>
            <a:r>
              <a:rPr lang="sv-SE" sz="3600" dirty="0" smtClean="0">
                <a:solidFill>
                  <a:schemeClr val="bg1"/>
                </a:solidFill>
                <a:latin typeface="Arial Rounded MT Bold" pitchFamily="34" charset="0"/>
              </a:rPr>
              <a:t> trupper som </a:t>
            </a:r>
            <a:r>
              <a:rPr lang="sv-SE" sz="3600" dirty="0" smtClean="0">
                <a:solidFill>
                  <a:srgbClr val="FFFF00"/>
                </a:solidFill>
                <a:latin typeface="Arial Rounded MT Bold" pitchFamily="34" charset="0"/>
              </a:rPr>
              <a:t>ockuperade</a:t>
            </a:r>
            <a:r>
              <a:rPr lang="sv-SE" sz="3600" dirty="0" smtClean="0">
                <a:solidFill>
                  <a:schemeClr val="bg1"/>
                </a:solidFill>
                <a:latin typeface="Arial Rounded MT Bold" pitchFamily="34" charset="0"/>
              </a:rPr>
              <a:t> </a:t>
            </a:r>
            <a:r>
              <a:rPr lang="sv-SE" sz="3600" dirty="0" smtClean="0">
                <a:solidFill>
                  <a:srgbClr val="FFFF00"/>
                </a:solidFill>
                <a:latin typeface="Arial Rounded MT Bold" pitchFamily="34" charset="0"/>
              </a:rPr>
              <a:t>Rom</a:t>
            </a:r>
            <a:r>
              <a:rPr lang="sv-SE" sz="3600" dirty="0" smtClean="0">
                <a:solidFill>
                  <a:schemeClr val="bg1"/>
                </a:solidFill>
                <a:latin typeface="Arial Rounded MT Bold" pitchFamily="34" charset="0"/>
              </a:rPr>
              <a:t> och dess omgivningar. </a:t>
            </a:r>
            <a:r>
              <a:rPr lang="sv-SE" sz="3600" dirty="0" smtClean="0">
                <a:solidFill>
                  <a:srgbClr val="FFFF00"/>
                </a:solidFill>
                <a:latin typeface="Arial Rounded MT Bold" pitchFamily="34" charset="0"/>
              </a:rPr>
              <a:t>Påven</a:t>
            </a:r>
            <a:r>
              <a:rPr lang="sv-SE" sz="3600" dirty="0" smtClean="0">
                <a:solidFill>
                  <a:schemeClr val="bg1"/>
                </a:solidFill>
                <a:latin typeface="Arial Rounded MT Bold" pitchFamily="34" charset="0"/>
              </a:rPr>
              <a:t> tvingades gå i </a:t>
            </a:r>
            <a:r>
              <a:rPr lang="sv-SE" sz="3600" dirty="0" smtClean="0">
                <a:solidFill>
                  <a:srgbClr val="FFFF00"/>
                </a:solidFill>
                <a:latin typeface="Arial Rounded MT Bold" pitchFamily="34" charset="0"/>
              </a:rPr>
              <a:t>exil</a:t>
            </a:r>
            <a:r>
              <a:rPr lang="sv-SE" sz="3600" dirty="0" smtClean="0">
                <a:solidFill>
                  <a:schemeClr val="bg1"/>
                </a:solidFill>
                <a:latin typeface="Arial Rounded MT Bold" pitchFamily="34" charset="0"/>
              </a:rPr>
              <a:t>, och den nya republiken sattes upp under en styrelse på sju konsuler.”</a:t>
            </a:r>
            <a:endParaRPr lang="sv-SE" sz="3600" dirty="0">
              <a:solidFill>
                <a:schemeClr val="bg1"/>
              </a:solidFill>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
        <p:nvSpPr>
          <p:cNvPr id="10" name="textruta 9"/>
          <p:cNvSpPr txBox="1"/>
          <p:nvPr/>
        </p:nvSpPr>
        <p:spPr>
          <a:xfrm>
            <a:off x="5652120" y="6156012"/>
            <a:ext cx="2576328"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Roman Republic</a:t>
            </a:r>
            <a:endParaRPr lang="sv-SE" b="1" dirty="0">
              <a:solidFill>
                <a:schemeClr val="bg1"/>
              </a:solidFill>
            </a:endParaRPr>
          </a:p>
        </p:txBody>
      </p:sp>
      <p:grpSp>
        <p:nvGrpSpPr>
          <p:cNvPr id="6"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11" name="Rak pil 10"/>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3" name="V-form 12"/>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5" name="V-form 14"/>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6" name="V-form 15"/>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7" name="Rak pil 16"/>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1798 </a:t>
              </a:r>
              <a:r>
                <a:rPr lang="sv-SE" sz="1400" b="1" dirty="0" err="1" smtClean="0">
                  <a:solidFill>
                    <a:schemeClr val="bg1"/>
                  </a:solidFill>
                </a:rPr>
                <a:t>e.Kr</a:t>
              </a:r>
              <a:endParaRPr lang="sv-SE" sz="1400" b="1" dirty="0">
                <a:solidFill>
                  <a:schemeClr val="bg1"/>
                </a:solidFill>
              </a:endParaRPr>
            </a:p>
          </p:txBody>
        </p:sp>
        <p:cxnSp>
          <p:nvCxnSpPr>
            <p:cNvPr id="19" name="Rak pil 18"/>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561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De 1260 årens slut</a:t>
            </a:r>
            <a:endParaRPr lang="sv-SE" sz="4800" dirty="0">
              <a:solidFill>
                <a:srgbClr val="FFC000"/>
              </a:solidFill>
              <a:latin typeface="Berlin Sans FB Demi" pitchFamily="34" charset="0"/>
            </a:endParaRPr>
          </a:p>
        </p:txBody>
      </p:sp>
      <p:sp>
        <p:nvSpPr>
          <p:cNvPr id="5" name="Rektangel 4"/>
          <p:cNvSpPr/>
          <p:nvPr/>
        </p:nvSpPr>
        <p:spPr>
          <a:xfrm>
            <a:off x="0" y="1772816"/>
            <a:ext cx="9144000"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a:stCxn id="41" idx="0"/>
          </p:cNvCxnSpPr>
          <p:nvPr/>
        </p:nvCxnSpPr>
        <p:spPr>
          <a:xfrm rot="16200000" flipV="1">
            <a:off x="3779912" y="980728"/>
            <a:ext cx="1440160" cy="144016"/>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3635896" y="0"/>
            <a:ext cx="4536504"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emhörning 54"/>
          <p:cNvSpPr/>
          <p:nvPr/>
        </p:nvSpPr>
        <p:spPr>
          <a:xfrm>
            <a:off x="0" y="1772816"/>
            <a:ext cx="323528" cy="3456384"/>
          </a:xfrm>
          <a:prstGeom prst="homePlate">
            <a:avLst>
              <a:gd name="adj" fmla="val 100000"/>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59" name="V-form 58"/>
          <p:cNvSpPr/>
          <p:nvPr/>
        </p:nvSpPr>
        <p:spPr>
          <a:xfrm>
            <a:off x="9036496" y="1772816"/>
            <a:ext cx="107504"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64"/>
          <p:cNvGrpSpPr/>
          <p:nvPr/>
        </p:nvGrpSpPr>
        <p:grpSpPr>
          <a:xfrm>
            <a:off x="35496" y="1772816"/>
            <a:ext cx="3240360" cy="4113748"/>
            <a:chOff x="2843808" y="2869949"/>
            <a:chExt cx="3240360" cy="4113748"/>
          </a:xfrm>
        </p:grpSpPr>
        <p:sp>
          <p:nvSpPr>
            <p:cNvPr id="63" name="textruta 62"/>
            <p:cNvSpPr txBox="1"/>
            <p:nvPr/>
          </p:nvSpPr>
          <p:spPr>
            <a:xfrm>
              <a:off x="2843808" y="6614365"/>
              <a:ext cx="32403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538 </a:t>
              </a:r>
              <a:r>
                <a:rPr lang="sv-SE" b="1" dirty="0" err="1" smtClean="0">
                  <a:solidFill>
                    <a:schemeClr val="bg1"/>
                  </a:solidFill>
                  <a:effectLst>
                    <a:outerShdw blurRad="38100" dist="38100" dir="2700000" algn="tl">
                      <a:srgbClr val="000000">
                        <a:alpha val="43137"/>
                      </a:srgbClr>
                    </a:outerShdw>
                  </a:effectLst>
                </a:rPr>
                <a:t>e.Kr</a:t>
              </a:r>
              <a:r>
                <a:rPr lang="sv-SE" b="1" dirty="0" smtClean="0">
                  <a:solidFill>
                    <a:schemeClr val="bg1"/>
                  </a:solidFill>
                  <a:effectLst>
                    <a:outerShdw blurRad="38100" dist="38100" dir="2700000" algn="tl">
                      <a:srgbClr val="000000">
                        <a:alpha val="43137"/>
                      </a:srgbClr>
                    </a:outerShdw>
                  </a:effectLst>
                </a:rPr>
                <a:t> – Arianismen besegras</a:t>
              </a:r>
              <a:endParaRPr lang="sv-SE" b="1" dirty="0">
                <a:solidFill>
                  <a:schemeClr val="bg1"/>
                </a:solidFill>
                <a:effectLst>
                  <a:outerShdw blurRad="38100" dist="38100" dir="2700000" algn="tl">
                    <a:srgbClr val="000000">
                      <a:alpha val="43137"/>
                    </a:srgbClr>
                  </a:outerShdw>
                </a:effectLst>
              </a:endParaRPr>
            </a:p>
          </p:txBody>
        </p:sp>
        <p:cxnSp>
          <p:nvCxnSpPr>
            <p:cNvPr id="69" name="Rak 68"/>
            <p:cNvCxnSpPr/>
            <p:nvPr/>
          </p:nvCxnSpPr>
          <p:spPr>
            <a:xfrm rot="5400000">
              <a:off x="1277634" y="4724155"/>
              <a:ext cx="3744416" cy="36004"/>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cxnSp>
        <p:nvCxnSpPr>
          <p:cNvPr id="47" name="Rak pil 46"/>
          <p:cNvCxnSpPr/>
          <p:nvPr/>
        </p:nvCxnSpPr>
        <p:spPr>
          <a:xfrm rot="10800000" flipH="1">
            <a:off x="395536" y="2564904"/>
            <a:ext cx="8568952" cy="15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textruta 76"/>
          <p:cNvSpPr txBox="1"/>
          <p:nvPr/>
        </p:nvSpPr>
        <p:spPr>
          <a:xfrm>
            <a:off x="395536" y="2204864"/>
            <a:ext cx="8568952" cy="830997"/>
          </a:xfrm>
          <a:prstGeom prst="rect">
            <a:avLst/>
          </a:prstGeom>
          <a:noFill/>
        </p:spPr>
        <p:txBody>
          <a:bodyPr wrap="square" rtlCol="0">
            <a:spAutoFit/>
          </a:bodyPr>
          <a:lstStyle/>
          <a:p>
            <a:pPr algn="ctr"/>
            <a:r>
              <a:rPr lang="sv-SE" sz="2800" b="1" dirty="0" smtClean="0">
                <a:solidFill>
                  <a:schemeClr val="bg1"/>
                </a:solidFill>
                <a:effectLst>
                  <a:outerShdw blurRad="38100" dist="38100" dir="2700000" algn="tl">
                    <a:srgbClr val="000000">
                      <a:alpha val="43137"/>
                    </a:srgbClr>
                  </a:outerShdw>
                </a:effectLst>
              </a:rPr>
              <a:t>1260 år</a:t>
            </a:r>
          </a:p>
          <a:p>
            <a:pPr algn="ctr"/>
            <a:r>
              <a:rPr lang="sv-SE" sz="2000" b="1" dirty="0" smtClean="0">
                <a:solidFill>
                  <a:schemeClr val="bg1"/>
                </a:solidFill>
                <a:effectLst>
                  <a:outerShdw blurRad="38100" dist="38100" dir="2700000" algn="tl">
                    <a:srgbClr val="000000">
                      <a:alpha val="43137"/>
                    </a:srgbClr>
                  </a:outerShdw>
                </a:effectLst>
              </a:rPr>
              <a:t>av statskyrkligt förtryck</a:t>
            </a:r>
            <a:endParaRPr lang="sv-SE" sz="2000" b="1" dirty="0">
              <a:solidFill>
                <a:schemeClr val="bg1"/>
              </a:solidFill>
              <a:effectLst>
                <a:outerShdw blurRad="38100" dist="38100" dir="2700000" algn="tl">
                  <a:srgbClr val="000000">
                    <a:alpha val="43137"/>
                  </a:srgbClr>
                </a:outerShdw>
              </a:effectLst>
            </a:endParaRPr>
          </a:p>
        </p:txBody>
      </p:sp>
      <p:pic>
        <p:nvPicPr>
          <p:cNvPr id="1026" name="Picture 2" descr="C:\Documents and Settings\Jonathan Karlsson\Mina dokument\Mötesserier\Bildarkiv\Evangelism Images\20 - Mark of the beast\0820151 - Pope.jpg"/>
          <p:cNvPicPr>
            <a:picLocks noChangeAspect="1" noChangeArrowheads="1"/>
          </p:cNvPicPr>
          <p:nvPr/>
        </p:nvPicPr>
        <p:blipFill>
          <a:blip r:embed="rId3" cstate="screen"/>
          <a:srcRect/>
          <a:stretch>
            <a:fillRect/>
          </a:stretch>
        </p:blipFill>
        <p:spPr bwMode="auto">
          <a:xfrm>
            <a:off x="3707904" y="3068960"/>
            <a:ext cx="1872208" cy="1404156"/>
          </a:xfrm>
          <a:prstGeom prst="rect">
            <a:avLst/>
          </a:prstGeom>
          <a:noFill/>
        </p:spPr>
      </p:pic>
      <p:grpSp>
        <p:nvGrpSpPr>
          <p:cNvPr id="7" name="Grupp 64"/>
          <p:cNvGrpSpPr/>
          <p:nvPr/>
        </p:nvGrpSpPr>
        <p:grpSpPr>
          <a:xfrm>
            <a:off x="4860032" y="1772816"/>
            <a:ext cx="4176464" cy="4113748"/>
            <a:chOff x="-972108" y="2869949"/>
            <a:chExt cx="4176464" cy="4113748"/>
          </a:xfrm>
          <a:effectLst>
            <a:outerShdw blurRad="50800" dist="38100" dir="2700000" algn="tl" rotWithShape="0">
              <a:prstClr val="black">
                <a:alpha val="40000"/>
              </a:prstClr>
            </a:outerShdw>
          </a:effectLst>
        </p:grpSpPr>
        <p:sp>
          <p:nvSpPr>
            <p:cNvPr id="51" name="textruta 50"/>
            <p:cNvSpPr txBox="1"/>
            <p:nvPr/>
          </p:nvSpPr>
          <p:spPr>
            <a:xfrm>
              <a:off x="-972108" y="6614365"/>
              <a:ext cx="41764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Napoleon störtar påvedömet - 1798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52" name="Rak 51"/>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pic>
        <p:nvPicPr>
          <p:cNvPr id="39" name="Picture 14" descr="082106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4328" y="3933055"/>
            <a:ext cx="1296499" cy="972885"/>
          </a:xfrm>
          <a:prstGeom prst="rect">
            <a:avLst/>
          </a:prstGeom>
          <a:noFill/>
          <a:ln w="9525">
            <a:noFill/>
            <a:miter lim="800000"/>
            <a:headEnd/>
            <a:tailEnd/>
          </a:ln>
        </p:spPr>
      </p:pic>
      <p:pic>
        <p:nvPicPr>
          <p:cNvPr id="43" name="Picture 13" descr="081203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520" y="3933056"/>
            <a:ext cx="1247478" cy="936104"/>
          </a:xfrm>
          <a:prstGeom prst="rect">
            <a:avLst/>
          </a:prstGeom>
          <a:noFill/>
          <a:ln w="9525">
            <a:noFill/>
            <a:miter lim="800000"/>
            <a:headEnd/>
            <a:tailEnd/>
          </a:ln>
        </p:spPr>
      </p:pic>
    </p:spTree>
    <p:extLst>
      <p:ext uri="{BB962C8B-B14F-4D97-AF65-F5344CB8AC3E}">
        <p14:creationId xmlns:p14="http://schemas.microsoft.com/office/powerpoint/2010/main" val="3550849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 13MR 394</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”Vi har ingen tid att förlora. Oroliga tider ligger framför oss. Världen har gripits av krigets anda. Snart kommer de bekymrande händelser som omtalas i profetiorna att äga rum. Profetian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Daniel elva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har nästan nått sin fullständiga uppfyllelse. </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331010030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Mycket av 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historia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som har ägt rum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uppfyllelsen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av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denna profetia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kommer att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upprepas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I den trettionde versen talas det om en makt som kommer att ”förlora modet… [och] vända tillbaka och rikta sin vrede mot det heliga förbundet och ge</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247065911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a:solidFill>
                  <a:schemeClr val="bg1"/>
                </a:solidFill>
                <a:effectLst>
                  <a:outerShdw blurRad="38100" dist="38100" dir="2700000" algn="tl">
                    <a:srgbClr val="000000">
                      <a:alpha val="43137"/>
                    </a:srgbClr>
                  </a:outerShdw>
                </a:effectLst>
                <a:latin typeface="Arial Rounded MT Bold" pitchFamily="34" charset="0"/>
              </a:rPr>
              <a:t>vreden fritt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utlopp. Och när han har kommit hem, skall han lyssna till dem som har övergivit det heliga förbundet."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Vers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31-36</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citeras.] Händelser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liknande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dem som beskrivs i dessa ord kommer att äga rum. Vi ser bevis på att Satan snabbt</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366769092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a:solidFill>
                  <a:schemeClr val="bg1"/>
                </a:solidFill>
                <a:effectLst>
                  <a:outerShdw blurRad="38100" dist="38100" dir="2700000" algn="tl">
                    <a:srgbClr val="000000">
                      <a:alpha val="43137"/>
                    </a:srgbClr>
                  </a:outerShdw>
                </a:effectLst>
                <a:latin typeface="Arial Rounded MT Bold" pitchFamily="34" charset="0"/>
              </a:rPr>
              <a:t>får kontroll över det</a:t>
            </a:r>
          </a:p>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mänskliga sinnet som inte har gudsfruktan inför sig. Låt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alla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läsa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förstå</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profetiorna i denna bok, för vi håller nu på att träda in i den omtalade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nödens tid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[Daniel 12:1-4 citeras]”</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4306007" y="6053226"/>
            <a:ext cx="399444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sz="2000" b="1" i="1" dirty="0" err="1" smtClean="0">
                <a:solidFill>
                  <a:schemeClr val="bg1"/>
                </a:solidFill>
              </a:rPr>
              <a:t>Manuscript</a:t>
            </a:r>
            <a:r>
              <a:rPr lang="sv-SE" sz="2000" b="1" i="1" dirty="0" smtClean="0">
                <a:solidFill>
                  <a:schemeClr val="bg1"/>
                </a:solidFill>
              </a:rPr>
              <a:t> </a:t>
            </a:r>
            <a:r>
              <a:rPr lang="sv-SE" sz="2000" b="1" i="1" dirty="0" err="1" smtClean="0">
                <a:solidFill>
                  <a:schemeClr val="bg1"/>
                </a:solidFill>
              </a:rPr>
              <a:t>Released</a:t>
            </a:r>
            <a:r>
              <a:rPr lang="sv-SE" sz="2000" b="1" i="1" dirty="0" smtClean="0">
                <a:solidFill>
                  <a:schemeClr val="bg1"/>
                </a:solidFill>
              </a:rPr>
              <a:t> </a:t>
            </a:r>
            <a:r>
              <a:rPr lang="sv-SE" sz="2000" b="1" dirty="0" smtClean="0">
                <a:solidFill>
                  <a:schemeClr val="bg1"/>
                </a:solidFill>
              </a:rPr>
              <a:t>nr 13, s.394</a:t>
            </a:r>
            <a:endParaRPr lang="sv-SE" sz="2000"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68892416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11:40</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4012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 Kungen i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Nordlandet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skall då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storma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fram mot denne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[ateismen]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med vagnar och ryttare och en stor flotta. Han skall rycka in i länderna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svämma över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och dra igenom dem.”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408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38865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79013" tIns="39507" rIns="79013" bIns="39507">
            <a:spAutoFit/>
          </a:bodyPr>
          <a:lstStyle/>
          <a:p>
            <a:pPr>
              <a:defRPr/>
            </a:pPr>
            <a:r>
              <a:rPr lang="sv-SE" sz="4000" dirty="0" smtClean="0">
                <a:solidFill>
                  <a:schemeClr val="bg1"/>
                </a:solidFill>
                <a:latin typeface="Arial Rounded MT Bold" pitchFamily="34" charset="0"/>
              </a:rPr>
              <a:t>”Helig allians – Hur </a:t>
            </a:r>
            <a:br>
              <a:rPr lang="sv-SE" sz="4000" dirty="0" smtClean="0">
                <a:solidFill>
                  <a:schemeClr val="bg1"/>
                </a:solidFill>
                <a:latin typeface="Arial Rounded MT Bold" pitchFamily="34" charset="0"/>
              </a:rPr>
            </a:br>
            <a:r>
              <a:rPr lang="sv-SE" sz="4000" dirty="0" smtClean="0">
                <a:solidFill>
                  <a:srgbClr val="FFFF00"/>
                </a:solidFill>
                <a:latin typeface="Arial Rounded MT Bold" pitchFamily="34" charset="0"/>
              </a:rPr>
              <a:t>Reagan</a:t>
            </a:r>
            <a:r>
              <a:rPr lang="sv-SE" sz="4000" dirty="0" smtClean="0">
                <a:solidFill>
                  <a:schemeClr val="bg1"/>
                </a:solidFill>
                <a:latin typeface="Arial Rounded MT Bold" pitchFamily="34" charset="0"/>
              </a:rPr>
              <a:t> och </a:t>
            </a:r>
            <a:r>
              <a:rPr lang="sv-SE" sz="4000" dirty="0" smtClean="0">
                <a:solidFill>
                  <a:srgbClr val="FFFF00"/>
                </a:solidFill>
                <a:latin typeface="Arial Rounded MT Bold" pitchFamily="34" charset="0"/>
              </a:rPr>
              <a:t>påven</a:t>
            </a:r>
            <a:r>
              <a:rPr lang="sv-SE" sz="4000" dirty="0" smtClean="0">
                <a:solidFill>
                  <a:schemeClr val="bg1"/>
                </a:solidFill>
                <a:latin typeface="Arial Rounded MT Bold" pitchFamily="34" charset="0"/>
              </a:rPr>
              <a:t/>
            </a:r>
            <a:br>
              <a:rPr lang="sv-SE" sz="4000" dirty="0" smtClean="0">
                <a:solidFill>
                  <a:schemeClr val="bg1"/>
                </a:solidFill>
                <a:latin typeface="Arial Rounded MT Bold" pitchFamily="34" charset="0"/>
              </a:rPr>
            </a:br>
            <a:r>
              <a:rPr lang="sv-SE" sz="4000" dirty="0" smtClean="0">
                <a:solidFill>
                  <a:srgbClr val="FFFF00"/>
                </a:solidFill>
                <a:latin typeface="Arial Rounded MT Bold" pitchFamily="34" charset="0"/>
              </a:rPr>
              <a:t>konspirerade</a:t>
            </a:r>
            <a:r>
              <a:rPr lang="sv-SE" sz="4000" dirty="0" smtClean="0">
                <a:solidFill>
                  <a:schemeClr val="bg1"/>
                </a:solidFill>
                <a:latin typeface="Arial Rounded MT Bold" pitchFamily="34" charset="0"/>
              </a:rPr>
              <a:t> för att </a:t>
            </a:r>
            <a:br>
              <a:rPr lang="sv-SE" sz="4000" dirty="0" smtClean="0">
                <a:solidFill>
                  <a:schemeClr val="bg1"/>
                </a:solidFill>
                <a:latin typeface="Arial Rounded MT Bold" pitchFamily="34" charset="0"/>
              </a:rPr>
            </a:br>
            <a:r>
              <a:rPr lang="sv-SE" sz="4000" dirty="0" smtClean="0">
                <a:solidFill>
                  <a:schemeClr val="bg1"/>
                </a:solidFill>
                <a:latin typeface="Arial Rounded MT Bold" pitchFamily="34" charset="0"/>
              </a:rPr>
              <a:t>assistera Polens solidaritetsrörelse </a:t>
            </a:r>
            <a:br>
              <a:rPr lang="sv-SE" sz="4000" dirty="0" smtClean="0">
                <a:solidFill>
                  <a:schemeClr val="bg1"/>
                </a:solidFill>
                <a:latin typeface="Arial Rounded MT Bold" pitchFamily="34" charset="0"/>
              </a:rPr>
            </a:br>
            <a:r>
              <a:rPr lang="sv-SE" sz="4000" dirty="0" smtClean="0">
                <a:solidFill>
                  <a:schemeClr val="bg1"/>
                </a:solidFill>
                <a:latin typeface="Arial Rounded MT Bold" pitchFamily="34" charset="0"/>
              </a:rPr>
              <a:t>och påskynda </a:t>
            </a:r>
            <a:r>
              <a:rPr lang="sv-SE" sz="4000" dirty="0" smtClean="0">
                <a:solidFill>
                  <a:srgbClr val="FFFF00"/>
                </a:solidFill>
                <a:latin typeface="Arial Rounded MT Bold" pitchFamily="34" charset="0"/>
              </a:rPr>
              <a:t>kommunismens fall</a:t>
            </a:r>
            <a:r>
              <a:rPr lang="sv-SE" sz="4000" dirty="0" smtClean="0">
                <a:solidFill>
                  <a:schemeClr val="bg1"/>
                </a:solidFill>
                <a:latin typeface="Arial Rounded MT Bold" pitchFamily="34" charset="0"/>
              </a:rPr>
              <a:t>”</a:t>
            </a: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Time Magazine, 1992</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10" name="textruta 9"/>
          <p:cNvSpPr txBox="1"/>
          <p:nvPr/>
        </p:nvSpPr>
        <p:spPr>
          <a:xfrm>
            <a:off x="5652120" y="5879013"/>
            <a:ext cx="2576328"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Bernstein</a:t>
            </a:r>
            <a:br>
              <a:rPr lang="en-US" b="1" dirty="0" smtClean="0">
                <a:solidFill>
                  <a:schemeClr val="bg1"/>
                </a:solidFill>
              </a:rPr>
            </a:br>
            <a:r>
              <a:rPr lang="en-US" b="1" dirty="0" smtClean="0">
                <a:solidFill>
                  <a:schemeClr val="bg1"/>
                </a:solidFill>
              </a:rPr>
              <a:t>24 </a:t>
            </a:r>
            <a:r>
              <a:rPr lang="en-US" b="1" dirty="0" err="1" smtClean="0">
                <a:solidFill>
                  <a:schemeClr val="bg1"/>
                </a:solidFill>
              </a:rPr>
              <a:t>februari</a:t>
            </a:r>
            <a:r>
              <a:rPr lang="en-US" b="1" dirty="0" smtClean="0">
                <a:solidFill>
                  <a:schemeClr val="bg1"/>
                </a:solidFill>
              </a:rPr>
              <a:t>, 1992</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11" name="Rak pil 10"/>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3" name="V-form 12"/>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5" name="V-form 14"/>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6" name="V-form 15"/>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7" name="Rak pil 16"/>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1798 </a:t>
              </a:r>
              <a:r>
                <a:rPr lang="sv-SE" sz="1400" b="1" dirty="0" err="1" smtClean="0">
                  <a:solidFill>
                    <a:schemeClr val="bg1"/>
                  </a:solidFill>
                </a:rPr>
                <a:t>e.Kr</a:t>
              </a:r>
              <a:endParaRPr lang="sv-SE" sz="1400" b="1" dirty="0">
                <a:solidFill>
                  <a:schemeClr val="bg1"/>
                </a:solidFill>
              </a:endParaRPr>
            </a:p>
          </p:txBody>
        </p:sp>
        <p:cxnSp>
          <p:nvCxnSpPr>
            <p:cNvPr id="19" name="Rak pil 18"/>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2" name="Rak pil 21"/>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srcRect/>
          <a:stretch>
            <a:fillRect/>
          </a:stretch>
        </p:blipFill>
        <p:spPr bwMode="auto">
          <a:xfrm rot="807326">
            <a:off x="6190996" y="1856257"/>
            <a:ext cx="2314575" cy="3048000"/>
          </a:xfrm>
          <a:prstGeom prst="rect">
            <a:avLst/>
          </a:prstGeom>
          <a:noFill/>
          <a:ln w="9525">
            <a:noFill/>
            <a:miter lim="800000"/>
            <a:headEnd/>
            <a:tailEnd/>
          </a:ln>
        </p:spPr>
      </p:pic>
    </p:spTree>
    <p:extLst>
      <p:ext uri="{BB962C8B-B14F-4D97-AF65-F5344CB8AC3E}">
        <p14:creationId xmlns:p14="http://schemas.microsoft.com/office/powerpoint/2010/main" val="13125584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11:41</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4012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”Han skall också dra in i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'det härliga landet'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många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länder skall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falla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men dessa skall undkomma hans hand: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Edom</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err="1" smtClean="0">
                <a:solidFill>
                  <a:srgbClr val="FFFF00"/>
                </a:solidFill>
                <a:effectLst>
                  <a:outerShdw blurRad="38100" dist="38100" dir="2700000" algn="tl">
                    <a:srgbClr val="000000">
                      <a:alpha val="43137"/>
                    </a:srgbClr>
                  </a:outerShdw>
                </a:effectLst>
                <a:latin typeface="Arial Rounded MT Bold" pitchFamily="34" charset="0"/>
              </a:rPr>
              <a:t>Moab</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huvuddelen av </a:t>
            </a:r>
            <a:r>
              <a:rPr lang="sv-SE" sz="4000" dirty="0" err="1" smtClean="0">
                <a:solidFill>
                  <a:srgbClr val="FFFF00"/>
                </a:solidFill>
                <a:effectLst>
                  <a:outerShdw blurRad="38100" dist="38100" dir="2700000" algn="tl">
                    <a:srgbClr val="000000">
                      <a:alpha val="43137"/>
                    </a:srgbClr>
                  </a:outerShdw>
                </a:effectLst>
                <a:latin typeface="Arial Rounded MT Bold" pitchFamily="34" charset="0"/>
              </a:rPr>
              <a:t>Ammons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avkomlingar.”</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72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827584" y="1628800"/>
            <a:ext cx="7416824" cy="4708967"/>
          </a:xfrm>
          <a:prstGeom prst="rect">
            <a:avLst/>
          </a:prstGeom>
          <a:noFill/>
          <a:ln w="9525">
            <a:noFill/>
            <a:miter lim="800000"/>
            <a:headEnd/>
            <a:tailEnd/>
          </a:ln>
          <a:effectLst>
            <a:outerShdw dist="35921" dir="2700000" algn="ctr" rotWithShape="0">
              <a:schemeClr val="tx1"/>
            </a:outerShdw>
          </a:effectLst>
        </p:spPr>
        <p:txBody>
          <a:bodyPr wrap="square" lIns="91426" tIns="45713" rIns="91426" bIns="45713">
            <a:spAutoFit/>
          </a:bodyPr>
          <a:lstStyle/>
          <a:p>
            <a:pPr defTabSz="913591"/>
            <a:r>
              <a:rPr lang="sv-SE" sz="3000" dirty="0" smtClean="0">
                <a:solidFill>
                  <a:schemeClr val="bg1"/>
                </a:solidFill>
                <a:latin typeface="Arial Rounded MT Bold" pitchFamily="34" charset="0"/>
              </a:rPr>
              <a:t>”Medan namnet ursprungligen </a:t>
            </a:r>
            <a:br>
              <a:rPr lang="sv-SE" sz="3000" dirty="0" smtClean="0">
                <a:solidFill>
                  <a:schemeClr val="bg1"/>
                </a:solidFill>
                <a:latin typeface="Arial Rounded MT Bold" pitchFamily="34" charset="0"/>
              </a:rPr>
            </a:br>
            <a:r>
              <a:rPr lang="sv-SE" sz="3000" dirty="0" smtClean="0">
                <a:solidFill>
                  <a:schemeClr val="bg1"/>
                </a:solidFill>
                <a:latin typeface="Arial Rounded MT Bold" pitchFamily="34" charset="0"/>
              </a:rPr>
              <a:t>avsåg enbart </a:t>
            </a:r>
            <a:r>
              <a:rPr lang="sv-SE" sz="3000" dirty="0" smtClean="0">
                <a:solidFill>
                  <a:srgbClr val="FFFF00"/>
                </a:solidFill>
                <a:latin typeface="Arial Rounded MT Bold" pitchFamily="34" charset="0"/>
              </a:rPr>
              <a:t>fenicierna</a:t>
            </a:r>
            <a:r>
              <a:rPr lang="sv-SE" sz="3000" dirty="0" smtClean="0">
                <a:solidFill>
                  <a:schemeClr val="bg1"/>
                </a:solidFill>
                <a:latin typeface="Arial Rounded MT Bold" pitchFamily="34" charset="0"/>
              </a:rPr>
              <a:t> kom </a:t>
            </a:r>
            <a:br>
              <a:rPr lang="sv-SE" sz="3000" dirty="0" smtClean="0">
                <a:solidFill>
                  <a:schemeClr val="bg1"/>
                </a:solidFill>
                <a:latin typeface="Arial Rounded MT Bold" pitchFamily="34" charset="0"/>
              </a:rPr>
            </a:br>
            <a:r>
              <a:rPr lang="sv-SE" sz="3000" dirty="0" smtClean="0">
                <a:solidFill>
                  <a:schemeClr val="bg1"/>
                </a:solidFill>
                <a:latin typeface="Arial Rounded MT Bold" pitchFamily="34" charset="0"/>
              </a:rPr>
              <a:t>det under senare tid att </a:t>
            </a:r>
            <a:br>
              <a:rPr lang="sv-SE" sz="3000" dirty="0" smtClean="0">
                <a:solidFill>
                  <a:schemeClr val="bg1"/>
                </a:solidFill>
                <a:latin typeface="Arial Rounded MT Bold" pitchFamily="34" charset="0"/>
              </a:rPr>
            </a:br>
            <a:r>
              <a:rPr lang="sv-SE" sz="3000" dirty="0" smtClean="0">
                <a:solidFill>
                  <a:schemeClr val="bg1"/>
                </a:solidFill>
                <a:latin typeface="Arial Rounded MT Bold" pitchFamily="34" charset="0"/>
              </a:rPr>
              <a:t>användas om </a:t>
            </a:r>
            <a:r>
              <a:rPr lang="sv-SE" sz="3000" dirty="0" smtClean="0">
                <a:solidFill>
                  <a:srgbClr val="FFFF00"/>
                </a:solidFill>
                <a:latin typeface="Arial Rounded MT Bold" pitchFamily="34" charset="0"/>
              </a:rPr>
              <a:t>alla öar </a:t>
            </a:r>
            <a:r>
              <a:rPr lang="sv-SE" sz="3000" dirty="0" smtClean="0">
                <a:solidFill>
                  <a:schemeClr val="bg1"/>
                </a:solidFill>
                <a:latin typeface="Arial Rounded MT Bold" pitchFamily="34" charset="0"/>
              </a:rPr>
              <a:t>och olika bosättningar på </a:t>
            </a:r>
            <a:r>
              <a:rPr lang="sv-SE" sz="3000" dirty="0" smtClean="0">
                <a:solidFill>
                  <a:srgbClr val="FFFF00"/>
                </a:solidFill>
                <a:latin typeface="Arial Rounded MT Bold" pitchFamily="34" charset="0"/>
              </a:rPr>
              <a:t>havets kuster </a:t>
            </a:r>
            <a:r>
              <a:rPr lang="sv-SE" sz="3000" dirty="0" smtClean="0">
                <a:solidFill>
                  <a:schemeClr val="bg1"/>
                </a:solidFill>
                <a:latin typeface="Arial Rounded MT Bold" pitchFamily="34" charset="0"/>
              </a:rPr>
              <a:t>som de hade ockuperat och sedan av </a:t>
            </a:r>
            <a:r>
              <a:rPr lang="sv-SE" sz="3000" dirty="0" smtClean="0">
                <a:solidFill>
                  <a:srgbClr val="FFFF00"/>
                </a:solidFill>
                <a:latin typeface="Arial Rounded MT Bold" pitchFamily="34" charset="0"/>
              </a:rPr>
              <a:t>folket</a:t>
            </a:r>
            <a:r>
              <a:rPr lang="sv-SE" sz="3000" dirty="0" smtClean="0">
                <a:solidFill>
                  <a:schemeClr val="bg1"/>
                </a:solidFill>
                <a:latin typeface="Arial Rounded MT Bold" pitchFamily="34" charset="0"/>
              </a:rPr>
              <a:t> som </a:t>
            </a:r>
            <a:r>
              <a:rPr lang="sv-SE" sz="3000" dirty="0" smtClean="0">
                <a:solidFill>
                  <a:srgbClr val="FFFF00"/>
                </a:solidFill>
                <a:latin typeface="Arial Rounded MT Bold" pitchFamily="34" charset="0"/>
              </a:rPr>
              <a:t>efterträdde</a:t>
            </a:r>
            <a:r>
              <a:rPr lang="sv-SE" sz="3000" dirty="0" smtClean="0">
                <a:solidFill>
                  <a:schemeClr val="bg1"/>
                </a:solidFill>
                <a:latin typeface="Arial Rounded MT Bold" pitchFamily="34" charset="0"/>
              </a:rPr>
              <a:t> dem när det feniciska riket förföll. Därför avser det generellt öarna och kusterna i </a:t>
            </a:r>
            <a:r>
              <a:rPr lang="sv-SE" sz="3000" dirty="0" smtClean="0">
                <a:solidFill>
                  <a:srgbClr val="FFFF00"/>
                </a:solidFill>
                <a:latin typeface="Arial Rounded MT Bold" pitchFamily="34" charset="0"/>
              </a:rPr>
              <a:t>Medelhavet</a:t>
            </a:r>
            <a:r>
              <a:rPr lang="sv-SE" sz="3000" dirty="0" smtClean="0">
                <a:solidFill>
                  <a:schemeClr val="bg1"/>
                </a:solidFill>
                <a:latin typeface="Arial Rounded MT Bold" pitchFamily="34" charset="0"/>
              </a:rPr>
              <a:t> och de </a:t>
            </a:r>
            <a:r>
              <a:rPr lang="sv-SE" sz="3000" dirty="0" smtClean="0">
                <a:solidFill>
                  <a:srgbClr val="FFFF00"/>
                </a:solidFill>
                <a:latin typeface="Arial Rounded MT Bold" pitchFamily="34" charset="0"/>
              </a:rPr>
              <a:t>folkslag</a:t>
            </a:r>
            <a:r>
              <a:rPr lang="sv-SE" sz="3000" dirty="0" smtClean="0">
                <a:solidFill>
                  <a:schemeClr val="bg1"/>
                </a:solidFill>
                <a:latin typeface="Arial Rounded MT Bold" pitchFamily="34" charset="0"/>
              </a:rPr>
              <a:t> som </a:t>
            </a:r>
            <a:r>
              <a:rPr lang="sv-SE" sz="3000" dirty="0" smtClean="0">
                <a:solidFill>
                  <a:srgbClr val="FFFF00"/>
                </a:solidFill>
                <a:latin typeface="Arial Rounded MT Bold" pitchFamily="34" charset="0"/>
              </a:rPr>
              <a:t>bebor</a:t>
            </a:r>
            <a:r>
              <a:rPr lang="sv-SE" sz="3000" dirty="0" smtClean="0">
                <a:solidFill>
                  <a:schemeClr val="bg1"/>
                </a:solidFill>
                <a:latin typeface="Arial Rounded MT Bold" pitchFamily="34" charset="0"/>
              </a:rPr>
              <a:t> </a:t>
            </a:r>
            <a:r>
              <a:rPr lang="sv-SE" sz="3000" dirty="0" smtClean="0">
                <a:solidFill>
                  <a:srgbClr val="FFFF00"/>
                </a:solidFill>
                <a:latin typeface="Arial Rounded MT Bold" pitchFamily="34" charset="0"/>
              </a:rPr>
              <a:t>dem</a:t>
            </a:r>
            <a:r>
              <a:rPr lang="sv-SE" sz="3000" dirty="0" smtClean="0">
                <a:solidFill>
                  <a:schemeClr val="bg1"/>
                </a:solidFill>
                <a:latin typeface="Arial Rounded MT Bold" pitchFamily="34" charset="0"/>
              </a:rPr>
              <a:t>.”</a:t>
            </a:r>
            <a:endParaRPr lang="sv-SE" sz="30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19" name="textruta 18"/>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Vad är </a:t>
            </a:r>
            <a:r>
              <a:rPr lang="sv-SE" sz="4800" dirty="0" err="1" smtClean="0">
                <a:solidFill>
                  <a:srgbClr val="FFC000"/>
                </a:solidFill>
                <a:latin typeface="Berlin Sans FB Demi" pitchFamily="34" charset="0"/>
              </a:rPr>
              <a:t>Kittim</a:t>
            </a:r>
            <a:r>
              <a:rPr lang="sv-SE" sz="4800" dirty="0" smtClean="0">
                <a:solidFill>
                  <a:srgbClr val="FFC000"/>
                </a:solidFill>
                <a:latin typeface="Berlin Sans FB Demi" pitchFamily="34" charset="0"/>
              </a:rPr>
              <a:t>?</a:t>
            </a:r>
            <a:endParaRPr lang="sv-SE" sz="4800" dirty="0">
              <a:solidFill>
                <a:srgbClr val="FFC000"/>
              </a:solidFill>
              <a:latin typeface="Berlin Sans FB Demi" pitchFamily="34" charset="0"/>
            </a:endParaRPr>
          </a:p>
        </p:txBody>
      </p:sp>
      <p:sp>
        <p:nvSpPr>
          <p:cNvPr id="20" name="textruta 19"/>
          <p:cNvSpPr txBox="1"/>
          <p:nvPr/>
        </p:nvSpPr>
        <p:spPr>
          <a:xfrm>
            <a:off x="5148064" y="6156012"/>
            <a:ext cx="308038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Artikel: </a:t>
            </a:r>
            <a:r>
              <a:rPr lang="sv-SE" b="1" dirty="0" err="1" smtClean="0">
                <a:solidFill>
                  <a:schemeClr val="bg1"/>
                </a:solidFill>
              </a:rPr>
              <a:t>Chittim</a:t>
            </a:r>
            <a:endParaRPr lang="sv-SE" b="1" dirty="0">
              <a:solidFill>
                <a:schemeClr val="bg1"/>
              </a:solidFill>
            </a:endParaRPr>
          </a:p>
        </p:txBody>
      </p:sp>
      <p:pic>
        <p:nvPicPr>
          <p:cNvPr id="2050" name="Picture 2"/>
          <p:cNvPicPr>
            <a:picLocks noChangeAspect="1" noChangeArrowheads="1"/>
          </p:cNvPicPr>
          <p:nvPr/>
        </p:nvPicPr>
        <p:blipFill>
          <a:blip r:embed="rId2" cstate="screen"/>
          <a:srcRect/>
          <a:stretch>
            <a:fillRect/>
          </a:stretch>
        </p:blipFill>
        <p:spPr bwMode="auto">
          <a:xfrm>
            <a:off x="6660232" y="1844824"/>
            <a:ext cx="1998666" cy="956692"/>
          </a:xfrm>
          <a:prstGeom prst="rect">
            <a:avLst/>
          </a:prstGeom>
          <a:noFill/>
          <a:ln w="9525">
            <a:noFill/>
            <a:miter lim="800000"/>
            <a:headEnd/>
            <a:tailEnd/>
          </a:ln>
        </p:spPr>
      </p:pic>
    </p:spTree>
    <p:extLst>
      <p:ext uri="{BB962C8B-B14F-4D97-AF65-F5344CB8AC3E}">
        <p14:creationId xmlns:p14="http://schemas.microsoft.com/office/powerpoint/2010/main" val="4792137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Protestanterna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Förenta Staterna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blir de första som räcker händerna över… avgrunden för att gripa den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romerska kyrkans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hand. Påverkade av detta tredubbla förbund kommer detta land att följa i katolicismens spår och trampa samvetets rättigheter under fötterna.”</a:t>
            </a:r>
            <a:endParaRPr lang="sv-SE" sz="32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868144" y="6156012"/>
            <a:ext cx="2808312"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s.534</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3371933346"/>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Andliga Israels fall</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Fallet, fallet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är det stora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Babylon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som har gett alla folk att dricka av sin otukts vredesvin.”</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 Upp 14:8</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”det stora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Babylon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modern till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skökorna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skändligheterna på jorden.” </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Upp 17:5</a:t>
            </a:r>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035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Andliga Israels fall</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”Fallet, fallet är det stora Babylon!...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Gå ut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från henne,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mitt folk</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så att ni inte tar del i hennes synder och drabbas av hennes plågor.”</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 Upp 18:2, 4</a:t>
            </a:r>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8096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Jesaja 11:10-14</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det skall ske på den tiden att hednafolken 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söka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err="1" smtClean="0">
                <a:solidFill>
                  <a:schemeClr val="bg1"/>
                </a:solidFill>
                <a:effectLst>
                  <a:outerShdw blurRad="38100" dist="38100" dir="2700000" algn="tl">
                    <a:srgbClr val="000000">
                      <a:alpha val="43137"/>
                    </a:srgbClr>
                  </a:outerShdw>
                </a:effectLst>
                <a:latin typeface="Arial Rounded MT Bold" pitchFamily="34" charset="0"/>
              </a:rPr>
              <a:t>Isais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rot, … Och Herren skall på den tiden ännu en gång räcka ut sin hand för att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förvärva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åt sig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kvarlevan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av sitt folk… Och han skall resa upp ett baner för hednafolken</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GT-82</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559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Jesaja 11:10-14</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samla de fördrivna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av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Israel</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de kringspridda av </a:t>
            </a:r>
            <a:r>
              <a:rPr lang="sv-SE" sz="3600" dirty="0" err="1" smtClean="0">
                <a:solidFill>
                  <a:schemeClr val="bg1"/>
                </a:solidFill>
                <a:effectLst>
                  <a:outerShdw blurRad="38100" dist="38100" dir="2700000" algn="tl">
                    <a:srgbClr val="000000">
                      <a:alpha val="43137"/>
                    </a:srgbClr>
                  </a:outerShdw>
                </a:effectLst>
                <a:latin typeface="Arial Rounded MT Bold" pitchFamily="34" charset="0"/>
              </a:rPr>
              <a:t>Juda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från jordens fyra hörn. … Över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Edom</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3600" dirty="0" err="1" smtClean="0">
                <a:solidFill>
                  <a:srgbClr val="FFFF00"/>
                </a:solidFill>
                <a:effectLst>
                  <a:outerShdw blurRad="38100" dist="38100" dir="2700000" algn="tl">
                    <a:srgbClr val="000000">
                      <a:alpha val="43137"/>
                    </a:srgbClr>
                  </a:outerShdw>
                </a:effectLst>
                <a:latin typeface="Arial Rounded MT Bold" pitchFamily="34" charset="0"/>
              </a:rPr>
              <a:t>Moab</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de räcka ut sin hand och </a:t>
            </a:r>
            <a:r>
              <a:rPr lang="sv-SE" sz="3600" dirty="0" err="1" smtClean="0">
                <a:solidFill>
                  <a:srgbClr val="FFFF00"/>
                </a:solidFill>
                <a:effectLst>
                  <a:outerShdw blurRad="38100" dist="38100" dir="2700000" algn="tl">
                    <a:srgbClr val="000000">
                      <a:alpha val="43137"/>
                    </a:srgbClr>
                  </a:outerShdw>
                </a:effectLst>
                <a:latin typeface="Arial Rounded MT Bold" pitchFamily="34" charset="0"/>
              </a:rPr>
              <a:t>Ammons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barn 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lyda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7457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12:17</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”I sitt raseri mot kvinnan gick draken bort för att strida mot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de övriga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[kvarlevan]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av hennes barn, mot dem som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lyder Guds bud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håller fast vid Jesu vittnesbörd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[profetians Ande]</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212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”…den andra ängelns budskap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blev inte fullständigt uppfyllt år 1844. Samfunden upplevde vid denna tid ett moraliskt förfall. De hade ju förkastat budskapet om Kristi andra ankomst. Men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avfallet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var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inte fullständigt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Eftersom de har fortsatt att förkasta de särskilda sanningar som tillhör vår tid, har de sjunkit</a:t>
            </a:r>
            <a:endParaRPr lang="sv-SE" sz="32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230795772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djupare och djupare. Men vi kan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ännu</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inte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säga att Babylon har fallit, därför att det har gett "alla folk" att dricka av "hennes otukts vredesvin". … Babylons fall blir inte fullständigt, förrän… församlingarnas anknytning till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världen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har blivit fullständig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överallt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inom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kristenheten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Denna förändring försiggår</a:t>
            </a:r>
            <a:endParaRPr lang="sv-SE" sz="32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3945841739"/>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rgbClr val="FFFF00"/>
                </a:solidFill>
                <a:effectLst>
                  <a:outerShdw blurRad="38100" dist="38100" dir="2700000" algn="tl">
                    <a:srgbClr val="000000">
                      <a:alpha val="43137"/>
                    </a:srgbClr>
                  </a:outerShdw>
                </a:effectLst>
                <a:latin typeface="Arial Rounded MT Bold" pitchFamily="34" charset="0"/>
              </a:rPr>
              <a:t>gradvis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Den fullständiga uppfyllelsen av Upp. 14:8 hör ännu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framtiden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till.”</a:t>
            </a:r>
            <a:endParaRPr lang="sv-SE" sz="32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580112" y="5877272"/>
            <a:ext cx="272034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a:t>
            </a:r>
            <a:br>
              <a:rPr lang="sv-SE" b="1" dirty="0" smtClean="0">
                <a:solidFill>
                  <a:schemeClr val="bg1"/>
                </a:solidFill>
              </a:rPr>
            </a:br>
            <a:r>
              <a:rPr lang="sv-SE" b="1" dirty="0" smtClean="0">
                <a:solidFill>
                  <a:schemeClr val="bg1"/>
                </a:solidFill>
              </a:rPr>
              <a:t>s.355-356</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335420832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11:42-43</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”Ja, han </a:t>
            </a:r>
            <a:r>
              <a:rPr lang="sv-SE" sz="36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[påvedömet]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sträcka ut sin hand mot länderna.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Egypten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inte slippa undan. Han 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erövra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skatter av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guld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silver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alla slags dyrbara ting i Egypten. Libyer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etiopier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följa honom.”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48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17287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Fenicierna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var väl kända </a:t>
            </a:r>
          </a:p>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bland sina samtida som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sjöhandlare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och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kolonisatörer... Koloniseringen av områden i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Nordafrika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(t.ex.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Karthago</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Anatolien, och Cypern förekom också i ett tidigt skede.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Karthago</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blev den största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maritima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och kommersiella makten i västra Medelhavet.”</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3563888" y="6156012"/>
            <a:ext cx="46645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err="1" smtClean="0">
                <a:solidFill>
                  <a:schemeClr val="bg1"/>
                </a:solidFill>
              </a:rPr>
              <a:t>Arikel</a:t>
            </a:r>
            <a:r>
              <a:rPr lang="sv-SE" b="1" dirty="0" smtClean="0">
                <a:solidFill>
                  <a:schemeClr val="bg1"/>
                </a:solidFill>
              </a:rPr>
              <a:t>: </a:t>
            </a:r>
            <a:r>
              <a:rPr lang="sv-SE" b="1" dirty="0" err="1" smtClean="0">
                <a:solidFill>
                  <a:schemeClr val="bg1"/>
                </a:solidFill>
              </a:rPr>
              <a:t>Phoenicia</a:t>
            </a:r>
            <a:endParaRPr lang="sv-SE" b="1" dirty="0">
              <a:solidFill>
                <a:schemeClr val="bg1"/>
              </a:solidFill>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653122" y="1628800"/>
            <a:ext cx="2012265" cy="1368152"/>
          </a:xfrm>
          <a:prstGeom prst="rect">
            <a:avLst/>
          </a:prstGeom>
          <a:noFill/>
        </p:spPr>
      </p:pic>
    </p:spTree>
    <p:extLst>
      <p:ext uri="{BB962C8B-B14F-4D97-AF65-F5344CB8AC3E}">
        <p14:creationId xmlns:p14="http://schemas.microsoft.com/office/powerpoint/2010/main" val="36731908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972256" y="476250"/>
            <a:ext cx="7200900" cy="986896"/>
          </a:xfrm>
          <a:effectLst>
            <a:outerShdw dist="35921" dir="2700000" algn="ctr" rotWithShape="0">
              <a:schemeClr val="tx1"/>
            </a:outerShdw>
          </a:effectLst>
        </p:spPr>
        <p:txBody>
          <a:bodyPr>
            <a:normAutofit fontScale="90000"/>
          </a:bodyPr>
          <a:lstStyle/>
          <a:p>
            <a:pPr algn="l" eaLnBrk="1" hangingPunct="1">
              <a:defRPr/>
            </a:pPr>
            <a:r>
              <a:rPr lang="sv-SE" b="1" dirty="0" smtClean="0">
                <a:solidFill>
                  <a:srgbClr val="FFC000"/>
                </a:solidFill>
                <a:latin typeface="Arial Rounded MT Bold" pitchFamily="34" charset="0"/>
              </a:rPr>
              <a:t>Uppenbarelseboken 13:17</a:t>
            </a:r>
          </a:p>
        </p:txBody>
      </p:sp>
      <p:sp>
        <p:nvSpPr>
          <p:cNvPr id="371715" name="Text Box 3"/>
          <p:cNvSpPr txBox="1">
            <a:spLocks noChangeArrowheads="1"/>
          </p:cNvSpPr>
          <p:nvPr/>
        </p:nvSpPr>
        <p:spPr bwMode="auto">
          <a:xfrm>
            <a:off x="922548" y="1693334"/>
            <a:ext cx="7321163" cy="1200314"/>
          </a:xfrm>
          <a:prstGeom prst="rect">
            <a:avLst/>
          </a:prstGeom>
          <a:noFill/>
          <a:ln w="9525">
            <a:noFill/>
            <a:miter lim="800000"/>
            <a:headEnd/>
            <a:tailEnd/>
          </a:ln>
          <a:effectLst>
            <a:outerShdw dist="35921" dir="2700000" algn="ctr" rotWithShape="0">
              <a:schemeClr val="tx1"/>
            </a:outerShdw>
          </a:effectLst>
        </p:spPr>
        <p:txBody>
          <a:bodyPr wrap="square" lIns="91426" tIns="45713" rIns="91426" bIns="45713">
            <a:spAutoFit/>
          </a:bodyPr>
          <a:lstStyle/>
          <a:p>
            <a:r>
              <a:rPr lang="sv-SE" sz="3600" dirty="0" smtClean="0">
                <a:solidFill>
                  <a:schemeClr val="bg1"/>
                </a:solidFill>
                <a:latin typeface="Arial Rounded MT Bold" pitchFamily="34" charset="0"/>
              </a:rPr>
              <a:t>”så </a:t>
            </a:r>
            <a:r>
              <a:rPr lang="sv-SE" sz="3600" dirty="0">
                <a:solidFill>
                  <a:schemeClr val="bg1"/>
                </a:solidFill>
                <a:latin typeface="Arial Rounded MT Bold" pitchFamily="34" charset="0"/>
              </a:rPr>
              <a:t>att ingen kan </a:t>
            </a:r>
            <a:r>
              <a:rPr lang="sv-SE" sz="3600" dirty="0">
                <a:solidFill>
                  <a:srgbClr val="FFFF00"/>
                </a:solidFill>
                <a:latin typeface="Arial Rounded MT Bold" pitchFamily="34" charset="0"/>
              </a:rPr>
              <a:t>köpa</a:t>
            </a:r>
            <a:r>
              <a:rPr lang="sv-SE" sz="3600" dirty="0">
                <a:solidFill>
                  <a:schemeClr val="bg1"/>
                </a:solidFill>
                <a:latin typeface="Arial Rounded MT Bold" pitchFamily="34" charset="0"/>
              </a:rPr>
              <a:t> eller </a:t>
            </a:r>
            <a:r>
              <a:rPr lang="sv-SE" sz="3600" dirty="0">
                <a:solidFill>
                  <a:srgbClr val="FFFF00"/>
                </a:solidFill>
                <a:latin typeface="Arial Rounded MT Bold" pitchFamily="34" charset="0"/>
              </a:rPr>
              <a:t>sälja</a:t>
            </a:r>
            <a:r>
              <a:rPr lang="sv-SE" sz="3600" dirty="0">
                <a:solidFill>
                  <a:schemeClr val="bg1"/>
                </a:solidFill>
                <a:latin typeface="Arial Rounded MT Bold" pitchFamily="34" charset="0"/>
              </a:rPr>
              <a:t> utom den som har </a:t>
            </a:r>
            <a:r>
              <a:rPr lang="sv-SE" sz="3600" dirty="0" smtClean="0">
                <a:solidFill>
                  <a:srgbClr val="FFFF00"/>
                </a:solidFill>
                <a:latin typeface="Arial Rounded MT Bold" pitchFamily="34" charset="0"/>
              </a:rPr>
              <a:t>märket</a:t>
            </a:r>
            <a:r>
              <a:rPr lang="sv-SE" sz="3600" dirty="0" smtClean="0">
                <a:solidFill>
                  <a:schemeClr val="bg1"/>
                </a:solidFill>
                <a:latin typeface="Arial Rounded MT Bold" pitchFamily="34" charset="0"/>
              </a:rPr>
              <a:t>…”</a:t>
            </a:r>
            <a:endParaRPr lang="sv-SE" sz="3600" dirty="0">
              <a:solidFill>
                <a:schemeClr val="bg1"/>
              </a:solidFill>
              <a:latin typeface="Arial Rounded MT Bold" pitchFamily="34" charset="0"/>
            </a:endParaRPr>
          </a:p>
        </p:txBody>
      </p:sp>
      <p:sp>
        <p:nvSpPr>
          <p:cNvPr id="5" name="textruta 4"/>
          <p:cNvSpPr txBox="1"/>
          <p:nvPr/>
        </p:nvSpPr>
        <p:spPr>
          <a:xfrm>
            <a:off x="922548" y="6120190"/>
            <a:ext cx="2304256" cy="400110"/>
          </a:xfrm>
          <a:prstGeom prst="rect">
            <a:avLst/>
          </a:prstGeom>
          <a:noFill/>
        </p:spPr>
        <p:txBody>
          <a:bodyPr wrap="square" rtlCol="0">
            <a:spAutoFit/>
          </a:bodyPr>
          <a:lstStyle/>
          <a:p>
            <a:r>
              <a:rPr lang="sv-SE" sz="2000" b="1" dirty="0" smtClean="0">
                <a:solidFill>
                  <a:schemeClr val="bg1">
                    <a:lumMod val="85000"/>
                  </a:schemeClr>
                </a:solidFill>
                <a:effectLst>
                  <a:outerShdw blurRad="38100" dist="38100" dir="2700000" algn="tl">
                    <a:srgbClr val="000000">
                      <a:alpha val="43137"/>
                    </a:srgbClr>
                  </a:outerShdw>
                </a:effectLst>
              </a:rPr>
              <a:t>Svenska Folkbibeln</a:t>
            </a:r>
            <a:endParaRPr lang="sv-SE" sz="2000" b="1" dirty="0">
              <a:solidFill>
                <a:schemeClr val="bg1">
                  <a:lumMod val="85000"/>
                </a:schemeClr>
              </a:solidFill>
              <a:effectLst>
                <a:outerShdw blurRad="38100" dist="38100" dir="2700000" algn="tl">
                  <a:srgbClr val="000000">
                    <a:alpha val="43137"/>
                  </a:srgbClr>
                </a:outerShdw>
              </a:effectLst>
            </a:endParaRPr>
          </a:p>
        </p:txBody>
      </p:sp>
      <p:pic>
        <p:nvPicPr>
          <p:cNvPr id="28674" name="Picture 2" descr="C:\Users\Jonathan\Evangelisation\Bildarkiv\Evangelism Images\24 - Tithe\0824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97132"/>
            <a:ext cx="4335047" cy="325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1492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72256" y="476250"/>
            <a:ext cx="7200900" cy="986896"/>
          </a:xfrm>
          <a:prstGeom prst="rect">
            <a:avLst/>
          </a:prstGeom>
          <a:effectLst>
            <a:outerShdw dist="35921" dir="2700000" algn="ctr" rotWithShape="0">
              <a:schemeClr val="tx1"/>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4400" b="1" dirty="0" smtClean="0">
                <a:solidFill>
                  <a:srgbClr val="FFC000"/>
                </a:solidFill>
                <a:latin typeface="Arial Rounded MT Bold" pitchFamily="34" charset="0"/>
                <a:ea typeface="+mj-ea"/>
                <a:cs typeface="+mj-cs"/>
              </a:rPr>
              <a:t>CNBC</a:t>
            </a:r>
            <a:endParaRPr kumimoji="0" lang="sv-SE" sz="4400" b="1" i="0" u="none" strike="noStrike" kern="1200" cap="none" spc="0" normalizeH="0" baseline="0" noProof="0" dirty="0" smtClean="0">
              <a:ln>
                <a:noFill/>
              </a:ln>
              <a:solidFill>
                <a:srgbClr val="FFC000"/>
              </a:solidFill>
              <a:effectLst/>
              <a:uLnTx/>
              <a:uFillTx/>
              <a:latin typeface="Arial Rounded MT Bold" pitchFamily="34" charset="0"/>
              <a:ea typeface="+mj-ea"/>
              <a:cs typeface="+mj-cs"/>
            </a:endParaRPr>
          </a:p>
        </p:txBody>
      </p:sp>
      <p:sp>
        <p:nvSpPr>
          <p:cNvPr id="7" name="textruta 6"/>
          <p:cNvSpPr txBox="1"/>
          <p:nvPr/>
        </p:nvSpPr>
        <p:spPr>
          <a:xfrm>
            <a:off x="1043608" y="1505193"/>
            <a:ext cx="7129548" cy="4524315"/>
          </a:xfrm>
          <a:prstGeom prst="rect">
            <a:avLst/>
          </a:prstGeom>
          <a:noFill/>
          <a:effectLst>
            <a:outerShdw blurRad="50800" dist="38100" dir="2700000" algn="tl" rotWithShape="0">
              <a:prstClr val="black"/>
            </a:outerShdw>
          </a:effectLst>
        </p:spPr>
        <p:txBody>
          <a:bodyPr wrap="square" rtlCol="0">
            <a:spAutoFit/>
          </a:bodyPr>
          <a:lstStyle/>
          <a:p>
            <a:pPr>
              <a:defRPr/>
            </a:pPr>
            <a:r>
              <a:rPr lang="sv-SE" sz="3600" dirty="0" smtClean="0">
                <a:solidFill>
                  <a:schemeClr val="bg1"/>
                </a:solidFill>
                <a:latin typeface="Arial Rounded MT Bold" pitchFamily="34" charset="0"/>
              </a:rPr>
              <a:t>”I måndags [17/10] </a:t>
            </a:r>
            <a:r>
              <a:rPr lang="sv-SE" sz="3600" dirty="0">
                <a:solidFill>
                  <a:schemeClr val="bg1"/>
                </a:solidFill>
                <a:latin typeface="Arial Rounded MT Bold" pitchFamily="34" charset="0"/>
              </a:rPr>
              <a:t>efterlyste </a:t>
            </a:r>
            <a:r>
              <a:rPr lang="sv-SE" sz="3600" dirty="0">
                <a:solidFill>
                  <a:srgbClr val="FFFF00"/>
                </a:solidFill>
                <a:latin typeface="Arial Rounded MT Bold" pitchFamily="34" charset="0"/>
              </a:rPr>
              <a:t>Vatikanen</a:t>
            </a:r>
            <a:r>
              <a:rPr lang="sv-SE" sz="3600" dirty="0">
                <a:solidFill>
                  <a:schemeClr val="bg1"/>
                </a:solidFill>
                <a:latin typeface="Arial Rounded MT Bold" pitchFamily="34" charset="0"/>
              </a:rPr>
              <a:t> upprättandet av en "</a:t>
            </a:r>
            <a:r>
              <a:rPr lang="sv-SE" sz="3600" dirty="0">
                <a:solidFill>
                  <a:srgbClr val="FFFF00"/>
                </a:solidFill>
                <a:latin typeface="Arial Rounded MT Bold" pitchFamily="34" charset="0"/>
              </a:rPr>
              <a:t>global offentlig myndighet</a:t>
            </a:r>
            <a:r>
              <a:rPr lang="sv-SE" sz="3600" dirty="0">
                <a:solidFill>
                  <a:schemeClr val="bg1"/>
                </a:solidFill>
                <a:latin typeface="Arial Rounded MT Bold" pitchFamily="34" charset="0"/>
              </a:rPr>
              <a:t>" och en "</a:t>
            </a:r>
            <a:r>
              <a:rPr lang="sv-SE" sz="3600" dirty="0">
                <a:solidFill>
                  <a:srgbClr val="FFFF00"/>
                </a:solidFill>
                <a:latin typeface="Arial Rounded MT Bold" pitchFamily="34" charset="0"/>
              </a:rPr>
              <a:t>central världsbank</a:t>
            </a:r>
            <a:r>
              <a:rPr lang="sv-SE" sz="3600" dirty="0">
                <a:solidFill>
                  <a:schemeClr val="bg1"/>
                </a:solidFill>
                <a:latin typeface="Arial Rounded MT Bold" pitchFamily="34" charset="0"/>
              </a:rPr>
              <a:t>" som ska </a:t>
            </a:r>
            <a:r>
              <a:rPr lang="sv-SE" sz="3600" dirty="0">
                <a:solidFill>
                  <a:srgbClr val="FFFF00"/>
                </a:solidFill>
                <a:latin typeface="Arial Rounded MT Bold" pitchFamily="34" charset="0"/>
              </a:rPr>
              <a:t>styra</a:t>
            </a:r>
            <a:r>
              <a:rPr lang="sv-SE" sz="3600" dirty="0">
                <a:solidFill>
                  <a:schemeClr val="bg1"/>
                </a:solidFill>
                <a:latin typeface="Arial Rounded MT Bold" pitchFamily="34" charset="0"/>
              </a:rPr>
              <a:t> över finansiella institutioner som har blivit inaktuella och ofta </a:t>
            </a:r>
            <a:endParaRPr lang="sv-SE" sz="3600" dirty="0" smtClean="0">
              <a:solidFill>
                <a:schemeClr val="bg1"/>
              </a:solidFill>
              <a:latin typeface="Arial Rounded MT Bold" pitchFamily="34" charset="0"/>
            </a:endParaRPr>
          </a:p>
          <a:p>
            <a:pPr>
              <a:defRPr/>
            </a:pPr>
            <a:r>
              <a:rPr lang="sv-SE" sz="3600" dirty="0" smtClean="0">
                <a:solidFill>
                  <a:schemeClr val="bg1"/>
                </a:solidFill>
                <a:latin typeface="Arial Rounded MT Bold" pitchFamily="34" charset="0"/>
              </a:rPr>
              <a:t>ineffektiva</a:t>
            </a:r>
            <a:r>
              <a:rPr lang="sv-SE" sz="3600" dirty="0">
                <a:solidFill>
                  <a:schemeClr val="bg1"/>
                </a:solidFill>
                <a:latin typeface="Arial Rounded MT Bold" pitchFamily="34" charset="0"/>
              </a:rPr>
              <a:t> i hanteringen </a:t>
            </a:r>
          </a:p>
        </p:txBody>
      </p:sp>
      <p:sp>
        <p:nvSpPr>
          <p:cNvPr id="8" name="textruta 7"/>
          <p:cNvSpPr txBox="1"/>
          <p:nvPr/>
        </p:nvSpPr>
        <p:spPr>
          <a:xfrm>
            <a:off x="922548" y="6120190"/>
            <a:ext cx="7642684" cy="400110"/>
          </a:xfrm>
          <a:prstGeom prst="rect">
            <a:avLst/>
          </a:prstGeom>
          <a:noFill/>
        </p:spPr>
        <p:txBody>
          <a:bodyPr wrap="square" rtlCol="0">
            <a:spAutoFit/>
          </a:bodyPr>
          <a:lstStyle/>
          <a:p>
            <a:r>
              <a:rPr lang="en-US" sz="2000" b="1" dirty="0" smtClean="0">
                <a:solidFill>
                  <a:schemeClr val="bg1">
                    <a:lumMod val="85000"/>
                  </a:schemeClr>
                </a:solidFill>
                <a:effectLst>
                  <a:outerShdw blurRad="38100" dist="38100" dir="2700000" algn="tl">
                    <a:srgbClr val="000000">
                      <a:alpha val="43137"/>
                    </a:srgbClr>
                  </a:outerShdw>
                </a:effectLst>
              </a:rPr>
              <a:t>www.cnbc.com, Reuters, </a:t>
            </a:r>
            <a:r>
              <a:rPr lang="en-US" sz="2000" b="1" dirty="0" err="1" smtClean="0">
                <a:solidFill>
                  <a:schemeClr val="bg1">
                    <a:lumMod val="85000"/>
                  </a:schemeClr>
                </a:solidFill>
                <a:effectLst>
                  <a:outerShdw blurRad="38100" dist="38100" dir="2700000" algn="tl">
                    <a:srgbClr val="000000">
                      <a:alpha val="43137"/>
                    </a:srgbClr>
                  </a:outerShdw>
                </a:effectLst>
              </a:rPr>
              <a:t>måndag</a:t>
            </a:r>
            <a:r>
              <a:rPr lang="en-US" sz="2000" b="1" dirty="0" smtClean="0">
                <a:solidFill>
                  <a:schemeClr val="bg1">
                    <a:lumMod val="85000"/>
                  </a:schemeClr>
                </a:solidFill>
                <a:effectLst>
                  <a:outerShdw blurRad="38100" dist="38100" dir="2700000" algn="tl">
                    <a:srgbClr val="000000">
                      <a:alpha val="43137"/>
                    </a:srgbClr>
                  </a:outerShdw>
                </a:effectLst>
              </a:rPr>
              <a:t> 24 </a:t>
            </a:r>
            <a:r>
              <a:rPr lang="en-US" sz="2000" b="1" dirty="0" err="1" smtClean="0">
                <a:solidFill>
                  <a:schemeClr val="bg1">
                    <a:lumMod val="85000"/>
                  </a:schemeClr>
                </a:solidFill>
                <a:effectLst>
                  <a:outerShdw blurRad="38100" dist="38100" dir="2700000" algn="tl">
                    <a:srgbClr val="000000">
                      <a:alpha val="43137"/>
                    </a:srgbClr>
                  </a:outerShdw>
                </a:effectLst>
              </a:rPr>
              <a:t>oktober</a:t>
            </a:r>
            <a:r>
              <a:rPr lang="en-US" sz="2000" b="1" dirty="0" smtClean="0">
                <a:solidFill>
                  <a:schemeClr val="bg1">
                    <a:lumMod val="85000"/>
                  </a:schemeClr>
                </a:solidFill>
                <a:effectLst>
                  <a:outerShdw blurRad="38100" dist="38100" dir="2700000" algn="tl">
                    <a:srgbClr val="000000">
                      <a:alpha val="43137"/>
                    </a:srgbClr>
                  </a:outerShdw>
                </a:effectLst>
              </a:rPr>
              <a:t> 2011, </a:t>
            </a:r>
            <a:r>
              <a:rPr lang="en-US" sz="2000" b="1" dirty="0" err="1" smtClean="0">
                <a:solidFill>
                  <a:schemeClr val="bg1">
                    <a:lumMod val="85000"/>
                  </a:schemeClr>
                </a:solidFill>
                <a:effectLst>
                  <a:outerShdw blurRad="38100" dist="38100" dir="2700000" algn="tl">
                    <a:srgbClr val="000000">
                      <a:alpha val="43137"/>
                    </a:srgbClr>
                  </a:outerShdw>
                </a:effectLst>
              </a:rPr>
              <a:t>Bild</a:t>
            </a:r>
            <a:r>
              <a:rPr lang="en-US" sz="2000" b="1" dirty="0" smtClean="0">
                <a:solidFill>
                  <a:schemeClr val="bg1">
                    <a:lumMod val="85000"/>
                  </a:schemeClr>
                </a:solidFill>
                <a:effectLst>
                  <a:outerShdw blurRad="38100" dist="38100" dir="2700000" algn="tl">
                    <a:srgbClr val="000000">
                      <a:alpha val="43137"/>
                    </a:srgbClr>
                  </a:outerShdw>
                </a:effectLst>
              </a:rPr>
              <a:t>: Jan </a:t>
            </a:r>
            <a:r>
              <a:rPr lang="en-US" sz="2000" b="1" dirty="0" err="1" smtClean="0">
                <a:solidFill>
                  <a:schemeClr val="bg1">
                    <a:lumMod val="85000"/>
                  </a:schemeClr>
                </a:solidFill>
                <a:effectLst>
                  <a:outerShdw blurRad="38100" dist="38100" dir="2700000" algn="tl">
                    <a:srgbClr val="000000">
                      <a:alpha val="43137"/>
                    </a:srgbClr>
                  </a:outerShdw>
                </a:effectLst>
              </a:rPr>
              <a:t>Stromme</a:t>
            </a:r>
            <a:endParaRPr lang="sv-SE" sz="2000" b="1" dirty="0">
              <a:solidFill>
                <a:schemeClr val="bg1">
                  <a:lumMod val="85000"/>
                </a:schemeClr>
              </a:solidFill>
              <a:effectLst>
                <a:outerShdw blurRad="38100" dist="38100" dir="2700000" algn="tl">
                  <a:srgbClr val="000000">
                    <a:alpha val="43137"/>
                  </a:srgbClr>
                </a:outerShdw>
              </a:effectLst>
            </a:endParaRPr>
          </a:p>
        </p:txBody>
      </p:sp>
      <p:pic>
        <p:nvPicPr>
          <p:cNvPr id="1026" name="Picture 2" descr="http://media.cnbc.com/i/CNBC/Sections/News_And_Analysis/__Story_Inserts/graphics/__RELIGION/bible_and_money_2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5485"/>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713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72256" y="476250"/>
            <a:ext cx="7200900" cy="986896"/>
          </a:xfrm>
          <a:prstGeom prst="rect">
            <a:avLst/>
          </a:prstGeom>
          <a:effectLst>
            <a:outerShdw dist="35921" dir="2700000" algn="ctr" rotWithShape="0">
              <a:schemeClr val="tx1"/>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4400" b="1" dirty="0" smtClean="0">
                <a:solidFill>
                  <a:srgbClr val="FFC000"/>
                </a:solidFill>
                <a:latin typeface="Arial Rounded MT Bold" pitchFamily="34" charset="0"/>
                <a:ea typeface="+mj-ea"/>
                <a:cs typeface="+mj-cs"/>
              </a:rPr>
              <a:t>CNBC</a:t>
            </a:r>
            <a:endParaRPr kumimoji="0" lang="sv-SE" sz="4400" b="1" i="0" u="none" strike="noStrike" kern="1200" cap="none" spc="0" normalizeH="0" baseline="0" noProof="0" dirty="0" smtClean="0">
              <a:ln>
                <a:noFill/>
              </a:ln>
              <a:solidFill>
                <a:srgbClr val="FFC000"/>
              </a:solidFill>
              <a:effectLst/>
              <a:uLnTx/>
              <a:uFillTx/>
              <a:latin typeface="Arial Rounded MT Bold" pitchFamily="34" charset="0"/>
              <a:ea typeface="+mj-ea"/>
              <a:cs typeface="+mj-cs"/>
            </a:endParaRPr>
          </a:p>
        </p:txBody>
      </p:sp>
      <p:sp>
        <p:nvSpPr>
          <p:cNvPr id="7" name="textruta 6"/>
          <p:cNvSpPr txBox="1"/>
          <p:nvPr/>
        </p:nvSpPr>
        <p:spPr>
          <a:xfrm>
            <a:off x="1043608" y="1505193"/>
            <a:ext cx="7129548" cy="3970318"/>
          </a:xfrm>
          <a:prstGeom prst="rect">
            <a:avLst/>
          </a:prstGeom>
          <a:noFill/>
          <a:effectLst>
            <a:outerShdw blurRad="50800" dist="38100" dir="2700000" algn="tl" rotWithShape="0">
              <a:prstClr val="black"/>
            </a:outerShdw>
          </a:effectLst>
        </p:spPr>
        <p:txBody>
          <a:bodyPr wrap="square" rtlCol="0">
            <a:spAutoFit/>
          </a:bodyPr>
          <a:lstStyle/>
          <a:p>
            <a:pPr>
              <a:defRPr/>
            </a:pPr>
            <a:r>
              <a:rPr lang="sv-SE" sz="3600" dirty="0" smtClean="0">
                <a:solidFill>
                  <a:schemeClr val="bg1"/>
                </a:solidFill>
                <a:latin typeface="Arial Rounded MT Bold" pitchFamily="34" charset="0"/>
              </a:rPr>
              <a:t>av</a:t>
            </a:r>
            <a:r>
              <a:rPr lang="sv-SE" sz="3600" dirty="0">
                <a:solidFill>
                  <a:schemeClr val="bg1"/>
                </a:solidFill>
                <a:latin typeface="Arial Rounded MT Bold" pitchFamily="34" charset="0"/>
              </a:rPr>
              <a:t> kriser. … Dokumentet efterlyste inrättandet av "en överstatlig myndighet" med </a:t>
            </a:r>
            <a:r>
              <a:rPr lang="sv-SE" sz="3600" dirty="0">
                <a:solidFill>
                  <a:srgbClr val="FFFF00"/>
                </a:solidFill>
                <a:latin typeface="Arial Rounded MT Bold" pitchFamily="34" charset="0"/>
              </a:rPr>
              <a:t>världsvid</a:t>
            </a:r>
            <a:r>
              <a:rPr lang="sv-SE" sz="3600" dirty="0">
                <a:solidFill>
                  <a:schemeClr val="bg1"/>
                </a:solidFill>
                <a:latin typeface="Arial Rounded MT Bold" pitchFamily="34" charset="0"/>
              </a:rPr>
              <a:t> räckvidd och "</a:t>
            </a:r>
            <a:r>
              <a:rPr lang="sv-SE" sz="3600" dirty="0">
                <a:solidFill>
                  <a:srgbClr val="FFFF00"/>
                </a:solidFill>
                <a:latin typeface="Arial Rounded MT Bold" pitchFamily="34" charset="0"/>
              </a:rPr>
              <a:t>universell</a:t>
            </a:r>
            <a:r>
              <a:rPr lang="sv-SE" sz="3600" dirty="0">
                <a:solidFill>
                  <a:schemeClr val="bg1"/>
                </a:solidFill>
                <a:latin typeface="Arial Rounded MT Bold" pitchFamily="34" charset="0"/>
              </a:rPr>
              <a:t> </a:t>
            </a:r>
            <a:r>
              <a:rPr lang="sv-SE" sz="3600" dirty="0">
                <a:solidFill>
                  <a:srgbClr val="FFFF00"/>
                </a:solidFill>
                <a:latin typeface="Arial Rounded MT Bold" pitchFamily="34" charset="0"/>
              </a:rPr>
              <a:t>domsrätt</a:t>
            </a:r>
            <a:r>
              <a:rPr lang="sv-SE" sz="3600" dirty="0">
                <a:solidFill>
                  <a:schemeClr val="bg1"/>
                </a:solidFill>
                <a:latin typeface="Arial Rounded MT Bold" pitchFamily="34" charset="0"/>
              </a:rPr>
              <a:t>" att styra de </a:t>
            </a:r>
            <a:r>
              <a:rPr lang="sv-SE" sz="3600" dirty="0">
                <a:solidFill>
                  <a:srgbClr val="FFFF00"/>
                </a:solidFill>
                <a:latin typeface="Arial Rounded MT Bold" pitchFamily="34" charset="0"/>
              </a:rPr>
              <a:t>ekonomiska</a:t>
            </a:r>
            <a:r>
              <a:rPr lang="sv-SE" sz="3600" dirty="0">
                <a:solidFill>
                  <a:schemeClr val="bg1"/>
                </a:solidFill>
                <a:latin typeface="Arial Rounded MT Bold" pitchFamily="34" charset="0"/>
              </a:rPr>
              <a:t> riktlinjerna och besluten</a:t>
            </a:r>
            <a:r>
              <a:rPr lang="sv-SE" sz="3600" dirty="0" smtClean="0">
                <a:solidFill>
                  <a:schemeClr val="bg1"/>
                </a:solidFill>
                <a:latin typeface="Arial Rounded MT Bold" pitchFamily="34" charset="0"/>
              </a:rPr>
              <a:t>.”</a:t>
            </a:r>
            <a:endParaRPr lang="sv-SE" sz="3600" dirty="0">
              <a:solidFill>
                <a:schemeClr val="bg1"/>
              </a:solidFill>
              <a:latin typeface="Arial Rounded MT Bold" pitchFamily="34" charset="0"/>
            </a:endParaRPr>
          </a:p>
        </p:txBody>
      </p:sp>
      <p:sp>
        <p:nvSpPr>
          <p:cNvPr id="8" name="textruta 7"/>
          <p:cNvSpPr txBox="1"/>
          <p:nvPr/>
        </p:nvSpPr>
        <p:spPr>
          <a:xfrm>
            <a:off x="922548" y="6120190"/>
            <a:ext cx="7642684" cy="400110"/>
          </a:xfrm>
          <a:prstGeom prst="rect">
            <a:avLst/>
          </a:prstGeom>
          <a:noFill/>
        </p:spPr>
        <p:txBody>
          <a:bodyPr wrap="square" rtlCol="0">
            <a:spAutoFit/>
          </a:bodyPr>
          <a:lstStyle/>
          <a:p>
            <a:r>
              <a:rPr lang="en-US" sz="2000" b="1" dirty="0" smtClean="0">
                <a:solidFill>
                  <a:schemeClr val="bg1">
                    <a:lumMod val="85000"/>
                  </a:schemeClr>
                </a:solidFill>
                <a:effectLst>
                  <a:outerShdw blurRad="38100" dist="38100" dir="2700000" algn="tl">
                    <a:srgbClr val="000000">
                      <a:alpha val="43137"/>
                    </a:srgbClr>
                  </a:outerShdw>
                </a:effectLst>
              </a:rPr>
              <a:t>www.cnbc.com, Reuters, </a:t>
            </a:r>
            <a:r>
              <a:rPr lang="en-US" sz="2000" b="1" dirty="0" err="1" smtClean="0">
                <a:solidFill>
                  <a:schemeClr val="bg1">
                    <a:lumMod val="85000"/>
                  </a:schemeClr>
                </a:solidFill>
                <a:effectLst>
                  <a:outerShdw blurRad="38100" dist="38100" dir="2700000" algn="tl">
                    <a:srgbClr val="000000">
                      <a:alpha val="43137"/>
                    </a:srgbClr>
                  </a:outerShdw>
                </a:effectLst>
              </a:rPr>
              <a:t>måndag</a:t>
            </a:r>
            <a:r>
              <a:rPr lang="en-US" sz="2000" b="1" dirty="0" smtClean="0">
                <a:solidFill>
                  <a:schemeClr val="bg1">
                    <a:lumMod val="85000"/>
                  </a:schemeClr>
                </a:solidFill>
                <a:effectLst>
                  <a:outerShdw blurRad="38100" dist="38100" dir="2700000" algn="tl">
                    <a:srgbClr val="000000">
                      <a:alpha val="43137"/>
                    </a:srgbClr>
                  </a:outerShdw>
                </a:effectLst>
              </a:rPr>
              <a:t> 24 </a:t>
            </a:r>
            <a:r>
              <a:rPr lang="en-US" sz="2000" b="1" dirty="0" err="1" smtClean="0">
                <a:solidFill>
                  <a:schemeClr val="bg1">
                    <a:lumMod val="85000"/>
                  </a:schemeClr>
                </a:solidFill>
                <a:effectLst>
                  <a:outerShdw blurRad="38100" dist="38100" dir="2700000" algn="tl">
                    <a:srgbClr val="000000">
                      <a:alpha val="43137"/>
                    </a:srgbClr>
                  </a:outerShdw>
                </a:effectLst>
              </a:rPr>
              <a:t>oktober</a:t>
            </a:r>
            <a:r>
              <a:rPr lang="en-US" sz="2000" b="1" dirty="0" smtClean="0">
                <a:solidFill>
                  <a:schemeClr val="bg1">
                    <a:lumMod val="85000"/>
                  </a:schemeClr>
                </a:solidFill>
                <a:effectLst>
                  <a:outerShdw blurRad="38100" dist="38100" dir="2700000" algn="tl">
                    <a:srgbClr val="000000">
                      <a:alpha val="43137"/>
                    </a:srgbClr>
                  </a:outerShdw>
                </a:effectLst>
              </a:rPr>
              <a:t> 2011, </a:t>
            </a:r>
            <a:r>
              <a:rPr lang="en-US" sz="2000" b="1" dirty="0" err="1" smtClean="0">
                <a:solidFill>
                  <a:schemeClr val="bg1">
                    <a:lumMod val="85000"/>
                  </a:schemeClr>
                </a:solidFill>
                <a:effectLst>
                  <a:outerShdw blurRad="38100" dist="38100" dir="2700000" algn="tl">
                    <a:srgbClr val="000000">
                      <a:alpha val="43137"/>
                    </a:srgbClr>
                  </a:outerShdw>
                </a:effectLst>
              </a:rPr>
              <a:t>Bild</a:t>
            </a:r>
            <a:r>
              <a:rPr lang="en-US" sz="2000" b="1" dirty="0" smtClean="0">
                <a:solidFill>
                  <a:schemeClr val="bg1">
                    <a:lumMod val="85000"/>
                  </a:schemeClr>
                </a:solidFill>
                <a:effectLst>
                  <a:outerShdw blurRad="38100" dist="38100" dir="2700000" algn="tl">
                    <a:srgbClr val="000000">
                      <a:alpha val="43137"/>
                    </a:srgbClr>
                  </a:outerShdw>
                </a:effectLst>
              </a:rPr>
              <a:t>: Jan </a:t>
            </a:r>
            <a:r>
              <a:rPr lang="en-US" sz="2000" b="1" dirty="0" err="1" smtClean="0">
                <a:solidFill>
                  <a:schemeClr val="bg1">
                    <a:lumMod val="85000"/>
                  </a:schemeClr>
                </a:solidFill>
                <a:effectLst>
                  <a:outerShdw blurRad="38100" dist="38100" dir="2700000" algn="tl">
                    <a:srgbClr val="000000">
                      <a:alpha val="43137"/>
                    </a:srgbClr>
                  </a:outerShdw>
                </a:effectLst>
              </a:rPr>
              <a:t>Stromme</a:t>
            </a:r>
            <a:endParaRPr lang="sv-SE" sz="2000" b="1" dirty="0">
              <a:solidFill>
                <a:schemeClr val="bg1">
                  <a:lumMod val="85000"/>
                </a:schemeClr>
              </a:solidFill>
              <a:effectLst>
                <a:outerShdw blurRad="38100" dist="38100" dir="2700000" algn="tl">
                  <a:srgbClr val="000000">
                    <a:alpha val="43137"/>
                  </a:srgbClr>
                </a:outerShdw>
              </a:effectLst>
            </a:endParaRPr>
          </a:p>
        </p:txBody>
      </p:sp>
      <p:pic>
        <p:nvPicPr>
          <p:cNvPr id="1026" name="Picture 2" descr="http://media.cnbc.com/i/CNBC/Sections/News_And_Analysis/__Story_Inserts/graphics/__RELIGION/bible_and_money_2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50912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169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72256" y="476250"/>
            <a:ext cx="7200900" cy="986896"/>
          </a:xfrm>
          <a:prstGeom prst="rect">
            <a:avLst/>
          </a:prstGeom>
          <a:effectLst>
            <a:outerShdw dist="35921" dir="2700000" algn="ctr" rotWithShape="0">
              <a:schemeClr val="tx1"/>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4400" b="1" dirty="0" err="1" smtClean="0">
                <a:solidFill>
                  <a:srgbClr val="FFC000"/>
                </a:solidFill>
                <a:latin typeface="Arial Rounded MT Bold" pitchFamily="34" charset="0"/>
                <a:ea typeface="+mj-ea"/>
                <a:cs typeface="+mj-cs"/>
              </a:rPr>
              <a:t>Catholic</a:t>
            </a:r>
            <a:r>
              <a:rPr lang="sv-SE" sz="4400" b="1" dirty="0" smtClean="0">
                <a:solidFill>
                  <a:srgbClr val="FFC000"/>
                </a:solidFill>
                <a:latin typeface="Arial Rounded MT Bold" pitchFamily="34" charset="0"/>
                <a:ea typeface="+mj-ea"/>
                <a:cs typeface="+mj-cs"/>
              </a:rPr>
              <a:t> </a:t>
            </a:r>
            <a:r>
              <a:rPr lang="sv-SE" sz="4400" b="1" dirty="0" err="1" smtClean="0">
                <a:solidFill>
                  <a:srgbClr val="FFC000"/>
                </a:solidFill>
                <a:latin typeface="Arial Rounded MT Bold" pitchFamily="34" charset="0"/>
                <a:ea typeface="+mj-ea"/>
                <a:cs typeface="+mj-cs"/>
              </a:rPr>
              <a:t>Free</a:t>
            </a:r>
            <a:r>
              <a:rPr lang="sv-SE" sz="4400" b="1" dirty="0" smtClean="0">
                <a:solidFill>
                  <a:srgbClr val="FFC000"/>
                </a:solidFill>
                <a:latin typeface="Arial Rounded MT Bold" pitchFamily="34" charset="0"/>
                <a:ea typeface="+mj-ea"/>
                <a:cs typeface="+mj-cs"/>
              </a:rPr>
              <a:t> Press</a:t>
            </a:r>
            <a:endParaRPr kumimoji="0" lang="sv-SE" sz="4400" b="1" i="0" u="none" strike="noStrike" kern="1200" cap="none" spc="0" normalizeH="0" baseline="0" noProof="0" dirty="0" smtClean="0">
              <a:ln>
                <a:noFill/>
              </a:ln>
              <a:solidFill>
                <a:srgbClr val="FFC000"/>
              </a:solidFill>
              <a:effectLst/>
              <a:uLnTx/>
              <a:uFillTx/>
              <a:latin typeface="Arial Rounded MT Bold" pitchFamily="34" charset="0"/>
              <a:ea typeface="+mj-ea"/>
              <a:cs typeface="+mj-cs"/>
            </a:endParaRPr>
          </a:p>
        </p:txBody>
      </p:sp>
      <p:sp>
        <p:nvSpPr>
          <p:cNvPr id="7" name="textruta 6"/>
          <p:cNvSpPr txBox="1"/>
          <p:nvPr/>
        </p:nvSpPr>
        <p:spPr>
          <a:xfrm>
            <a:off x="971600" y="1505193"/>
            <a:ext cx="7560840" cy="4247317"/>
          </a:xfrm>
          <a:prstGeom prst="rect">
            <a:avLst/>
          </a:prstGeom>
          <a:noFill/>
          <a:effectLst>
            <a:outerShdw blurRad="50800" dist="38100" dir="2700000" algn="tl" rotWithShape="0">
              <a:prstClr val="black"/>
            </a:outerShdw>
          </a:effectLst>
        </p:spPr>
        <p:txBody>
          <a:bodyPr wrap="square" rtlCol="0">
            <a:spAutoFit/>
          </a:bodyPr>
          <a:lstStyle/>
          <a:p>
            <a:pPr>
              <a:defRPr/>
            </a:pPr>
            <a:r>
              <a:rPr lang="sv-SE" sz="3000" dirty="0" smtClean="0">
                <a:solidFill>
                  <a:schemeClr val="bg1"/>
                </a:solidFill>
                <a:effectLst>
                  <a:outerShdw blurRad="38100" dist="38100" dir="2700000" algn="tl">
                    <a:srgbClr val="000000">
                      <a:alpha val="43137"/>
                    </a:srgbClr>
                  </a:outerShdw>
                </a:effectLst>
                <a:latin typeface="Arial Rounded MT Bold" pitchFamily="34" charset="0"/>
              </a:rPr>
              <a:t>”Kardinal</a:t>
            </a:r>
            <a:r>
              <a:rPr lang="sv-SE" sz="3000" dirty="0">
                <a:solidFill>
                  <a:schemeClr val="bg1"/>
                </a:solidFill>
                <a:effectLst>
                  <a:outerShdw blurRad="38100" dist="38100" dir="2700000" algn="tl">
                    <a:srgbClr val="000000">
                      <a:alpha val="43137"/>
                    </a:srgbClr>
                  </a:outerShdw>
                </a:effectLst>
                <a:latin typeface="Arial Rounded MT Bold" pitchFamily="34" charset="0"/>
              </a:rPr>
              <a:t> Peter Turkson, ledare för </a:t>
            </a:r>
            <a:r>
              <a:rPr lang="sv-SE" sz="3000" dirty="0" err="1">
                <a:solidFill>
                  <a:schemeClr val="bg1"/>
                </a:solidFill>
                <a:effectLst>
                  <a:outerShdw blurRad="38100" dist="38100" dir="2700000" algn="tl">
                    <a:srgbClr val="000000">
                      <a:alpha val="43137"/>
                    </a:srgbClr>
                  </a:outerShdw>
                </a:effectLst>
                <a:latin typeface="Arial Rounded MT Bold" pitchFamily="34" charset="0"/>
              </a:rPr>
              <a:t>Justice</a:t>
            </a:r>
            <a:r>
              <a:rPr lang="sv-SE" sz="3000" dirty="0">
                <a:solidFill>
                  <a:schemeClr val="bg1"/>
                </a:solidFill>
                <a:effectLst>
                  <a:outerShdw blurRad="38100" dist="38100" dir="2700000" algn="tl">
                    <a:srgbClr val="000000">
                      <a:alpha val="43137"/>
                    </a:srgbClr>
                  </a:outerShdw>
                </a:effectLst>
                <a:latin typeface="Arial Rounded MT Bold" pitchFamily="34" charset="0"/>
              </a:rPr>
              <a:t> and Peace Council, sade att Vatikanens dokument skulle vara ett värdefullt bidrag till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G-20 toppmötet </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i</a:t>
            </a:r>
            <a:r>
              <a:rPr lang="sv-SE" sz="3000" dirty="0">
                <a:solidFill>
                  <a:schemeClr val="bg1"/>
                </a:solidFill>
                <a:effectLst>
                  <a:outerShdw blurRad="38100" dist="38100" dir="2700000" algn="tl">
                    <a:srgbClr val="000000">
                      <a:alpha val="43137"/>
                    </a:srgbClr>
                  </a:outerShdw>
                </a:effectLst>
                <a:latin typeface="Arial Rounded MT Bold" pitchFamily="34" charset="0"/>
              </a:rPr>
              <a:t> Frankrike den 3-4 november [2011], som är ute efter att reformera det internationella monetära systemet och </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stärka </a:t>
            </a:r>
            <a:r>
              <a:rPr lang="sv-SE" sz="3000" dirty="0">
                <a:solidFill>
                  <a:schemeClr val="bg1"/>
                </a:solidFill>
                <a:effectLst>
                  <a:outerShdw blurRad="38100" dist="38100" dir="2700000" algn="tl">
                    <a:srgbClr val="000000">
                      <a:alpha val="43137"/>
                    </a:srgbClr>
                  </a:outerShdw>
                </a:effectLst>
                <a:latin typeface="Arial Rounded MT Bold" pitchFamily="34" charset="0"/>
              </a:rPr>
              <a:t>finansiella </a:t>
            </a:r>
            <a:endParaRPr lang="sv-SE" sz="3000" dirty="0" smtClean="0">
              <a:solidFill>
                <a:schemeClr val="bg1"/>
              </a:solidFill>
              <a:effectLst>
                <a:outerShdw blurRad="38100" dist="38100" dir="2700000" algn="tl">
                  <a:srgbClr val="000000">
                    <a:alpha val="43137"/>
                  </a:srgbClr>
                </a:outerShdw>
              </a:effectLst>
              <a:latin typeface="Arial Rounded MT Bold" pitchFamily="34" charset="0"/>
            </a:endParaRPr>
          </a:p>
          <a:p>
            <a:pPr>
              <a:defRPr/>
            </a:pPr>
            <a:r>
              <a:rPr lang="sv-SE" sz="3000" dirty="0" smtClean="0">
                <a:solidFill>
                  <a:schemeClr val="bg1"/>
                </a:solidFill>
                <a:effectLst>
                  <a:outerShdw blurRad="38100" dist="38100" dir="2700000" algn="tl">
                    <a:srgbClr val="000000">
                      <a:alpha val="43137"/>
                    </a:srgbClr>
                  </a:outerShdw>
                </a:effectLst>
                <a:latin typeface="Arial Rounded MT Bold" pitchFamily="34" charset="0"/>
              </a:rPr>
              <a:t>lagstiftningsåtgärder.”</a:t>
            </a:r>
            <a:endParaRPr lang="sv-SE" sz="30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8" name="textruta 7"/>
          <p:cNvSpPr txBox="1"/>
          <p:nvPr/>
        </p:nvSpPr>
        <p:spPr>
          <a:xfrm>
            <a:off x="922548" y="6120190"/>
            <a:ext cx="7250608" cy="400110"/>
          </a:xfrm>
          <a:prstGeom prst="rect">
            <a:avLst/>
          </a:prstGeom>
          <a:noFill/>
        </p:spPr>
        <p:txBody>
          <a:bodyPr wrap="square" rtlCol="0">
            <a:spAutoFit/>
          </a:bodyPr>
          <a:lstStyle/>
          <a:p>
            <a:r>
              <a:rPr lang="en-US" sz="2000" b="1" dirty="0" smtClean="0">
                <a:solidFill>
                  <a:schemeClr val="bg1">
                    <a:lumMod val="85000"/>
                  </a:schemeClr>
                </a:solidFill>
                <a:effectLst>
                  <a:outerShdw blurRad="38100" dist="38100" dir="2700000" algn="tl">
                    <a:srgbClr val="000000">
                      <a:alpha val="43137"/>
                    </a:srgbClr>
                  </a:outerShdw>
                </a:effectLst>
              </a:rPr>
              <a:t>www.catholicfreepress.org, 25 </a:t>
            </a:r>
            <a:r>
              <a:rPr lang="en-US" sz="2000" b="1" dirty="0" err="1" smtClean="0">
                <a:solidFill>
                  <a:schemeClr val="bg1">
                    <a:lumMod val="85000"/>
                  </a:schemeClr>
                </a:solidFill>
                <a:effectLst>
                  <a:outerShdw blurRad="38100" dist="38100" dir="2700000" algn="tl">
                    <a:srgbClr val="000000">
                      <a:alpha val="43137"/>
                    </a:srgbClr>
                  </a:outerShdw>
                </a:effectLst>
              </a:rPr>
              <a:t>oktober</a:t>
            </a:r>
            <a:r>
              <a:rPr lang="en-US" sz="2000" b="1" dirty="0" smtClean="0">
                <a:solidFill>
                  <a:schemeClr val="bg1">
                    <a:lumMod val="85000"/>
                  </a:schemeClr>
                </a:solidFill>
                <a:effectLst>
                  <a:outerShdw blurRad="38100" dist="38100" dir="2700000" algn="tl">
                    <a:srgbClr val="000000">
                      <a:alpha val="43137"/>
                    </a:srgbClr>
                  </a:outerShdw>
                </a:effectLst>
              </a:rPr>
              <a:t> 2011</a:t>
            </a:r>
            <a:endParaRPr lang="sv-SE" sz="2000" b="1" dirty="0">
              <a:solidFill>
                <a:schemeClr val="bg1">
                  <a:lumMod val="85000"/>
                </a:schemeClr>
              </a:solidFill>
              <a:effectLst>
                <a:outerShdw blurRad="38100" dist="38100" dir="2700000" algn="tl">
                  <a:srgbClr val="000000">
                    <a:alpha val="43137"/>
                  </a:srgbClr>
                </a:outerShdw>
              </a:effectLst>
            </a:endParaRPr>
          </a:p>
        </p:txBody>
      </p:sp>
      <p:pic>
        <p:nvPicPr>
          <p:cNvPr id="9" name="Bildobjekt 8" descr="CARDINAL TURKSON HOLDS UP DOCUMENT ON GLOBAL FINANCE AT START OF VATICAN PRESS CONFERENCE"/>
          <p:cNvPicPr/>
          <p:nvPr/>
        </p:nvPicPr>
        <p:blipFill>
          <a:blip r:embed="rId2">
            <a:extLst>
              <a:ext uri="{28A0092B-C50C-407E-A947-70E740481C1C}">
                <a14:useLocalDpi xmlns:a14="http://schemas.microsoft.com/office/drawing/2010/main" val="0"/>
              </a:ext>
            </a:extLst>
          </a:blip>
          <a:srcRect/>
          <a:stretch>
            <a:fillRect/>
          </a:stretch>
        </p:blipFill>
        <p:spPr bwMode="auto">
          <a:xfrm>
            <a:off x="6057344" y="4869160"/>
            <a:ext cx="2115812" cy="1345014"/>
          </a:xfrm>
          <a:prstGeom prst="rect">
            <a:avLst/>
          </a:prstGeom>
          <a:noFill/>
          <a:ln>
            <a:noFill/>
          </a:ln>
        </p:spPr>
      </p:pic>
    </p:spTree>
    <p:extLst>
      <p:ext uri="{BB962C8B-B14F-4D97-AF65-F5344CB8AC3E}">
        <p14:creationId xmlns:p14="http://schemas.microsoft.com/office/powerpoint/2010/main" val="6219740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Jesaja 11:15</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HERREN skall ge till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spillo</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Egyptens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havsvik och lyfta sin hand mot floden i förgrymmelse, och han skall klyva den i sju bäckar och göra så, att man torrskodd kan gå över.</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1981-års revidering</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122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11:44</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”Då skall han få höra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rykten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från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öster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norr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som förskräcker honom,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1720" y="3771561"/>
            <a:ext cx="3710186" cy="2753783"/>
          </a:xfrm>
          <a:prstGeom prst="rect">
            <a:avLst/>
          </a:prstGeom>
          <a:noFill/>
          <a:ln w="9525">
            <a:noFill/>
            <a:miter lim="800000"/>
            <a:headEnd/>
            <a:tailEnd/>
          </a:ln>
        </p:spPr>
      </p:pic>
      <p:sp>
        <p:nvSpPr>
          <p:cNvPr id="19" name="Ellips 18"/>
          <p:cNvSpPr/>
          <p:nvPr/>
        </p:nvSpPr>
        <p:spPr>
          <a:xfrm>
            <a:off x="2645362" y="5445224"/>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p:cNvCxnSpPr/>
          <p:nvPr/>
        </p:nvCxnSpPr>
        <p:spPr>
          <a:xfrm rot="16200000" flipV="1">
            <a:off x="3635896" y="544522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6438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Apostlagärningarna 3:20</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1700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 tider av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vederkvickelse</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kommer från Herrens ansikte och han sänder Messias som är bestämd för er, nämligen Jesus.”</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783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18:1</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”Sedan såg jag en annan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ängel</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komma ner från himlen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[norr]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Han hade stor makt,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jorden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lystes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upp</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av strålglansen från honom.”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72187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7:2</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1700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”Och jag såg också en annan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ängel</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med den levande Gudens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sigill</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[sabbaten]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stiga upp från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öster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4721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11:44-45</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4012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”…och han skall dra ut i stort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raseri</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för att förstöra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förgöra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många. Sina palatstält skall han slå upp mellan havet och helgedomens härliga berg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[på helig plats]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984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Fenicierna = Karthago</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556792"/>
            <a:ext cx="7244878"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a:solidFill>
                  <a:schemeClr val="bg1"/>
                </a:solidFill>
                <a:effectLst>
                  <a:outerShdw blurRad="38100" dist="38100" dir="2700000" algn="tl">
                    <a:srgbClr val="000000">
                      <a:alpha val="43137"/>
                    </a:srgbClr>
                  </a:outerShdw>
                </a:effectLst>
                <a:latin typeface="Arial Rounded MT Bold" pitchFamily="34" charset="0"/>
              </a:rPr>
              <a:t>De tre krigen mellan Rom och </a:t>
            </a:r>
            <a:r>
              <a:rPr lang="sv-SE" sz="3200" dirty="0">
                <a:solidFill>
                  <a:srgbClr val="FFFF00"/>
                </a:solidFill>
                <a:effectLst>
                  <a:outerShdw blurRad="38100" dist="38100" dir="2700000" algn="tl">
                    <a:srgbClr val="000000">
                      <a:alpha val="43137"/>
                    </a:srgbClr>
                  </a:outerShdw>
                </a:effectLst>
                <a:latin typeface="Arial Rounded MT Bold" pitchFamily="34" charset="0"/>
              </a:rPr>
              <a:t>Kartago</a:t>
            </a:r>
            <a:r>
              <a:rPr lang="sv-SE" sz="3200" dirty="0">
                <a:solidFill>
                  <a:schemeClr val="bg1"/>
                </a:solidFill>
                <a:effectLst>
                  <a:outerShdw blurRad="38100" dist="38100" dir="2700000" algn="tl">
                    <a:srgbClr val="000000">
                      <a:alpha val="43137"/>
                    </a:srgbClr>
                  </a:outerShdw>
                </a:effectLst>
                <a:latin typeface="Arial Rounded MT Bold" pitchFamily="34" charset="0"/>
              </a:rPr>
              <a:t> sträcker sig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över </a:t>
            </a:r>
            <a:r>
              <a:rPr lang="sv-SE" sz="3200" dirty="0">
                <a:solidFill>
                  <a:schemeClr val="bg1"/>
                </a:solidFill>
                <a:effectLst>
                  <a:outerShdw blurRad="38100" dist="38100" dir="2700000" algn="tl">
                    <a:srgbClr val="000000">
                      <a:alpha val="43137"/>
                    </a:srgbClr>
                  </a:outerShdw>
                </a:effectLst>
                <a:latin typeface="Arial Rounded MT Bold" pitchFamily="34" charset="0"/>
              </a:rPr>
              <a:t>mer än ett århundrade (264-146 f.Kr.). De kallas de </a:t>
            </a:r>
            <a:r>
              <a:rPr lang="sv-SE" sz="3200" dirty="0">
                <a:solidFill>
                  <a:srgbClr val="FFFF00"/>
                </a:solidFill>
                <a:effectLst>
                  <a:outerShdw blurRad="38100" dist="38100" dir="2700000" algn="tl">
                    <a:srgbClr val="000000">
                      <a:alpha val="43137"/>
                    </a:srgbClr>
                  </a:outerShdw>
                </a:effectLst>
                <a:latin typeface="Arial Rounded MT Bold" pitchFamily="34" charset="0"/>
              </a:rPr>
              <a:t>puniska krigen </a:t>
            </a:r>
            <a:r>
              <a:rPr lang="sv-SE" sz="3200" dirty="0">
                <a:solidFill>
                  <a:schemeClr val="bg1"/>
                </a:solidFill>
                <a:effectLst>
                  <a:outerShdw blurRad="38100" dist="38100" dir="2700000" algn="tl">
                    <a:srgbClr val="000000">
                      <a:alpha val="43137"/>
                    </a:srgbClr>
                  </a:outerShdw>
                </a:effectLst>
                <a:latin typeface="Arial Rounded MT Bold" pitchFamily="34" charset="0"/>
              </a:rPr>
              <a:t>eftersom kartagerna av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ursprung </a:t>
            </a:r>
            <a:r>
              <a:rPr lang="sv-SE" sz="3200" dirty="0">
                <a:solidFill>
                  <a:schemeClr val="bg1"/>
                </a:solidFill>
                <a:effectLst>
                  <a:outerShdw blurRad="38100" dist="38100" dir="2700000" algn="tl">
                    <a:srgbClr val="000000">
                      <a:alpha val="43137"/>
                    </a:srgbClr>
                  </a:outerShdw>
                </a:effectLst>
                <a:latin typeface="Arial Rounded MT Bold" pitchFamily="34" charset="0"/>
              </a:rPr>
              <a:t>är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fenicier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punicus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på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latin).”</a:t>
            </a:r>
          </a:p>
        </p:txBody>
      </p:sp>
      <p:sp>
        <p:nvSpPr>
          <p:cNvPr id="6" name="textruta 5"/>
          <p:cNvSpPr txBox="1"/>
          <p:nvPr/>
        </p:nvSpPr>
        <p:spPr>
          <a:xfrm>
            <a:off x="1043608" y="6197242"/>
            <a:ext cx="4664560"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sz="2000" b="1" dirty="0">
                <a:solidFill>
                  <a:schemeClr val="bg1"/>
                </a:solidFill>
              </a:rPr>
              <a:t>www.historyworld.net</a:t>
            </a:r>
            <a:endParaRPr lang="sv-SE" sz="2000" b="1" dirty="0">
              <a:solidFill>
                <a:schemeClr val="bg1"/>
              </a:solidFill>
              <a:effectLst>
                <a:outerShdw blurRad="38100" dist="38100" dir="2700000" algn="tl">
                  <a:srgbClr val="000000">
                    <a:alpha val="43137"/>
                  </a:srgbClr>
                </a:outerShdw>
              </a:effectLst>
            </a:endParaRPr>
          </a:p>
        </p:txBody>
      </p:sp>
      <p:pic>
        <p:nvPicPr>
          <p:cNvPr id="1026" name="Picture 2" descr="http://traumwerk.stanford.edu/archaeolog/hannib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99284"/>
            <a:ext cx="3833714" cy="28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713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13:15-17</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det fick makt att ge livsande åt vilddjurets bild, så att bilden till och med kunde tala och låta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döda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alla dem som inte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tillbad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vilddjurets bild. Och 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tvingar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alla, små och stora, rika och fattiga, fria och slavar, att ta emot ett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43951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13:15-17</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rgbClr val="FFFF00"/>
                </a:solidFill>
                <a:effectLst>
                  <a:outerShdw blurRad="38100" dist="38100" dir="2700000" algn="tl">
                    <a:srgbClr val="000000">
                      <a:alpha val="43137"/>
                    </a:srgbClr>
                  </a:outerShdw>
                </a:effectLst>
                <a:latin typeface="Arial Rounded MT Bold" pitchFamily="34" charset="0"/>
              </a:rPr>
              <a:t>märke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[söndagen]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på högra handen eller på pannan, så att ingen kan köpa eller sälja utom den som har märket, vilddjurets namn eller dess namns tal.”</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5959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470898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000" dirty="0" smtClean="0">
                <a:solidFill>
                  <a:schemeClr val="bg1"/>
                </a:solidFill>
                <a:effectLst>
                  <a:outerShdw blurRad="38100" dist="38100" dir="2700000" algn="tl">
                    <a:srgbClr val="000000">
                      <a:alpha val="43137"/>
                    </a:srgbClr>
                  </a:outerShdw>
                </a:effectLst>
                <a:latin typeface="Arial Rounded MT Bold" pitchFamily="34" charset="0"/>
              </a:rPr>
              <a:t>För att försäkra sig om </a:t>
            </a:r>
            <a:br>
              <a:rPr lang="sv-SE" sz="3000" dirty="0" smtClean="0">
                <a:solidFill>
                  <a:schemeClr val="bg1"/>
                </a:solidFill>
                <a:effectLst>
                  <a:outerShdw blurRad="38100" dist="38100" dir="2700000" algn="tl">
                    <a:srgbClr val="000000">
                      <a:alpha val="43137"/>
                    </a:srgbClr>
                  </a:outerShdw>
                </a:effectLst>
                <a:latin typeface="Arial Rounded MT Bold" pitchFamily="34" charset="0"/>
              </a:rPr>
            </a:br>
            <a:r>
              <a:rPr lang="sv-SE" sz="3000" dirty="0" smtClean="0">
                <a:solidFill>
                  <a:schemeClr val="bg1"/>
                </a:solidFill>
                <a:effectLst>
                  <a:outerShdw blurRad="38100" dist="38100" dir="2700000" algn="tl">
                    <a:srgbClr val="000000">
                      <a:alpha val="43137"/>
                    </a:srgbClr>
                  </a:outerShdw>
                </a:effectLst>
                <a:latin typeface="Arial Rounded MT Bold" pitchFamily="34" charset="0"/>
              </a:rPr>
              <a:t>popularitet och beskydd kommer lagstiftare att ge efter för kravet på en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söndagslag</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 Liksom de anryckande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romerska</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härarna</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var ett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tecken</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för lärjungarna på den kommande förstörelsen av Jerusalem så kan detta avfall vara ett tecken för oss att gränsen för Guds tålamod har nåtts.</a:t>
            </a:r>
            <a:endParaRPr lang="sv-SE" sz="30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580112" y="5805264"/>
            <a:ext cx="272034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err="1" smtClean="0">
                <a:solidFill>
                  <a:schemeClr val="bg1"/>
                </a:solidFill>
              </a:rPr>
              <a:t>Testimonies</a:t>
            </a:r>
            <a:r>
              <a:rPr lang="sv-SE" b="1" dirty="0" smtClean="0">
                <a:solidFill>
                  <a:schemeClr val="bg1"/>
                </a:solidFill>
              </a:rPr>
              <a:t> for the Church, band 5, s.451</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875176379"/>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48013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”Tiden är inte långt borta, när vi, liksom de första lärjungarna, blir tvungna att söka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tillflykt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på ödsliga och ensliga platser. Precis som belägringen av Jerusalem av de romerska arméerna var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signalen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för de judekristna att fly, så kommer vår nations</a:t>
            </a:r>
            <a:endParaRPr lang="sv-SE" sz="34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291759227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48013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[USA:s] maktövertagande i dekretet som påtvingar den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påvliga sabbaten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vara en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varning</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för oss. Det blir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då</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dags att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lämna</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de stora städerna, i förberedelse för att lämna de mindre, och fly till undangömda hem på avskilda platser bland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bergen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4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580112" y="6156012"/>
            <a:ext cx="272034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err="1" smtClean="0">
                <a:solidFill>
                  <a:schemeClr val="bg1"/>
                </a:solidFill>
              </a:rPr>
              <a:t>Maranatha</a:t>
            </a:r>
            <a:r>
              <a:rPr lang="sv-SE" b="1" dirty="0" smtClean="0">
                <a:solidFill>
                  <a:schemeClr val="bg1"/>
                </a:solidFill>
              </a:rPr>
              <a:t>, s.180</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137738671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14:9-12</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”Den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tillber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vilddjuret och dess bild och tar dess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märke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på sin panna eller sin hand, han skall själv få dricka av Guds vredes vin… I detta visar sig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de heligas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uthållighet: de håller fast vid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Guds bud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tron på Jesus.”</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388424"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3305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11:45</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1754326"/>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Men han går mot sin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undergång</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ingen hjälper honom.”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8676455"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192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Antikrist förgörs</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 Ja, han skall sätta sig upp mot furstarnas Furste, men han skall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krossas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utan hjälp av människohand.” – Dan 8:25</a:t>
            </a:r>
            <a:endParaRPr lang="sv-SE" sz="3200" dirty="0" smtClean="0">
              <a:solidFill>
                <a:schemeClr val="bg1"/>
              </a:solidFill>
              <a:latin typeface="Arial Rounded MT Bold" pitchFamily="34" charset="0"/>
            </a:endParaRPr>
          </a:p>
          <a:p>
            <a:endParaRPr lang="sv-SE" sz="3200" dirty="0" smtClean="0">
              <a:solidFill>
                <a:schemeClr val="bg1"/>
              </a:solidFill>
              <a:effectLst>
                <a:outerShdw blurRad="38100" dist="38100" dir="2700000" algn="tl">
                  <a:srgbClr val="000000">
                    <a:alpha val="43137"/>
                  </a:srgbClr>
                </a:outerShdw>
              </a:effectLst>
              <a:latin typeface="Arial Rounded MT Bold" pitchFamily="34" charset="0"/>
            </a:endParaRPr>
          </a:p>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”Men dom skall hållas, och hans välde skall tas ifrån honom och han skall fördärvas och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förgöras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grund.” – Dan 7:26</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8676455"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328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2 </a:t>
            </a:r>
            <a:r>
              <a:rPr lang="sv-SE" sz="4800" dirty="0" err="1" smtClean="0">
                <a:solidFill>
                  <a:srgbClr val="FFC000"/>
                </a:solidFill>
                <a:latin typeface="Berlin Sans FB Demi" pitchFamily="34" charset="0"/>
              </a:rPr>
              <a:t>Thessalonikerna</a:t>
            </a:r>
            <a:r>
              <a:rPr lang="sv-SE" sz="4800" dirty="0" smtClean="0">
                <a:solidFill>
                  <a:srgbClr val="FFC000"/>
                </a:solidFill>
                <a:latin typeface="Berlin Sans FB Demi" pitchFamily="34" charset="0"/>
              </a:rPr>
              <a:t> 2:8</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”Men honom [Antikrist] kommer Herren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Jesus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att döda med sin muns anda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förgöra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när han visar sig vid sin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ankomst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676455"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2" name="Picture 2" descr="C:\Documents and Settings\Jonathan Karlsson\Mina dokument\Mötesserier\Bildarkiv\Evangelism Images\3 - Second Coming\08031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4509120"/>
            <a:ext cx="2699792" cy="2024844"/>
          </a:xfrm>
          <a:prstGeom prst="rect">
            <a:avLst/>
          </a:prstGeom>
          <a:noFill/>
        </p:spPr>
      </p:pic>
    </p:spTree>
    <p:extLst>
      <p:ext uri="{BB962C8B-B14F-4D97-AF65-F5344CB8AC3E}">
        <p14:creationId xmlns:p14="http://schemas.microsoft.com/office/powerpoint/2010/main" val="36202087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12:1</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”På den tiden </a:t>
            </a:r>
            <a:r>
              <a:rPr lang="sv-SE" sz="32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[vid söndaglagarna]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skall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Mikael</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200" strike="sngStrike" dirty="0" smtClean="0">
                <a:solidFill>
                  <a:schemeClr val="bg1"/>
                </a:solidFill>
                <a:effectLst>
                  <a:outerShdw blurRad="38100" dist="38100" dir="2700000" algn="tl">
                    <a:srgbClr val="000000">
                      <a:alpha val="43137"/>
                    </a:srgbClr>
                  </a:outerShdw>
                </a:effectLst>
                <a:latin typeface="Arial Rounded MT Bold" pitchFamily="34" charset="0"/>
              </a:rPr>
              <a:t>träda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[stå] upp</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den store fursten, som står som försvarare för dina landsmän. Det kommer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en tid av nöd</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som inte har haft sin like ända från den dag då människor blev till, ända till den tiden. Men på den tiden skall alla bland ditt folk bli frälsta som finns uppskrivna i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boken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07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Fenicierna i Karthago</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556792"/>
            <a:ext cx="7244878"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Karthago</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var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feniciernas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största koloni.”</a:t>
            </a:r>
          </a:p>
        </p:txBody>
      </p:sp>
      <p:sp>
        <p:nvSpPr>
          <p:cNvPr id="6" name="textruta 5"/>
          <p:cNvSpPr txBox="1"/>
          <p:nvPr/>
        </p:nvSpPr>
        <p:spPr>
          <a:xfrm>
            <a:off x="3563888" y="6156012"/>
            <a:ext cx="46645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effectLst>
                  <a:outerShdw blurRad="38100" dist="38100" dir="2700000" algn="tl">
                    <a:srgbClr val="000000">
                      <a:alpha val="43137"/>
                    </a:srgbClr>
                  </a:outerShdw>
                </a:effectLst>
              </a:rPr>
              <a:t>www.moellerhaus.com/isa23.htm, 4 </a:t>
            </a:r>
            <a:r>
              <a:rPr lang="en-US" b="1" dirty="0" err="1" smtClean="0">
                <a:solidFill>
                  <a:schemeClr val="bg1"/>
                </a:solidFill>
                <a:effectLst>
                  <a:outerShdw blurRad="38100" dist="38100" dir="2700000" algn="tl">
                    <a:srgbClr val="000000">
                      <a:alpha val="43137"/>
                    </a:srgbClr>
                  </a:outerShdw>
                </a:effectLst>
              </a:rPr>
              <a:t>juni</a:t>
            </a:r>
            <a:r>
              <a:rPr lang="en-US" b="1" dirty="0" smtClean="0">
                <a:solidFill>
                  <a:schemeClr val="bg1"/>
                </a:solidFill>
                <a:effectLst>
                  <a:outerShdw blurRad="38100" dist="38100" dir="2700000" algn="tl">
                    <a:srgbClr val="000000">
                      <a:alpha val="43137"/>
                    </a:srgbClr>
                  </a:outerShdw>
                </a:effectLst>
              </a:rPr>
              <a:t> 2011</a:t>
            </a:r>
            <a:endParaRPr lang="sv-SE" b="1" dirty="0">
              <a:solidFill>
                <a:schemeClr val="bg1"/>
              </a:solidFill>
              <a:effectLst>
                <a:outerShdw blurRad="38100" dist="38100" dir="2700000" algn="tl">
                  <a:srgbClr val="000000">
                    <a:alpha val="43137"/>
                  </a:srgbClr>
                </a:outerShdw>
              </a:effectLst>
            </a:endParaRPr>
          </a:p>
        </p:txBody>
      </p:sp>
      <p:pic>
        <p:nvPicPr>
          <p:cNvPr id="21" name="Picture 2"/>
          <p:cNvPicPr>
            <a:picLocks noChangeAspect="1" noChangeArrowheads="1"/>
          </p:cNvPicPr>
          <p:nvPr/>
        </p:nvPicPr>
        <p:blipFill>
          <a:blip r:embed="rId3" cstate="screen"/>
          <a:srcRect/>
          <a:stretch>
            <a:fillRect/>
          </a:stretch>
        </p:blipFill>
        <p:spPr bwMode="auto">
          <a:xfrm>
            <a:off x="1128014" y="2730692"/>
            <a:ext cx="5676234" cy="3445294"/>
          </a:xfrm>
          <a:prstGeom prst="rect">
            <a:avLst/>
          </a:prstGeom>
          <a:noFill/>
          <a:ln w="9525">
            <a:noFill/>
            <a:miter lim="800000"/>
            <a:headEnd/>
            <a:tailEnd/>
          </a:ln>
        </p:spPr>
      </p:pic>
      <p:grpSp>
        <p:nvGrpSpPr>
          <p:cNvPr id="22" name="Grupp 21"/>
          <p:cNvGrpSpPr/>
          <p:nvPr/>
        </p:nvGrpSpPr>
        <p:grpSpPr>
          <a:xfrm>
            <a:off x="4499992" y="4859868"/>
            <a:ext cx="4032448" cy="873388"/>
            <a:chOff x="3707904" y="5733256"/>
            <a:chExt cx="4032448" cy="873388"/>
          </a:xfrm>
        </p:grpSpPr>
        <p:sp>
          <p:nvSpPr>
            <p:cNvPr id="23" name="Ellips 22"/>
            <p:cNvSpPr/>
            <p:nvPr/>
          </p:nvSpPr>
          <p:spPr>
            <a:xfrm>
              <a:off x="3707904" y="5733256"/>
              <a:ext cx="86409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Rak pil 23"/>
            <p:cNvCxnSpPr/>
            <p:nvPr/>
          </p:nvCxnSpPr>
          <p:spPr>
            <a:xfrm rot="10800000">
              <a:off x="4427984" y="6093296"/>
              <a:ext cx="2016224"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6444208" y="6237312"/>
              <a:ext cx="1296144" cy="369332"/>
            </a:xfrm>
            <a:prstGeom prst="rect">
              <a:avLst/>
            </a:prstGeom>
            <a:noFill/>
          </p:spPr>
          <p:txBody>
            <a:bodyPr wrap="square" rtlCol="0">
              <a:spAutoFit/>
            </a:bodyPr>
            <a:lstStyle/>
            <a:p>
              <a:r>
                <a:rPr lang="sv-SE" b="1" dirty="0" smtClean="0">
                  <a:solidFill>
                    <a:schemeClr val="bg1"/>
                  </a:solidFill>
                  <a:effectLst>
                    <a:outerShdw blurRad="38100" dist="38100" dir="2700000" algn="tl">
                      <a:srgbClr val="000000">
                        <a:alpha val="43137"/>
                      </a:srgbClr>
                    </a:outerShdw>
                  </a:effectLst>
                </a:rPr>
                <a:t>Karthago</a:t>
              </a:r>
              <a:endParaRPr lang="sv-SE"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93789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Psalm 76:9-10</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”Från himlen låter du din dom höras. Jorden förskräckes och blir stilla när Gud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står upp</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till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doms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för att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frälsa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alla ödmjuka på jorden. Sela.”</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5787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15:5-8</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”Därefter såg jag att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templet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himlen, vittnesbördets tabernakel, öppnades. Och de sju änglarna med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de sju plågorna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kom ut ur templet. … Och templet fylldes med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rök</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från Guds härlighet och makt, och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ingen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kunde komma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in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templet, förrän de sju plågorna från de sju änglarna hade nått sitt slut.”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99737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22:11-12</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orättfärdige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fortsätta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att göra orätt, den orene att orena sig, 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rättfärdige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fortsätta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att göra vad som är rätt och den helige att helga sig. Se, jag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kommer snart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har min lön med mig för att ge var och en efter hans gärningar.”</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888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Jeremia 30:7</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1700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”Ve! Detta är en stor dag, ingen är den lik. En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tid av nöd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är detta för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Jakob</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men han skall bli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räddad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ur den.”</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01796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Ändens tid</a:t>
            </a:r>
            <a:endParaRPr lang="sv-SE" sz="4800" dirty="0">
              <a:solidFill>
                <a:srgbClr val="FFC000"/>
              </a:solidFill>
              <a:latin typeface="Berlin Sans FB Demi" pitchFamily="34" charset="0"/>
            </a:endParaRPr>
          </a:p>
        </p:txBody>
      </p:sp>
      <p:sp>
        <p:nvSpPr>
          <p:cNvPr id="5" name="Rektangel 4"/>
          <p:cNvSpPr/>
          <p:nvPr/>
        </p:nvSpPr>
        <p:spPr>
          <a:xfrm>
            <a:off x="0" y="1772816"/>
            <a:ext cx="323528"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a:stCxn id="41" idx="0"/>
          </p:cNvCxnSpPr>
          <p:nvPr/>
        </p:nvCxnSpPr>
        <p:spPr>
          <a:xfrm rot="5400000" flipH="1" flipV="1">
            <a:off x="5580112" y="-675456"/>
            <a:ext cx="1440160" cy="3456384"/>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8028384" y="0"/>
            <a:ext cx="792088"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V-form 58"/>
          <p:cNvSpPr/>
          <p:nvPr/>
        </p:nvSpPr>
        <p:spPr>
          <a:xfrm>
            <a:off x="323528" y="1772816"/>
            <a:ext cx="8712968"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64"/>
          <p:cNvGrpSpPr/>
          <p:nvPr/>
        </p:nvGrpSpPr>
        <p:grpSpPr>
          <a:xfrm>
            <a:off x="107504" y="1700808"/>
            <a:ext cx="1080120" cy="4113748"/>
            <a:chOff x="2988332" y="2869949"/>
            <a:chExt cx="1080120" cy="4113748"/>
          </a:xfrm>
          <a:effectLst>
            <a:outerShdw blurRad="50800" dist="38100" dir="2700000" algn="tl" rotWithShape="0">
              <a:prstClr val="black">
                <a:alpha val="40000"/>
              </a:prstClr>
            </a:outerShdw>
          </a:effectLst>
        </p:grpSpPr>
        <p:sp>
          <p:nvSpPr>
            <p:cNvPr id="51" name="textruta 50"/>
            <p:cNvSpPr txBox="1"/>
            <p:nvPr/>
          </p:nvSpPr>
          <p:spPr>
            <a:xfrm>
              <a:off x="2988332" y="6614365"/>
              <a:ext cx="108012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1798</a:t>
              </a:r>
              <a:endParaRPr lang="sv-SE" b="1" dirty="0">
                <a:solidFill>
                  <a:schemeClr val="bg1"/>
                </a:solidFill>
                <a:effectLst>
                  <a:outerShdw blurRad="38100" dist="38100" dir="2700000" algn="tl">
                    <a:srgbClr val="000000">
                      <a:alpha val="43137"/>
                    </a:srgbClr>
                  </a:outerShdw>
                </a:effectLst>
              </a:endParaRPr>
            </a:p>
          </p:txBody>
        </p:sp>
        <p:cxnSp>
          <p:nvCxnSpPr>
            <p:cNvPr id="52" name="Rak 51"/>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pic>
        <p:nvPicPr>
          <p:cNvPr id="39" name="Picture 14" descr="08210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3" y="5805264"/>
            <a:ext cx="959603" cy="720080"/>
          </a:xfrm>
          <a:prstGeom prst="rect">
            <a:avLst/>
          </a:prstGeom>
          <a:noFill/>
          <a:ln w="9525">
            <a:noFill/>
            <a:miter lim="800000"/>
            <a:headEnd/>
            <a:tailEnd/>
          </a:ln>
        </p:spPr>
      </p:pic>
      <p:grpSp>
        <p:nvGrpSpPr>
          <p:cNvPr id="42" name="Grupp 64"/>
          <p:cNvGrpSpPr/>
          <p:nvPr/>
        </p:nvGrpSpPr>
        <p:grpSpPr>
          <a:xfrm>
            <a:off x="2051720" y="1700808"/>
            <a:ext cx="792088" cy="4113748"/>
            <a:chOff x="2750536" y="2869949"/>
            <a:chExt cx="792088" cy="4113748"/>
          </a:xfrm>
          <a:effectLst>
            <a:outerShdw blurRad="50800" dist="38100" dir="2700000" algn="tl" rotWithShape="0">
              <a:prstClr val="black">
                <a:alpha val="40000"/>
              </a:prstClr>
            </a:outerShdw>
          </a:effectLst>
        </p:grpSpPr>
        <p:sp>
          <p:nvSpPr>
            <p:cNvPr id="44" name="textruta 43"/>
            <p:cNvSpPr txBox="1"/>
            <p:nvPr/>
          </p:nvSpPr>
          <p:spPr>
            <a:xfrm>
              <a:off x="2750536" y="6614365"/>
              <a:ext cx="792088"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ctr"/>
              <a:r>
                <a:rPr lang="sv-SE" b="1" dirty="0" smtClean="0">
                  <a:solidFill>
                    <a:schemeClr val="bg1"/>
                  </a:solidFill>
                  <a:effectLst>
                    <a:outerShdw blurRad="38100" dist="38100" dir="2700000" algn="tl">
                      <a:srgbClr val="000000">
                        <a:alpha val="43137"/>
                      </a:srgbClr>
                    </a:outerShdw>
                  </a:effectLst>
                </a:rPr>
                <a:t>1844</a:t>
              </a:r>
              <a:endParaRPr lang="sv-SE" b="1" dirty="0">
                <a:solidFill>
                  <a:schemeClr val="bg1"/>
                </a:solidFill>
                <a:effectLst>
                  <a:outerShdw blurRad="38100" dist="38100" dir="2700000" algn="tl">
                    <a:srgbClr val="000000">
                      <a:alpha val="43137"/>
                    </a:srgbClr>
                  </a:outerShdw>
                </a:effectLst>
              </a:endParaRPr>
            </a:p>
          </p:txBody>
        </p:sp>
        <p:cxnSp>
          <p:nvCxnSpPr>
            <p:cNvPr id="45" name="Rak 44"/>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grpSp>
        <p:nvGrpSpPr>
          <p:cNvPr id="53" name="Grupp 52"/>
          <p:cNvGrpSpPr/>
          <p:nvPr/>
        </p:nvGrpSpPr>
        <p:grpSpPr>
          <a:xfrm>
            <a:off x="6948264" y="1700808"/>
            <a:ext cx="2016224" cy="4113748"/>
            <a:chOff x="7048736" y="1700808"/>
            <a:chExt cx="2016224" cy="4113748"/>
          </a:xfrm>
        </p:grpSpPr>
        <p:sp>
          <p:nvSpPr>
            <p:cNvPr id="48" name="textruta 47"/>
            <p:cNvSpPr txBox="1"/>
            <p:nvPr/>
          </p:nvSpPr>
          <p:spPr>
            <a:xfrm>
              <a:off x="7048736" y="5445224"/>
              <a:ext cx="201622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Nådens dörr stängs</a:t>
              </a:r>
              <a:endParaRPr lang="sv-SE" b="1" dirty="0">
                <a:solidFill>
                  <a:schemeClr val="bg1"/>
                </a:solidFill>
                <a:effectLst>
                  <a:outerShdw blurRad="38100" dist="38100" dir="2700000" algn="tl">
                    <a:srgbClr val="000000">
                      <a:alpha val="43137"/>
                    </a:srgbClr>
                  </a:outerShdw>
                </a:effectLst>
              </a:endParaRPr>
            </a:p>
          </p:txBody>
        </p:sp>
        <p:cxnSp>
          <p:nvCxnSpPr>
            <p:cNvPr id="49" name="Rak 48"/>
            <p:cNvCxnSpPr/>
            <p:nvPr/>
          </p:nvCxnSpPr>
          <p:spPr>
            <a:xfrm rot="5400000">
              <a:off x="6195442" y="3555014"/>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pic>
        <p:nvPicPr>
          <p:cNvPr id="6146" name="Picture 2" descr="C:\Documents and Settings\Jonathan Karlsson\Mina dokument\Mötesserier\Bildarkiv\Evangelism Images\22 - Remnant Church\0822118 - Three angels messag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55976" y="1844824"/>
            <a:ext cx="1776197" cy="1332148"/>
          </a:xfrm>
          <a:prstGeom prst="rect">
            <a:avLst/>
          </a:prstGeom>
          <a:noFill/>
        </p:spPr>
      </p:pic>
      <p:pic>
        <p:nvPicPr>
          <p:cNvPr id="6147" name="Picture 3" descr="C:\Documents and Settings\Jonathan Karlsson\Mina dokument\Mötesserier\Bildarkiv\Evangelism Images\23 - Spirit of Prophecy\0823095 - William Miller preachin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7584" y="2924944"/>
            <a:ext cx="1511969" cy="1133977"/>
          </a:xfrm>
          <a:prstGeom prst="rect">
            <a:avLst/>
          </a:prstGeom>
          <a:noFill/>
        </p:spPr>
      </p:pic>
      <p:pic>
        <p:nvPicPr>
          <p:cNvPr id="6148" name="Picture 4" descr="C:\Documents and Settings\Jonathan Karlsson\Mina dokument\Mötesserier\Bildarkiv\Evangelism Images\25 - Seven last plagues\0825065 - Seal vs. Mark.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2200" y="2924944"/>
            <a:ext cx="1512168" cy="1134126"/>
          </a:xfrm>
          <a:prstGeom prst="rect">
            <a:avLst/>
          </a:prstGeom>
          <a:noFill/>
        </p:spPr>
      </p:pic>
      <p:pic>
        <p:nvPicPr>
          <p:cNvPr id="6150" name="Picture 6" descr="C:\Documents and Settings\Jonathan Karlsson\Mina dokument\Mötesserier\Bildarkiv\Evangelism Images\25 - Seven last plagues\0825066 - Jesus high priest arc covenant heaven.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13989" y="5744142"/>
            <a:ext cx="1023599" cy="767699"/>
          </a:xfrm>
          <a:prstGeom prst="rect">
            <a:avLst/>
          </a:prstGeom>
          <a:noFill/>
        </p:spPr>
      </p:pic>
      <p:grpSp>
        <p:nvGrpSpPr>
          <p:cNvPr id="62" name="Grupp 61"/>
          <p:cNvGrpSpPr/>
          <p:nvPr/>
        </p:nvGrpSpPr>
        <p:grpSpPr>
          <a:xfrm>
            <a:off x="8006612" y="2492896"/>
            <a:ext cx="971261" cy="1448526"/>
            <a:chOff x="8006612" y="2492896"/>
            <a:chExt cx="971261" cy="1448526"/>
          </a:xfrm>
        </p:grpSpPr>
        <p:pic>
          <p:nvPicPr>
            <p:cNvPr id="6151" name="Picture 7" descr="C:\Documents and Settings\Jonathan Karlsson\Mina dokument\Mötesserier\Bildarkiv\Evangelism Images\25 - Seven last plagues\0825071 wicked end of world.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06612" y="3212976"/>
              <a:ext cx="971261" cy="728446"/>
            </a:xfrm>
            <a:prstGeom prst="rect">
              <a:avLst/>
            </a:prstGeom>
            <a:noFill/>
          </p:spPr>
        </p:pic>
        <p:sp>
          <p:nvSpPr>
            <p:cNvPr id="61" name="textruta 60"/>
            <p:cNvSpPr txBox="1"/>
            <p:nvPr/>
          </p:nvSpPr>
          <p:spPr>
            <a:xfrm>
              <a:off x="8071928" y="2492896"/>
              <a:ext cx="864096" cy="584775"/>
            </a:xfrm>
            <a:prstGeom prst="rect">
              <a:avLst/>
            </a:prstGeom>
            <a:noFill/>
          </p:spPr>
          <p:txBody>
            <a:bodyPr wrap="square" rtlCol="0">
              <a:spAutoFit/>
            </a:bodyPr>
            <a:lstStyle/>
            <a:p>
              <a:pPr algn="ctr"/>
              <a:r>
                <a:rPr lang="sv-SE" sz="1600" b="1" dirty="0" smtClean="0">
                  <a:solidFill>
                    <a:schemeClr val="bg1"/>
                  </a:solidFill>
                  <a:effectLst>
                    <a:outerShdw blurRad="38100" dist="38100" dir="2700000" algn="tl">
                      <a:srgbClr val="000000">
                        <a:alpha val="43137"/>
                      </a:srgbClr>
                    </a:outerShdw>
                  </a:effectLst>
                </a:rPr>
                <a:t>Nödens tid</a:t>
              </a:r>
              <a:endParaRPr lang="sv-SE" sz="1600" b="1" dirty="0">
                <a:solidFill>
                  <a:schemeClr val="bg1"/>
                </a:solidFill>
                <a:effectLst>
                  <a:outerShdw blurRad="38100" dist="38100" dir="2700000" algn="tl">
                    <a:srgbClr val="000000">
                      <a:alpha val="43137"/>
                    </a:srgbClr>
                  </a:outerShdw>
                </a:effectLst>
              </a:endParaRPr>
            </a:p>
          </p:txBody>
        </p:sp>
      </p:grpSp>
      <p:grpSp>
        <p:nvGrpSpPr>
          <p:cNvPr id="64" name="Grupp 63"/>
          <p:cNvGrpSpPr/>
          <p:nvPr/>
        </p:nvGrpSpPr>
        <p:grpSpPr>
          <a:xfrm>
            <a:off x="6516216" y="1700808"/>
            <a:ext cx="2627784" cy="4813650"/>
            <a:chOff x="6516216" y="1700808"/>
            <a:chExt cx="2627784" cy="4813650"/>
          </a:xfrm>
        </p:grpSpPr>
        <p:grpSp>
          <p:nvGrpSpPr>
            <p:cNvPr id="54" name="Grupp 53"/>
            <p:cNvGrpSpPr/>
            <p:nvPr/>
          </p:nvGrpSpPr>
          <p:grpSpPr>
            <a:xfrm>
              <a:off x="7127776" y="1700808"/>
              <a:ext cx="2016224" cy="4617804"/>
              <a:chOff x="6148128" y="1700808"/>
              <a:chExt cx="2016224" cy="4617804"/>
            </a:xfrm>
          </p:grpSpPr>
          <p:sp>
            <p:nvSpPr>
              <p:cNvPr id="56" name="textruta 55"/>
              <p:cNvSpPr txBox="1"/>
              <p:nvPr/>
            </p:nvSpPr>
            <p:spPr>
              <a:xfrm>
                <a:off x="6148128" y="5949280"/>
                <a:ext cx="201622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Jesus återkomst</a:t>
                </a:r>
                <a:endParaRPr lang="sv-SE" b="1" dirty="0">
                  <a:solidFill>
                    <a:schemeClr val="bg1"/>
                  </a:solidFill>
                  <a:effectLst>
                    <a:outerShdw blurRad="38100" dist="38100" dir="2700000" algn="tl">
                      <a:srgbClr val="000000">
                        <a:alpha val="43137"/>
                      </a:srgbClr>
                    </a:outerShdw>
                  </a:effectLst>
                </a:endParaRPr>
              </a:p>
            </p:txBody>
          </p:sp>
          <p:cxnSp>
            <p:nvCxnSpPr>
              <p:cNvPr id="57" name="Rak 56"/>
              <p:cNvCxnSpPr/>
              <p:nvPr/>
            </p:nvCxnSpPr>
            <p:spPr>
              <a:xfrm rot="5400000">
                <a:off x="5896608" y="3789040"/>
                <a:ext cx="4248472" cy="7200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pic>
          <p:nvPicPr>
            <p:cNvPr id="6152" name="Picture 8" descr="C:\Documents and Settings\Jonathan Karlsson\Mina dokument\Mötesserier\Bildarkiv\Ny Start\Bilder 640x480\14-Spiritism\14-025 - Jesu återkomst.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16216" y="5777629"/>
              <a:ext cx="982439" cy="736829"/>
            </a:xfrm>
            <a:prstGeom prst="rect">
              <a:avLst/>
            </a:prstGeom>
            <a:noFill/>
          </p:spPr>
        </p:pic>
      </p:grpSp>
      <p:pic>
        <p:nvPicPr>
          <p:cNvPr id="6153" name="Picture 9" descr="C:\Documents and Settings\Jonathan Karlsson\Mina dokument\Mötesserier\Bildarkiv\Evangelism Images\21 - America in Bible Prophecy\0821130 - Pope and president church and state union.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56409" y="3429000"/>
            <a:ext cx="1555751" cy="1166813"/>
          </a:xfrm>
          <a:prstGeom prst="rect">
            <a:avLst/>
          </a:prstGeom>
          <a:noFill/>
        </p:spPr>
      </p:pic>
      <p:pic>
        <p:nvPicPr>
          <p:cNvPr id="6154" name="Picture 10" descr="C:\Documents and Settings\Jonathan Karlsson\Mina dokument\Mötesserier\Bildarkiv\Evangelism Images\9 - Judgment\0809075.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55776" y="2924944"/>
            <a:ext cx="1536171" cy="1152128"/>
          </a:xfrm>
          <a:prstGeom prst="rect">
            <a:avLst/>
          </a:prstGeom>
          <a:noFill/>
        </p:spPr>
      </p:pic>
    </p:spTree>
    <p:extLst>
      <p:ext uri="{BB962C8B-B14F-4D97-AF65-F5344CB8AC3E}">
        <p14:creationId xmlns:p14="http://schemas.microsoft.com/office/powerpoint/2010/main" val="35321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left)">
                                      <p:cBhvr>
                                        <p:cTn id="7" dur="5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ipe(left)">
                                      <p:cBhvr>
                                        <p:cTn id="12" dur="5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left)">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up)">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right)">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7:9, 14</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427809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”Därefter såg jag, och se: en stor skara som ingen kunde räkna, av alla folkslag och stammar och länder och språk. … Dessa är de som kommer ur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den stora nöden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och de har tvättat sina kläder och gjort dem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vita</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i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Lammets blod</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5873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14:4-5</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 144 000] … dessa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följer Lammet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vart det än går. De är friköpta från människorna som 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förstlingsfrukt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åt Gud och Lammet. I deras mun har det inte funnits någon lögn. De är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fläckfria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4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8532439"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1376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12:2-3</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 många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sover i mullen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vakna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några till evigt liv, andra till förakt och evig skam. De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förståndiga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då lysa som himlavalvets ljus, och de som har fört många till rättfärdighet, som stjärnor,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alltid och för evigt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8676455" y="404663"/>
            <a:ext cx="504056" cy="216025"/>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109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nathan\Evangelisation\Bildarkiv\Evangelism Images\12 - Sunday\0812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1883"/>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2355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nathan\Evangelisation\Bildarkiv\Evangelism Images\3 - Second Coming\0803143 - Orion meet the Lord in the air Jesus Second co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64" y="59432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835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Vandalerna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17287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”ett germanskt folk som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upprätthöll ett rike i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Nordafrika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från 429 till 534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e.Kr. ... deras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sjörövarflottor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kontrollerade stora delar av det västra Medelhavet. Under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Gaiseric</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invaderade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vandalerna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även Italien och erövrade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Rom</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juni 455. I två veckors tid besatte de staden och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plundrade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den systematiskt”</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3563888" y="6156012"/>
            <a:ext cx="46645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err="1" smtClean="0">
                <a:solidFill>
                  <a:schemeClr val="bg1"/>
                </a:solidFill>
              </a:rPr>
              <a:t>Arikel</a:t>
            </a:r>
            <a:r>
              <a:rPr lang="sv-SE" b="1" dirty="0" smtClean="0">
                <a:solidFill>
                  <a:schemeClr val="bg1"/>
                </a:solidFill>
              </a:rPr>
              <a:t>: Vandal</a:t>
            </a:r>
            <a:endParaRPr lang="sv-SE" b="1" dirty="0">
              <a:solidFill>
                <a:schemeClr val="bg1"/>
              </a:solidFill>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653122" y="1628800"/>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3239852"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24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6"/>
          <p:cNvGrpSpPr/>
          <p:nvPr/>
        </p:nvGrpSpPr>
        <p:grpSpPr>
          <a:xfrm>
            <a:off x="179512" y="-27384"/>
            <a:ext cx="8640960" cy="1243300"/>
            <a:chOff x="179512" y="-27384"/>
            <a:chExt cx="8640960" cy="1243300"/>
          </a:xfrm>
        </p:grpSpPr>
        <p:sp>
          <p:nvSpPr>
            <p:cNvPr id="13" name="Femhörning 12"/>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14" name="Rak pil 13"/>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6" name="V-form 15"/>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7" name="V-form 16"/>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8" name="V-form 17"/>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9" name="V-form 18"/>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20" name="Rak pil 19"/>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22" name="Rak pil 21"/>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4" name="Rak pil 23"/>
          <p:cNvCxnSpPr/>
          <p:nvPr/>
        </p:nvCxnSpPr>
        <p:spPr>
          <a:xfrm rot="16200000" flipV="1">
            <a:off x="3383868"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Vandalernas plundringar</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2050" name="Picture 2" descr="C:\Documents and Settings\Jonathan Karlsson\Mina dokument\Mötesserier\Övrigt\Daniel 11\Invasions_of_the_Roman_Empire_1.png"/>
          <p:cNvPicPr>
            <a:picLocks noChangeAspect="1" noChangeArrowheads="1"/>
          </p:cNvPicPr>
          <p:nvPr/>
        </p:nvPicPr>
        <p:blipFill>
          <a:blip r:embed="rId2" cstate="screen"/>
          <a:srcRect/>
          <a:stretch>
            <a:fillRect/>
          </a:stretch>
        </p:blipFill>
        <p:spPr bwMode="auto">
          <a:xfrm>
            <a:off x="1331641" y="1651475"/>
            <a:ext cx="6480719" cy="4535658"/>
          </a:xfrm>
          <a:prstGeom prst="rect">
            <a:avLst/>
          </a:prstGeom>
          <a:noFill/>
        </p:spPr>
      </p:pic>
      <p:sp>
        <p:nvSpPr>
          <p:cNvPr id="26" name="textruta 25"/>
          <p:cNvSpPr txBox="1"/>
          <p:nvPr/>
        </p:nvSpPr>
        <p:spPr>
          <a:xfrm>
            <a:off x="3563888" y="6156012"/>
            <a:ext cx="46645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Foto: </a:t>
            </a:r>
            <a:r>
              <a:rPr lang="sv-SE" b="1" dirty="0" err="1" smtClean="0">
                <a:solidFill>
                  <a:schemeClr val="bg1"/>
                </a:solidFill>
              </a:rPr>
              <a:t>Mapmaster</a:t>
            </a:r>
            <a:r>
              <a:rPr lang="sv-SE" b="1" dirty="0" smtClean="0">
                <a:solidFill>
                  <a:schemeClr val="bg1"/>
                </a:solidFill>
              </a:rPr>
              <a:t>, </a:t>
            </a:r>
            <a:r>
              <a:rPr lang="sv-SE" b="1" dirty="0" err="1" smtClean="0">
                <a:solidFill>
                  <a:schemeClr val="bg1"/>
                </a:solidFill>
              </a:rPr>
              <a:t>Wikipedia</a:t>
            </a:r>
            <a:endParaRPr lang="sv-SE" b="1" dirty="0">
              <a:solidFill>
                <a:schemeClr val="bg1"/>
              </a:solidFill>
            </a:endParaRPr>
          </a:p>
        </p:txBody>
      </p:sp>
    </p:spTree>
    <p:extLst>
      <p:ext uri="{BB962C8B-B14F-4D97-AF65-F5344CB8AC3E}">
        <p14:creationId xmlns:p14="http://schemas.microsoft.com/office/powerpoint/2010/main" val="1640759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11:30b</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återvänder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han </a:t>
            </a:r>
            <a:r>
              <a:rPr lang="sv-SE" sz="3600" dirty="0" smtClean="0">
                <a:solidFill>
                  <a:schemeClr val="tx1">
                    <a:lumMod val="50000"/>
                    <a:lumOff val="50000"/>
                  </a:schemeClr>
                </a:solidFill>
                <a:effectLst>
                  <a:outerShdw blurRad="38100" dist="38100" dir="2700000" algn="tl">
                    <a:srgbClr val="000000">
                      <a:alpha val="43137"/>
                    </a:srgbClr>
                  </a:outerShdw>
                </a:effectLst>
                <a:latin typeface="Arial Rounded MT Bold" pitchFamily="34" charset="0"/>
              </a:rPr>
              <a:t>[Rom]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låter sin vrede gå ut över 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 förbundet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på återvägen lyssnar han till dem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övergett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detta förbund.”</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Bibel 2000</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478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4 Mosebok 24:23-24</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 vem kan bli vid liv, när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låter detta ske?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Skepp</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komma från </a:t>
            </a:r>
            <a:r>
              <a:rPr lang="sv-SE" sz="3600" dirty="0" err="1" smtClean="0">
                <a:solidFill>
                  <a:srgbClr val="FFFF00"/>
                </a:solidFill>
                <a:effectLst>
                  <a:outerShdw blurRad="38100" dist="38100" dir="2700000" algn="tl">
                    <a:srgbClr val="000000">
                      <a:alpha val="43137"/>
                    </a:srgbClr>
                  </a:outerShdw>
                </a:effectLst>
                <a:latin typeface="Arial Rounded MT Bold" pitchFamily="34" charset="0"/>
              </a:rPr>
              <a:t>kitteernas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kust, de skall kuva Assur </a:t>
            </a:r>
            <a:r>
              <a:rPr lang="sv-SE" sz="36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[Nordkungen]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kuva Eber. Men också de skall drabbas av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undergång</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239852"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947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Justinianus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valde därefter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Belisarius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för att påbörja återerövringen av de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romerska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territorierna som ockuperats av germanska folk. År 533 sändes han med en liten styrka för att angripa vandalerna i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Nordafrika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 två fantastiska segrar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krossade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han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vandalernas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rike inom ett par månader. …</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520175" y="1700808"/>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899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 om Daniel 11</a:t>
            </a:r>
            <a:endParaRPr lang="sv-SE" sz="4800" dirty="0">
              <a:solidFill>
                <a:srgbClr val="FFC000"/>
              </a:solidFill>
              <a:latin typeface="Berlin Sans FB Demi" pitchFamily="34" charset="0"/>
            </a:endParaRPr>
          </a:p>
        </p:txBody>
      </p:sp>
      <p:sp>
        <p:nvSpPr>
          <p:cNvPr id="5" name="textruta 4"/>
          <p:cNvSpPr txBox="1"/>
          <p:nvPr/>
        </p:nvSpPr>
        <p:spPr>
          <a:xfrm>
            <a:off x="1071538" y="1928802"/>
            <a:ext cx="6596806" cy="427809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”Världen har gripits av krigets anda. Profetian i Daniels boks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elfte kapitel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har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nästan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fullständigt uppfyllts.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Snart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kommer de scener av svårigheter och stora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problem som omtalas i profetiorna att äga rum.”</a:t>
            </a:r>
          </a:p>
        </p:txBody>
      </p:sp>
      <p:sp>
        <p:nvSpPr>
          <p:cNvPr id="21" name="textruta 20"/>
          <p:cNvSpPr txBox="1"/>
          <p:nvPr/>
        </p:nvSpPr>
        <p:spPr>
          <a:xfrm>
            <a:off x="5868144" y="5602014"/>
            <a:ext cx="2360304"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i="1" dirty="0" smtClean="0">
                <a:solidFill>
                  <a:schemeClr val="bg1"/>
                </a:solidFill>
              </a:rPr>
              <a:t>Vägledning för församlingen 3</a:t>
            </a:r>
            <a:r>
              <a:rPr lang="sv-SE" b="1" dirty="0" smtClean="0">
                <a:solidFill>
                  <a:schemeClr val="bg1"/>
                </a:solidFill>
              </a:rPr>
              <a:t>, </a:t>
            </a:r>
            <a:br>
              <a:rPr lang="sv-SE" b="1" dirty="0" smtClean="0">
                <a:solidFill>
                  <a:schemeClr val="bg1"/>
                </a:solidFill>
              </a:rPr>
            </a:br>
            <a:r>
              <a:rPr lang="sv-SE" b="1" dirty="0" smtClean="0">
                <a:solidFill>
                  <a:schemeClr val="bg1"/>
                </a:solidFill>
              </a:rPr>
              <a:t>s. 306 (1909)</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286644" y="3645024"/>
            <a:ext cx="1440160" cy="1736193"/>
          </a:xfrm>
          <a:prstGeom prst="rect">
            <a:avLst/>
          </a:prstGeom>
          <a:noFill/>
        </p:spPr>
      </p:pic>
    </p:spTree>
    <p:extLst>
      <p:ext uri="{BB962C8B-B14F-4D97-AF65-F5344CB8AC3E}">
        <p14:creationId xmlns:p14="http://schemas.microsoft.com/office/powerpoint/2010/main" val="34515839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Återerövringen av Italien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från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östgoterna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började år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535.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Belisarius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tog snabbt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Sicilien och rörde sig stadigt norrut över fastlandet. Han intog Neapel i ett stormangrepp och ockuperade Rom. Goterna belägrade Rom år 537-</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538</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återupplivade av deras nya kung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Witigis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men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Belisarius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höll ut briljant.”</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www.britannica.com/EBchecked/topic/59479/Belisarius</a:t>
            </a:r>
            <a:endParaRPr lang="sv-SE" b="1" dirty="0">
              <a:solidFill>
                <a:schemeClr val="bg1"/>
              </a:solidFill>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516216" y="1700808"/>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8024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defTabSz="913591">
              <a:defRPr/>
            </a:pPr>
            <a:r>
              <a:rPr lang="sv-SE" sz="28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2800" dirty="0" err="1" smtClean="0">
                <a:solidFill>
                  <a:schemeClr val="bg1"/>
                </a:solidFill>
                <a:effectLst>
                  <a:outerShdw blurRad="38100" dist="38100" dir="2700000" algn="tl">
                    <a:srgbClr val="000000">
                      <a:alpha val="43137"/>
                    </a:srgbClr>
                  </a:outerShdw>
                </a:effectLst>
                <a:latin typeface="Arial Rounded MT Bold" pitchFamily="34" charset="0"/>
              </a:rPr>
              <a:t>Kejsar</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2800" dirty="0" err="1" smtClean="0">
                <a:solidFill>
                  <a:srgbClr val="FFFF00"/>
                </a:solidFill>
                <a:effectLst>
                  <a:outerShdw blurRad="38100" dist="38100" dir="2700000" algn="tl">
                    <a:srgbClr val="000000">
                      <a:alpha val="43137"/>
                    </a:srgbClr>
                  </a:outerShdw>
                </a:effectLst>
                <a:latin typeface="Arial Rounded MT Bold" pitchFamily="34" charset="0"/>
              </a:rPr>
              <a:t>Justinianus</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 I</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krossade </a:t>
            </a:r>
            <a:br>
              <a:rPr lang="sv-SE" sz="2800" dirty="0" smtClean="0">
                <a:solidFill>
                  <a:schemeClr val="bg1"/>
                </a:solidFill>
                <a:effectLst>
                  <a:outerShdw blurRad="38100" dist="38100" dir="2700000" algn="tl">
                    <a:srgbClr val="000000">
                      <a:alpha val="43137"/>
                    </a:srgbClr>
                  </a:outerShdw>
                </a:effectLst>
                <a:latin typeface="Arial Rounded MT Bold" pitchFamily="34" charset="0"/>
              </a:rPr>
            </a:b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vandalerna</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i Nordafrika år </a:t>
            </a:r>
            <a:br>
              <a:rPr lang="sv-SE" sz="2800" dirty="0" smtClean="0">
                <a:solidFill>
                  <a:schemeClr val="bg1"/>
                </a:solidFill>
                <a:effectLst>
                  <a:outerShdw blurRad="38100" dist="38100" dir="2700000" algn="tl">
                    <a:srgbClr val="000000">
                      <a:alpha val="43137"/>
                    </a:srgbClr>
                  </a:outerShdw>
                </a:effectLst>
                <a:latin typeface="Arial Rounded MT Bold" pitchFamily="34" charset="0"/>
              </a:rPr>
            </a:br>
            <a:r>
              <a:rPr lang="sv-SE" sz="2800" dirty="0" smtClean="0">
                <a:solidFill>
                  <a:schemeClr val="bg1"/>
                </a:solidFill>
                <a:effectLst>
                  <a:outerShdw blurRad="38100" dist="38100" dir="2700000" algn="tl">
                    <a:srgbClr val="000000">
                      <a:alpha val="43137"/>
                    </a:srgbClr>
                  </a:outerShdw>
                </a:effectLst>
                <a:latin typeface="Arial Rounded MT Bold" pitchFamily="34" charset="0"/>
              </a:rPr>
              <a:t>534 och lät till sist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östgoterna</a:t>
            </a:r>
            <a:br>
              <a:rPr lang="sv-SE" sz="2800" dirty="0" smtClean="0">
                <a:solidFill>
                  <a:srgbClr val="FFFF00"/>
                </a:solidFill>
                <a:effectLst>
                  <a:outerShdw blurRad="38100" dist="38100" dir="2700000" algn="tl">
                    <a:srgbClr val="000000">
                      <a:alpha val="43137"/>
                    </a:srgbClr>
                  </a:outerShdw>
                </a:effectLst>
                <a:latin typeface="Arial Rounded MT Bold" pitchFamily="34" charset="0"/>
              </a:rPr>
            </a:b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i Italien undergå samma öde år 553.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Därmed</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kom det romerska riket och den </a:t>
            </a:r>
            <a:r>
              <a:rPr lang="sv-SE" sz="2800" dirty="0" err="1" smtClean="0">
                <a:solidFill>
                  <a:srgbClr val="FFFF00"/>
                </a:solidFill>
                <a:effectLst>
                  <a:outerShdw blurRad="38100" dist="38100" dir="2700000" algn="tl">
                    <a:srgbClr val="000000">
                      <a:alpha val="43137"/>
                    </a:srgbClr>
                  </a:outerShdw>
                </a:effectLst>
                <a:latin typeface="Arial Rounded MT Bold" pitchFamily="34" charset="0"/>
              </a:rPr>
              <a:t>romerk</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-katolska kyrkan</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att på nytt omspänna hela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Medelhavsområdet</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5400" dirty="0">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92</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pic>
        <p:nvPicPr>
          <p:cNvPr id="21" name="Picture 5" descr="kyrkans_tjugo_sekel"/>
          <p:cNvPicPr>
            <a:picLocks noChangeAspect="1" noChangeArrowheads="1"/>
          </p:cNvPicPr>
          <p:nvPr/>
        </p:nvPicPr>
        <p:blipFill>
          <a:blip r:embed="rId3" cstate="screen"/>
          <a:srcRect/>
          <a:stretch>
            <a:fillRect/>
          </a:stretch>
        </p:blipFill>
        <p:spPr bwMode="auto">
          <a:xfrm>
            <a:off x="6876345" y="1222372"/>
            <a:ext cx="1296055" cy="1774579"/>
          </a:xfrm>
          <a:prstGeom prst="rect">
            <a:avLst/>
          </a:prstGeom>
          <a:noFill/>
          <a:ln w="9525">
            <a:noFill/>
            <a:miter lim="800000"/>
            <a:headEnd/>
            <a:tailEnd/>
          </a:ln>
        </p:spPr>
      </p:pic>
      <p:pic>
        <p:nvPicPr>
          <p:cNvPr id="22" name="Picture 4"/>
          <p:cNvPicPr>
            <a:picLocks noChangeAspect="1" noChangeArrowheads="1"/>
          </p:cNvPicPr>
          <p:nvPr/>
        </p:nvPicPr>
        <p:blipFill>
          <a:blip r:embed="rId4" cstate="screen"/>
          <a:srcRect/>
          <a:stretch>
            <a:fillRect/>
          </a:stretch>
        </p:blipFill>
        <p:spPr bwMode="auto">
          <a:xfrm>
            <a:off x="1338064" y="4769190"/>
            <a:ext cx="4098032" cy="1972178"/>
          </a:xfrm>
          <a:prstGeom prst="rect">
            <a:avLst/>
          </a:prstGeom>
          <a:noFill/>
          <a:ln w="9525">
            <a:noFill/>
            <a:miter lim="800000"/>
            <a:headEnd/>
            <a:tailEnd/>
          </a:ln>
        </p:spPr>
      </p:pic>
      <p:cxnSp>
        <p:nvCxnSpPr>
          <p:cNvPr id="23" name="Rak pil 22"/>
          <p:cNvCxnSpPr/>
          <p:nvPr/>
        </p:nvCxnSpPr>
        <p:spPr>
          <a:xfrm rot="16200000" flipV="1">
            <a:off x="3599892" y="368660"/>
            <a:ext cx="576064" cy="216024"/>
          </a:xfrm>
          <a:prstGeom prst="straightConnector1">
            <a:avLst/>
          </a:prstGeom>
          <a:ln w="44450">
            <a:solidFill>
              <a:srgbClr val="C00000"/>
            </a:solidFill>
            <a:headEnd type="none"/>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64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Codex</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a:t>
            </a:r>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Justinianus</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”Detta biskopsämbete [påven] är sannerligen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huvudet över alla kyrkor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så som fädernas regler och kejsarnas befallningar hävdar… Därför har vi ansträngt oss för att ena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alla präster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i Öst och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underordna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dem till Ers Helighets ämbete. … du är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huvudet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för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alla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 Heliga Kyrkorna…”</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effectLst>
                  <a:outerShdw blurRad="38100" dist="38100" dir="2700000" algn="tl">
                    <a:srgbClr val="000000">
                      <a:alpha val="43137"/>
                    </a:srgbClr>
                  </a:outerShdw>
                </a:effectLst>
              </a:rPr>
              <a:t>Code of Justinian, </a:t>
            </a:r>
            <a:r>
              <a:rPr lang="en-US" b="1" dirty="0" err="1" smtClean="0">
                <a:solidFill>
                  <a:schemeClr val="bg1"/>
                </a:solidFill>
                <a:effectLst>
                  <a:outerShdw blurRad="38100" dist="38100" dir="2700000" algn="tl">
                    <a:srgbClr val="000000">
                      <a:alpha val="43137"/>
                    </a:srgbClr>
                  </a:outerShdw>
                </a:effectLst>
              </a:rPr>
              <a:t>bok</a:t>
            </a:r>
            <a:r>
              <a:rPr lang="en-US" b="1" dirty="0" smtClean="0">
                <a:solidFill>
                  <a:schemeClr val="bg1"/>
                </a:solidFill>
                <a:effectLst>
                  <a:outerShdw blurRad="38100" dist="38100" dir="2700000" algn="tl">
                    <a:srgbClr val="000000">
                      <a:alpha val="43137"/>
                    </a:srgbClr>
                  </a:outerShdw>
                </a:effectLst>
              </a:rPr>
              <a:t> 1, </a:t>
            </a:r>
            <a:r>
              <a:rPr lang="en-US" b="1" dirty="0" err="1" smtClean="0">
                <a:solidFill>
                  <a:schemeClr val="bg1"/>
                </a:solidFill>
                <a:effectLst>
                  <a:outerShdw blurRad="38100" dist="38100" dir="2700000" algn="tl">
                    <a:srgbClr val="000000">
                      <a:alpha val="43137"/>
                    </a:srgbClr>
                  </a:outerShdw>
                </a:effectLst>
              </a:rPr>
              <a:t>titel</a:t>
            </a:r>
            <a:r>
              <a:rPr lang="en-US" b="1" dirty="0" smtClean="0">
                <a:solidFill>
                  <a:schemeClr val="bg1"/>
                </a:solidFill>
                <a:effectLst>
                  <a:outerShdw blurRad="38100" dist="38100" dir="2700000" algn="tl">
                    <a:srgbClr val="000000">
                      <a:alpha val="43137"/>
                    </a:srgbClr>
                  </a:outerShdw>
                </a:effectLst>
              </a:rPr>
              <a:t> 1, s.11-12</a:t>
            </a:r>
            <a:endParaRPr lang="sv-SE" b="1" dirty="0">
              <a:solidFill>
                <a:schemeClr val="bg1"/>
              </a:solidFill>
              <a:effectLst>
                <a:outerShdw blurRad="38100" dist="38100" dir="2700000" algn="tl">
                  <a:srgbClr val="000000">
                    <a:alpha val="43137"/>
                  </a:srgbClr>
                </a:outerShdw>
              </a:effectLst>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99892" y="368660"/>
            <a:ext cx="576064" cy="216024"/>
          </a:xfrm>
          <a:prstGeom prst="straightConnector1">
            <a:avLst/>
          </a:prstGeom>
          <a:ln w="44450">
            <a:solidFill>
              <a:srgbClr val="C00000"/>
            </a:solidFill>
            <a:headEnd type="none"/>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7499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11:31</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”Härar från honom skall komma, och de skall orena helgedomen, tillflyktsorten, avskaffa det dagliga offret och ställa upp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förödelsens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styggelse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584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9:26b, 27b</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staden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helgedomen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förstöras av folket till en furste som kommer. …Och på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styggelsers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vinge 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förödaren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komma, till dess att förstöring och oryggligt beslutad straffdom utgjuts över </a:t>
            </a:r>
            <a:r>
              <a:rPr lang="sv-SE" sz="3600" dirty="0" err="1" smtClean="0">
                <a:solidFill>
                  <a:schemeClr val="bg1"/>
                </a:solidFill>
                <a:effectLst>
                  <a:outerShdw blurRad="38100" dist="38100" dir="2700000" algn="tl">
                    <a:srgbClr val="000000">
                      <a:alpha val="43137"/>
                    </a:srgbClr>
                  </a:outerShdw>
                </a:effectLst>
                <a:latin typeface="Arial Rounded MT Bold" pitchFamily="34" charset="0"/>
              </a:rPr>
              <a:t>förödaren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62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Matteus 24:15</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”När ni då ser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'förödelsens styggelse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som profeten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Daniel</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talar om, stå på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plats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 den som läser detta bör noga lägga märke till det </a:t>
            </a:r>
            <a:r>
              <a:rPr lang="sv-SE" sz="3600" dirty="0" smtClean="0">
                <a:solidFill>
                  <a:schemeClr val="bg1"/>
                </a:solidFill>
                <a:latin typeface="Arial Rounded MT Bold" pitchFamily="34" charset="0"/>
              </a:rPr>
              <a:t>- då måste de som är i </a:t>
            </a:r>
            <a:r>
              <a:rPr lang="sv-SE" sz="3600" dirty="0" err="1" smtClean="0">
                <a:solidFill>
                  <a:schemeClr val="bg1"/>
                </a:solidFill>
                <a:latin typeface="Arial Rounded MT Bold" pitchFamily="34" charset="0"/>
              </a:rPr>
              <a:t>Judeen</a:t>
            </a:r>
            <a:r>
              <a:rPr lang="sv-SE" sz="3600" dirty="0" smtClean="0">
                <a:solidFill>
                  <a:schemeClr val="bg1"/>
                </a:solidFill>
                <a:latin typeface="Arial Rounded MT Bold" pitchFamily="34" charset="0"/>
              </a:rPr>
              <a:t> fly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bort till bergen.”</a:t>
            </a:r>
          </a:p>
          <a:p>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417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Markus 13:14</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4012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”När ni ser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'förödelsens styggelse'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stå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där han inte skulle stå</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 den som läser detta bör noga lägga märke till det - då skall de som bor i </a:t>
            </a:r>
            <a:r>
              <a:rPr lang="sv-SE" sz="4000" dirty="0" err="1" smtClean="0">
                <a:solidFill>
                  <a:schemeClr val="bg1"/>
                </a:solidFill>
                <a:effectLst>
                  <a:outerShdw blurRad="38100" dist="38100" dir="2700000" algn="tl">
                    <a:srgbClr val="000000">
                      <a:alpha val="43137"/>
                    </a:srgbClr>
                  </a:outerShdw>
                </a:effectLst>
                <a:latin typeface="Arial Rounded MT Bold" pitchFamily="34" charset="0"/>
              </a:rPr>
              <a:t>Judeen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fly bort till bergen.”</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3528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Lukas 21:20-21</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”När ni ser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Jerusalem</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omringas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av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härar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då skall ni veta att staden snart skall bli ödelagd. Då måste de som bor i </a:t>
            </a:r>
            <a:r>
              <a:rPr lang="sv-SE" sz="4000" dirty="0" err="1" smtClean="0">
                <a:solidFill>
                  <a:schemeClr val="bg1"/>
                </a:solidFill>
                <a:effectLst>
                  <a:outerShdw blurRad="38100" dist="38100" dir="2700000" algn="tl">
                    <a:srgbClr val="000000">
                      <a:alpha val="43137"/>
                    </a:srgbClr>
                  </a:outerShdw>
                </a:effectLst>
                <a:latin typeface="Arial Rounded MT Bold" pitchFamily="34" charset="0"/>
              </a:rPr>
              <a:t>Judeen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fly</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bort till bergen…”</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21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906954"/>
            <a:ext cx="6668814"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”När Roms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hedniska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fanor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skulle resas på 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mark</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som sträckte sig några stadier utanför stadsmurarna, skulle Kristi efterföljare sätta sig i säkerhet genom att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fly</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4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940152" y="5805264"/>
            <a:ext cx="236030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s.25</a:t>
            </a:r>
            <a:endParaRPr lang="sv-SE" b="1" dirty="0">
              <a:solidFill>
                <a:schemeClr val="bg1"/>
              </a:solidFill>
            </a:endParaRPr>
          </a:p>
        </p:txBody>
      </p:sp>
      <p:grpSp>
        <p:nvGrpSpPr>
          <p:cNvPr id="6"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8" name="Rak pil 7"/>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0" name="V-form 9"/>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4" name="Rak pil 13"/>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6" name="Rak pil 15"/>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8" name="Rak pil 17"/>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35912183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455509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2900" dirty="0" smtClean="0">
                <a:solidFill>
                  <a:schemeClr val="bg1"/>
                </a:solidFill>
                <a:effectLst>
                  <a:outerShdw blurRad="38100" dist="38100" dir="2700000" algn="tl">
                    <a:srgbClr val="000000">
                      <a:alpha val="43137"/>
                    </a:srgbClr>
                  </a:outerShdw>
                </a:effectLst>
                <a:latin typeface="Arial Rounded MT Bold" pitchFamily="34" charset="0"/>
              </a:rPr>
              <a:t>”Efter det att romarna under </a:t>
            </a:r>
            <a:br>
              <a:rPr lang="sv-SE" sz="2900" dirty="0" smtClean="0">
                <a:solidFill>
                  <a:schemeClr val="bg1"/>
                </a:solidFill>
                <a:effectLst>
                  <a:outerShdw blurRad="38100" dist="38100" dir="2700000" algn="tl">
                    <a:srgbClr val="000000">
                      <a:alpha val="43137"/>
                    </a:srgbClr>
                  </a:outerShdw>
                </a:effectLst>
                <a:latin typeface="Arial Rounded MT Bold" pitchFamily="34" charset="0"/>
              </a:rPr>
            </a:br>
            <a:r>
              <a:rPr lang="sv-SE" sz="2900" dirty="0" err="1" smtClean="0">
                <a:solidFill>
                  <a:schemeClr val="bg1"/>
                </a:solidFill>
                <a:effectLst>
                  <a:outerShdw blurRad="38100" dist="38100" dir="2700000" algn="tl">
                    <a:srgbClr val="000000">
                      <a:alpha val="43137"/>
                    </a:srgbClr>
                  </a:outerShdw>
                </a:effectLst>
                <a:latin typeface="Arial Rounded MT Bold" pitchFamily="34" charset="0"/>
              </a:rPr>
              <a:t>Cestius</a:t>
            </a:r>
            <a:r>
              <a:rPr lang="sv-SE" sz="2900" dirty="0" smtClean="0">
                <a:solidFill>
                  <a:schemeClr val="bg1"/>
                </a:solidFill>
                <a:effectLst>
                  <a:outerShdw blurRad="38100" dist="38100" dir="2700000" algn="tl">
                    <a:srgbClr val="000000">
                      <a:alpha val="43137"/>
                    </a:srgbClr>
                  </a:outerShdw>
                </a:effectLst>
                <a:latin typeface="Arial Rounded MT Bold" pitchFamily="34" charset="0"/>
              </a:rPr>
              <a:t> hade omringat staden, då allt tycktes vara fördelaktigt för ett omedelbart angrepp, upphävde de plötsligt belägringen. … plötsligt drog den romerske härföraren utan någon som helst påtaglig orsak sina stridskrafter tillbaka. I sin nådiga försyn ledde Gud händelserna till det bästa för sitt eget folk.”</a:t>
            </a:r>
            <a:endParaRPr lang="sv-SE" sz="29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940152" y="5805264"/>
            <a:ext cx="236030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s.29</a:t>
            </a:r>
            <a:endParaRPr lang="sv-SE" b="1" dirty="0">
              <a:solidFill>
                <a:schemeClr val="bg1"/>
              </a:solidFill>
            </a:endParaRPr>
          </a:p>
        </p:txBody>
      </p:sp>
      <p:grpSp>
        <p:nvGrpSpPr>
          <p:cNvPr id="6"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8" name="Rak pil 7"/>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0" name="V-form 9"/>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4" name="Rak pil 13"/>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6" name="Rak pil 15"/>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8" name="Rak pil 17"/>
          <p:cNvCxnSpPr/>
          <p:nvPr/>
        </p:nvCxnSpPr>
        <p:spPr>
          <a:xfrm rot="16200000" flipV="1">
            <a:off x="244776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38844521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Var är vi i Daniel 11?</a:t>
            </a:r>
            <a:endParaRPr lang="sv-SE" sz="4800" dirty="0">
              <a:solidFill>
                <a:srgbClr val="FFC000"/>
              </a:solidFill>
              <a:latin typeface="Berlin Sans FB Demi" pitchFamily="34" charset="0"/>
            </a:endParaRPr>
          </a:p>
        </p:txBody>
      </p:sp>
      <p:sp>
        <p:nvSpPr>
          <p:cNvPr id="5" name="textruta 4"/>
          <p:cNvSpPr txBox="1"/>
          <p:nvPr/>
        </p:nvSpPr>
        <p:spPr>
          <a:xfrm>
            <a:off x="1071538" y="1917407"/>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”Krig och rykten om krig, förstörelsen genom bränder och översvämningar, säger tydligt att nödens tid, som kommer att tillta fram till slutet, är mycket nära till hands. Vi har ingen tid att förlora. … Profetiorna i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Daniel elva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har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nästan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nått sin slutliga uppfyllelse.”</a:t>
            </a:r>
          </a:p>
        </p:txBody>
      </p:sp>
      <p:sp>
        <p:nvSpPr>
          <p:cNvPr id="21" name="textruta 20"/>
          <p:cNvSpPr txBox="1"/>
          <p:nvPr/>
        </p:nvSpPr>
        <p:spPr>
          <a:xfrm>
            <a:off x="5940152" y="5805264"/>
            <a:ext cx="236030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i="1" dirty="0" smtClean="0">
                <a:solidFill>
                  <a:schemeClr val="bg1"/>
                </a:solidFill>
              </a:rPr>
              <a:t>Review and Herald</a:t>
            </a:r>
            <a:r>
              <a:rPr lang="sv-SE" b="1" dirty="0" smtClean="0">
                <a:solidFill>
                  <a:schemeClr val="bg1"/>
                </a:solidFill>
              </a:rPr>
              <a:t>, </a:t>
            </a:r>
            <a:br>
              <a:rPr lang="sv-SE" b="1" dirty="0" smtClean="0">
                <a:solidFill>
                  <a:schemeClr val="bg1"/>
                </a:solidFill>
              </a:rPr>
            </a:br>
            <a:r>
              <a:rPr lang="sv-SE" b="1" dirty="0" smtClean="0">
                <a:solidFill>
                  <a:schemeClr val="bg1"/>
                </a:solidFill>
              </a:rPr>
              <a:t>24 november, 1904</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flipH="1">
            <a:off x="7308304" y="404664"/>
            <a:ext cx="1440160" cy="1736193"/>
          </a:xfrm>
          <a:prstGeom prst="rect">
            <a:avLst/>
          </a:prstGeom>
          <a:noFill/>
        </p:spPr>
      </p:pic>
    </p:spTree>
    <p:extLst>
      <p:ext uri="{BB962C8B-B14F-4D97-AF65-F5344CB8AC3E}">
        <p14:creationId xmlns:p14="http://schemas.microsoft.com/office/powerpoint/2010/main" val="942556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11:31</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”Härar från honom </a:t>
            </a:r>
            <a:r>
              <a:rPr lang="sv-SE" sz="3600" dirty="0" smtClean="0">
                <a:solidFill>
                  <a:schemeClr val="tx1">
                    <a:lumMod val="50000"/>
                    <a:lumOff val="50000"/>
                  </a:schemeClr>
                </a:solidFill>
                <a:effectLst>
                  <a:outerShdw blurRad="38100" dist="38100" dir="2700000" algn="tl">
                    <a:srgbClr val="000000">
                      <a:alpha val="43137"/>
                    </a:srgbClr>
                  </a:outerShdw>
                </a:effectLst>
                <a:latin typeface="Arial Rounded MT Bold" pitchFamily="34" charset="0"/>
              </a:rPr>
              <a:t>[påvedömet]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skall komma, och de skall orena helgedomen, tillflyktsorten, avskaffa det dagliga offret och ställa upp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förödelsens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styggelse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23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17:5</a:t>
            </a:r>
            <a:endParaRPr lang="sv-SE" sz="4800" dirty="0">
              <a:solidFill>
                <a:srgbClr val="FFC000"/>
              </a:solidFill>
              <a:latin typeface="Berlin Sans FB Demi" pitchFamily="34" charset="0"/>
            </a:endParaRPr>
          </a:p>
        </p:txBody>
      </p:sp>
      <p:sp>
        <p:nvSpPr>
          <p:cNvPr id="5" name="textruta 4"/>
          <p:cNvSpPr txBox="1"/>
          <p:nvPr/>
        </p:nvSpPr>
        <p:spPr>
          <a:xfrm>
            <a:off x="1071538" y="1628800"/>
            <a:ext cx="6956846" cy="470898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000" dirty="0" smtClean="0">
                <a:solidFill>
                  <a:schemeClr val="bg1"/>
                </a:solidFill>
                <a:effectLst>
                  <a:outerShdw blurRad="38100" dist="38100" dir="2700000" algn="tl">
                    <a:srgbClr val="000000">
                      <a:alpha val="43137"/>
                    </a:srgbClr>
                  </a:outerShdw>
                </a:effectLst>
                <a:latin typeface="Arial Rounded MT Bold" pitchFamily="34" charset="0"/>
              </a:rPr>
              <a:t>”Kom, jag vill visa dig domen över den stora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skökan</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000" dirty="0" smtClean="0">
                <a:solidFill>
                  <a:schemeClr val="tx1">
                    <a:lumMod val="50000"/>
                    <a:lumOff val="50000"/>
                  </a:schemeClr>
                </a:solidFill>
                <a:effectLst>
                  <a:outerShdw blurRad="38100" dist="38100" dir="2700000" algn="tl">
                    <a:srgbClr val="000000">
                      <a:alpha val="43137"/>
                    </a:srgbClr>
                  </a:outerShdw>
                </a:effectLst>
                <a:latin typeface="Arial Rounded MT Bold" pitchFamily="34" charset="0"/>
              </a:rPr>
              <a:t>[otrogna kyrkan]</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som sitter på de många vattnen, med vilken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kungarna</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på jorden har bedrivit otukt och av hennes otukts vin har de som bor på jorden blivit druckna. … På hennes panna var skrivet ett namn: Hemlighet, det stora Babylon, modern till skökorna och till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styggelserna</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på jorden.”</a:t>
            </a:r>
          </a:p>
        </p:txBody>
      </p:sp>
      <p:sp>
        <p:nvSpPr>
          <p:cNvPr id="6" name="textruta 5"/>
          <p:cNvSpPr txBox="1"/>
          <p:nvPr/>
        </p:nvSpPr>
        <p:spPr>
          <a:xfrm>
            <a:off x="4716016" y="6300028"/>
            <a:ext cx="3512432"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Reformationsbibeln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26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”Förödelsens styggelse”</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1754326"/>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Förödelsens styggelse:</a:t>
            </a:r>
          </a:p>
          <a:p>
            <a:pPr marL="742950" indent="-742950">
              <a:buAutoNum type="alphaLcPeriod"/>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Arméer på helig plats</a:t>
            </a:r>
          </a:p>
          <a:p>
            <a:pPr marL="742950" indent="-742950">
              <a:buAutoNum type="alphaLcPeriod"/>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Staten förenad med kyrkan</a:t>
            </a: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Jonathan Karlsson\Mina dokument\Mötesserier\Bildarkiv\Evangelism Images\22 - Remnant Church\0822052 - Babylon harlot Rev 17.jpg"/>
          <p:cNvPicPr>
            <a:picLocks noChangeAspect="1" noChangeArrowheads="1"/>
          </p:cNvPicPr>
          <p:nvPr/>
        </p:nvPicPr>
        <p:blipFill>
          <a:blip r:embed="rId3" cstate="screen"/>
          <a:srcRect/>
          <a:stretch>
            <a:fillRect/>
          </a:stretch>
        </p:blipFill>
        <p:spPr bwMode="auto">
          <a:xfrm>
            <a:off x="2123728" y="3789040"/>
            <a:ext cx="3723788" cy="2792841"/>
          </a:xfrm>
          <a:prstGeom prst="rect">
            <a:avLst/>
          </a:prstGeom>
          <a:noFill/>
        </p:spPr>
      </p:pic>
    </p:spTree>
    <p:extLst>
      <p:ext uri="{BB962C8B-B14F-4D97-AF65-F5344CB8AC3E}">
        <p14:creationId xmlns:p14="http://schemas.microsoft.com/office/powerpoint/2010/main" val="149665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Kung </a:t>
            </a:r>
            <a:r>
              <a:rPr lang="sv-SE" sz="4800" dirty="0" err="1" smtClean="0">
                <a:solidFill>
                  <a:srgbClr val="FFC000"/>
                </a:solidFill>
                <a:latin typeface="Berlin Sans FB Demi" pitchFamily="34" charset="0"/>
              </a:rPr>
              <a:t>Klodvig</a:t>
            </a:r>
            <a:r>
              <a:rPr lang="sv-SE" sz="4800" dirty="0" smtClean="0">
                <a:solidFill>
                  <a:srgbClr val="FFC000"/>
                </a:solidFill>
                <a:latin typeface="Berlin Sans FB Demi" pitchFamily="34" charset="0"/>
              </a:rPr>
              <a:t> I</a:t>
            </a:r>
            <a:endParaRPr lang="sv-SE" sz="4800" dirty="0">
              <a:solidFill>
                <a:srgbClr val="FFC000"/>
              </a:solidFill>
              <a:latin typeface="Berlin Sans FB Demi" pitchFamily="34" charset="0"/>
            </a:endParaRPr>
          </a:p>
        </p:txBody>
      </p:sp>
      <p:grpSp>
        <p:nvGrpSpPr>
          <p:cNvPr id="2" name="Grupp 5"/>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8" name="Rak pil 7"/>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0" name="V-form 9"/>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4" name="Rak pil 13"/>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6" name="Rak pil 15"/>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pic>
        <p:nvPicPr>
          <p:cNvPr id="2050" name="Picture 2"/>
          <p:cNvPicPr>
            <a:picLocks noChangeAspect="1" noChangeArrowheads="1"/>
          </p:cNvPicPr>
          <p:nvPr/>
        </p:nvPicPr>
        <p:blipFill>
          <a:blip r:embed="rId3" cstate="screen"/>
          <a:srcRect/>
          <a:stretch>
            <a:fillRect/>
          </a:stretch>
        </p:blipFill>
        <p:spPr bwMode="auto">
          <a:xfrm>
            <a:off x="5580112" y="1844824"/>
            <a:ext cx="3024336" cy="4701040"/>
          </a:xfrm>
          <a:prstGeom prst="rect">
            <a:avLst/>
          </a:prstGeom>
          <a:noFill/>
          <a:ln w="9525">
            <a:noFill/>
            <a:miter lim="800000"/>
            <a:headEnd/>
            <a:tailEnd/>
          </a:ln>
        </p:spPr>
      </p:pic>
      <p:sp>
        <p:nvSpPr>
          <p:cNvPr id="19" name="textruta 18"/>
          <p:cNvSpPr txBox="1"/>
          <p:nvPr/>
        </p:nvSpPr>
        <p:spPr>
          <a:xfrm>
            <a:off x="927522" y="1700808"/>
            <a:ext cx="4652590"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buFont typeface="Wingdings" pitchFamily="2" charset="2"/>
              <a:buChar char="v"/>
            </a:pP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Frankernas kung 481-511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e.Kr</a:t>
            </a:r>
            <a:endParaRPr lang="sv-SE" sz="3200" dirty="0" smtClean="0">
              <a:solidFill>
                <a:schemeClr val="bg1"/>
              </a:solidFill>
              <a:effectLst>
                <a:outerShdw blurRad="38100" dist="38100" dir="2700000" algn="tl">
                  <a:srgbClr val="000000">
                    <a:alpha val="43137"/>
                  </a:srgbClr>
                </a:outerShdw>
              </a:effectLst>
              <a:latin typeface="Arial Rounded MT Bold" pitchFamily="34" charset="0"/>
            </a:endParaRPr>
          </a:p>
          <a:p>
            <a:pPr>
              <a:buFont typeface="Wingdings" pitchFamily="2" charset="2"/>
              <a:buChar char="v"/>
            </a:pP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Omvänd katolik efter slaget vid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Tolbiac</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år 496</a:t>
            </a:r>
          </a:p>
          <a:p>
            <a:pPr>
              <a:buFont typeface="Wingdings" pitchFamily="2" charset="2"/>
              <a:buChar char="v"/>
            </a:pP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Utnämndes till romersk konsul år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508</a:t>
            </a:r>
          </a:p>
          <a:p>
            <a:pPr>
              <a:buFont typeface="Wingdings" pitchFamily="2" charset="2"/>
              <a:buChar char="v"/>
            </a:pPr>
            <a:r>
              <a:rPr lang="sv-SE" sz="3200" dirty="0" smtClean="0">
                <a:solidFill>
                  <a:schemeClr val="bg1"/>
                </a:solidFill>
                <a:effectLst>
                  <a:outerShdw blurRad="38100" dist="38100" dir="2700000" algn="tl">
                    <a:srgbClr val="000000">
                      <a:alpha val="43137"/>
                    </a:srgbClr>
                  </a:outerShdw>
                </a:effectLst>
                <a:latin typeface="Arial Rounded MT Bold" pitchFamily="34" charset="0"/>
              </a:rPr>
              <a:t>Blev militär försvarare av den romerska kyrkan</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cxnSp>
        <p:nvCxnSpPr>
          <p:cNvPr id="20" name="Rak pil 19"/>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70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8013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”Han besegrade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[Västgoterna] (507). ...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Klodvig</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etablerade Paris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som huvudstad i hans nya rike, och omkring 507-</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508</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fick han från kejsaren ett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hedervärt konsulsämbete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och rätt att använda det kejserliga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tjänstetecknet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endParaRPr lang="en-US" sz="3400" dirty="0" smtClean="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516216" y="1700808"/>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The </a:t>
            </a:r>
            <a:r>
              <a:rPr lang="en-US" b="1" dirty="0" err="1" smtClean="0">
                <a:solidFill>
                  <a:schemeClr val="bg1"/>
                </a:solidFill>
              </a:rPr>
              <a:t>Merovingians</a:t>
            </a:r>
            <a:endParaRPr lang="sv-SE" b="1" dirty="0">
              <a:solidFill>
                <a:schemeClr val="bg1"/>
              </a:solidFill>
            </a:endParaRPr>
          </a:p>
        </p:txBody>
      </p:sp>
    </p:spTree>
    <p:extLst>
      <p:ext uri="{BB962C8B-B14F-4D97-AF65-F5344CB8AC3E}">
        <p14:creationId xmlns:p14="http://schemas.microsoft.com/office/powerpoint/2010/main" val="35295240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32316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”Dessa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privilegier</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gav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den nya kungen en slags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legitimitet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och var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användbara för att få stöd från sina gallisk-romerska undersåtar.”</a:t>
            </a:r>
            <a:endParaRPr lang="en-US" sz="34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The </a:t>
            </a:r>
            <a:r>
              <a:rPr lang="en-US" b="1" dirty="0" err="1" smtClean="0">
                <a:solidFill>
                  <a:schemeClr val="bg1"/>
                </a:solidFill>
              </a:rPr>
              <a:t>Merovingians</a:t>
            </a:r>
            <a:endParaRPr lang="sv-SE" b="1" dirty="0">
              <a:solidFill>
                <a:schemeClr val="bg1"/>
              </a:solidFill>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516216" y="1700808"/>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361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Klodvigs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omvändelse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försäkrade den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frankiske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kungen stöd inte bara från </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den kyrkliga hierarkin, men i allmänhet också av de romerska kristna – majoriteten av befolkningen. Den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garanterade</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dessutom den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romerska kristen-domens</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seger i Gallien över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heden-domen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och arianismen</a:t>
            </a:r>
            <a:r>
              <a:rPr lang="sv-SE" sz="3200" dirty="0">
                <a:solidFill>
                  <a:schemeClr val="bg1"/>
                </a:solidFill>
                <a:effectLst>
                  <a:outerShdw blurRad="38100" dist="38100" dir="2700000" algn="tl">
                    <a:srgbClr val="000000">
                      <a:alpha val="43137"/>
                    </a:srgbClr>
                  </a:outerShdw>
                </a:effectLst>
                <a:latin typeface="Arial Rounded MT Bold" pitchFamily="34" charset="0"/>
              </a:rPr>
              <a: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a:t>
            </a:r>
            <a:endParaRPr lang="en-US" sz="32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3059832"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Art: Conversion of Clovis</a:t>
            </a:r>
            <a:endParaRPr lang="sv-SE" b="1" dirty="0">
              <a:solidFill>
                <a:schemeClr val="bg1"/>
              </a:solidFill>
            </a:endParaRPr>
          </a:p>
        </p:txBody>
      </p:sp>
      <p:pic>
        <p:nvPicPr>
          <p:cNvPr id="1026" name="Picture 2" descr="C:\Documents and Settings\Jonathan Karlsson\Mina dokument\Mötesserier\Övrigt\Daniel 11\britannica.jpg"/>
          <p:cNvPicPr>
            <a:picLocks noChangeAspect="1" noChangeArrowheads="1"/>
          </p:cNvPicPr>
          <p:nvPr/>
        </p:nvPicPr>
        <p:blipFill>
          <a:blip r:embed="rId3" cstate="screen"/>
          <a:srcRect/>
          <a:stretch>
            <a:fillRect/>
          </a:stretch>
        </p:blipFill>
        <p:spPr bwMode="auto">
          <a:xfrm>
            <a:off x="6516216" y="1700808"/>
            <a:ext cx="2012265" cy="1368152"/>
          </a:xfrm>
          <a:prstGeom prst="rect">
            <a:avLst/>
          </a:prstGeom>
          <a:noFill/>
        </p:spPr>
      </p:pic>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527883"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467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11:2</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Men utelämna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templets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yttre gård och mät den inte, eftersom den är given åt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hedningarna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staden skall de trampa under fötterna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fyrtiotvå månader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3671900" y="368660"/>
            <a:ext cx="576064" cy="216024"/>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1893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Statskyrkligt förtryck</a:t>
            </a:r>
            <a:endParaRPr lang="sv-SE" sz="4800" dirty="0">
              <a:solidFill>
                <a:srgbClr val="FFC000"/>
              </a:solidFill>
              <a:latin typeface="Berlin Sans FB Demi" pitchFamily="34" charset="0"/>
            </a:endParaRPr>
          </a:p>
        </p:txBody>
      </p:sp>
      <p:sp>
        <p:nvSpPr>
          <p:cNvPr id="5" name="textruta 4"/>
          <p:cNvSpPr txBox="1"/>
          <p:nvPr/>
        </p:nvSpPr>
        <p:spPr>
          <a:xfrm>
            <a:off x="1071538" y="1622405"/>
            <a:ext cx="6956846" cy="48320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2800" dirty="0" smtClean="0">
                <a:solidFill>
                  <a:schemeClr val="bg1"/>
                </a:solidFill>
                <a:effectLst>
                  <a:outerShdw blurRad="38100" dist="38100" dir="2700000" algn="tl">
                    <a:srgbClr val="000000">
                      <a:alpha val="43137"/>
                    </a:srgbClr>
                  </a:outerShdw>
                </a:effectLst>
                <a:latin typeface="Arial Rounded MT Bold" pitchFamily="34" charset="0"/>
              </a:rPr>
              <a:t>”Och åt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vilddjuret</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gavs en mun som talade stora och hädiska ord, och det fick makt att göra så i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fyrtiotvå</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månader</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 Upp 13:5</a:t>
            </a:r>
            <a:br>
              <a:rPr lang="sv-SE" sz="2800" dirty="0" smtClean="0">
                <a:solidFill>
                  <a:schemeClr val="bg1"/>
                </a:solidFill>
                <a:effectLst>
                  <a:outerShdw blurRad="38100" dist="38100" dir="2700000" algn="tl">
                    <a:srgbClr val="000000">
                      <a:alpha val="43137"/>
                    </a:srgbClr>
                  </a:outerShdw>
                </a:effectLst>
                <a:latin typeface="Arial Rounded MT Bold" pitchFamily="34" charset="0"/>
              </a:rPr>
            </a:br>
            <a:endParaRPr lang="sv-SE" sz="2800" dirty="0" smtClean="0">
              <a:solidFill>
                <a:schemeClr val="bg1"/>
              </a:solidFill>
              <a:effectLst>
                <a:outerShdw blurRad="38100" dist="38100" dir="2700000" algn="tl">
                  <a:srgbClr val="000000">
                    <a:alpha val="43137"/>
                  </a:srgbClr>
                </a:outerShdw>
              </a:effectLst>
              <a:latin typeface="Arial Rounded MT Bold" pitchFamily="34" charset="0"/>
            </a:endParaRPr>
          </a:p>
          <a:p>
            <a:r>
              <a:rPr lang="sv-SE" sz="2800" dirty="0" smtClean="0">
                <a:solidFill>
                  <a:schemeClr val="bg1"/>
                </a:solidFill>
                <a:effectLst>
                  <a:outerShdw blurRad="38100" dist="38100" dir="2700000" algn="tl">
                    <a:srgbClr val="000000">
                      <a:alpha val="43137"/>
                    </a:srgbClr>
                  </a:outerShdw>
                </a:effectLst>
                <a:latin typeface="Arial Rounded MT Bold" pitchFamily="34" charset="0"/>
              </a:rPr>
              <a:t>”Denne skall tala mot den Högste och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ansätta</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den Högstes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heliga</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Han skall sätta sig i sinnet att förändra heliga tider och lagar, och de skall ges i hans hand under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en tid och tider och en halv tid</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 Dan 7:25</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671900" y="368660"/>
            <a:ext cx="576064" cy="216024"/>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660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Påvedömet</a:t>
            </a:r>
            <a:endParaRPr lang="sv-SE" sz="4800" dirty="0">
              <a:solidFill>
                <a:srgbClr val="FFC000"/>
              </a:solidFill>
              <a:latin typeface="Berlin Sans FB Demi" pitchFamily="34" charset="0"/>
            </a:endParaRPr>
          </a:p>
        </p:txBody>
      </p:sp>
      <p:sp>
        <p:nvSpPr>
          <p:cNvPr id="5" name="Rektangel 4"/>
          <p:cNvSpPr/>
          <p:nvPr/>
        </p:nvSpPr>
        <p:spPr>
          <a:xfrm>
            <a:off x="0" y="1772816"/>
            <a:ext cx="9144000"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a:stCxn id="41" idx="0"/>
          </p:cNvCxnSpPr>
          <p:nvPr/>
        </p:nvCxnSpPr>
        <p:spPr>
          <a:xfrm rot="5400000" flipH="1" flipV="1">
            <a:off x="4355976" y="548680"/>
            <a:ext cx="1440160" cy="1008112"/>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3635896" y="0"/>
            <a:ext cx="4536504"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emhörning 54"/>
          <p:cNvSpPr/>
          <p:nvPr/>
        </p:nvSpPr>
        <p:spPr>
          <a:xfrm>
            <a:off x="0" y="1772816"/>
            <a:ext cx="323528" cy="3456384"/>
          </a:xfrm>
          <a:prstGeom prst="homePlate">
            <a:avLst>
              <a:gd name="adj" fmla="val 100000"/>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59" name="V-form 58"/>
          <p:cNvSpPr/>
          <p:nvPr/>
        </p:nvSpPr>
        <p:spPr>
          <a:xfrm>
            <a:off x="9036496" y="1772816"/>
            <a:ext cx="107504"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1" name="Grupp 64"/>
          <p:cNvGrpSpPr/>
          <p:nvPr/>
        </p:nvGrpSpPr>
        <p:grpSpPr>
          <a:xfrm>
            <a:off x="35496" y="1772816"/>
            <a:ext cx="4608512" cy="4113748"/>
            <a:chOff x="2843808" y="2869949"/>
            <a:chExt cx="4608512" cy="4113748"/>
          </a:xfrm>
        </p:grpSpPr>
        <p:sp>
          <p:nvSpPr>
            <p:cNvPr id="63" name="textruta 62"/>
            <p:cNvSpPr txBox="1"/>
            <p:nvPr/>
          </p:nvSpPr>
          <p:spPr>
            <a:xfrm>
              <a:off x="2843808" y="6614365"/>
              <a:ext cx="4608512"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538 </a:t>
              </a:r>
              <a:r>
                <a:rPr lang="sv-SE" b="1" dirty="0" err="1" smtClean="0">
                  <a:solidFill>
                    <a:schemeClr val="bg1"/>
                  </a:solidFill>
                  <a:effectLst>
                    <a:outerShdw blurRad="38100" dist="38100" dir="2700000" algn="tl">
                      <a:srgbClr val="000000">
                        <a:alpha val="43137"/>
                      </a:srgbClr>
                    </a:outerShdw>
                  </a:effectLst>
                </a:rPr>
                <a:t>e.Kr</a:t>
              </a:r>
              <a:r>
                <a:rPr lang="sv-SE" b="1" dirty="0" smtClean="0">
                  <a:solidFill>
                    <a:schemeClr val="bg1"/>
                  </a:solidFill>
                  <a:effectLst>
                    <a:outerShdw blurRad="38100" dist="38100" dir="2700000" algn="tl">
                      <a:srgbClr val="000000">
                        <a:alpha val="43137"/>
                      </a:srgbClr>
                    </a:outerShdw>
                  </a:effectLst>
                </a:rPr>
                <a:t> – Påvens fiender besegras</a:t>
              </a:r>
              <a:endParaRPr lang="sv-SE" b="1" dirty="0">
                <a:solidFill>
                  <a:schemeClr val="bg1"/>
                </a:solidFill>
                <a:effectLst>
                  <a:outerShdw blurRad="38100" dist="38100" dir="2700000" algn="tl">
                    <a:srgbClr val="000000">
                      <a:alpha val="43137"/>
                    </a:srgbClr>
                  </a:outerShdw>
                </a:effectLst>
              </a:endParaRPr>
            </a:p>
          </p:txBody>
        </p:sp>
        <p:cxnSp>
          <p:nvCxnSpPr>
            <p:cNvPr id="69" name="Rak 68"/>
            <p:cNvCxnSpPr/>
            <p:nvPr/>
          </p:nvCxnSpPr>
          <p:spPr>
            <a:xfrm rot="5400000">
              <a:off x="1277634" y="4724155"/>
              <a:ext cx="3744416" cy="36004"/>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72" name="Grupp 64"/>
          <p:cNvGrpSpPr/>
          <p:nvPr/>
        </p:nvGrpSpPr>
        <p:grpSpPr>
          <a:xfrm>
            <a:off x="4860032" y="1772816"/>
            <a:ext cx="4176464" cy="4113748"/>
            <a:chOff x="-972108" y="2869949"/>
            <a:chExt cx="4176464" cy="4113748"/>
          </a:xfrm>
          <a:effectLst>
            <a:outerShdw blurRad="50800" dist="38100" dir="2700000" algn="tl" rotWithShape="0">
              <a:prstClr val="black">
                <a:alpha val="40000"/>
              </a:prstClr>
            </a:outerShdw>
          </a:effectLst>
        </p:grpSpPr>
        <p:sp>
          <p:nvSpPr>
            <p:cNvPr id="74" name="textruta 73"/>
            <p:cNvSpPr txBox="1"/>
            <p:nvPr/>
          </p:nvSpPr>
          <p:spPr>
            <a:xfrm>
              <a:off x="-972108" y="6614365"/>
              <a:ext cx="41764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1798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75" name="Rak 74"/>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sp>
        <p:nvSpPr>
          <p:cNvPr id="77" name="textruta 76"/>
          <p:cNvSpPr txBox="1"/>
          <p:nvPr/>
        </p:nvSpPr>
        <p:spPr>
          <a:xfrm>
            <a:off x="395536" y="2204864"/>
            <a:ext cx="8568952" cy="830997"/>
          </a:xfrm>
          <a:prstGeom prst="rect">
            <a:avLst/>
          </a:prstGeom>
          <a:noFill/>
        </p:spPr>
        <p:txBody>
          <a:bodyPr wrap="square" rtlCol="0">
            <a:spAutoFit/>
          </a:bodyPr>
          <a:lstStyle/>
          <a:p>
            <a:pPr algn="ctr"/>
            <a:r>
              <a:rPr lang="sv-SE" sz="2800" b="1" dirty="0" smtClean="0">
                <a:solidFill>
                  <a:schemeClr val="bg1"/>
                </a:solidFill>
                <a:effectLst>
                  <a:outerShdw blurRad="38100" dist="38100" dir="2700000" algn="tl">
                    <a:srgbClr val="000000">
                      <a:alpha val="43137"/>
                    </a:srgbClr>
                  </a:outerShdw>
                </a:effectLst>
              </a:rPr>
              <a:t>1260 år</a:t>
            </a:r>
          </a:p>
          <a:p>
            <a:pPr algn="ctr"/>
            <a:r>
              <a:rPr lang="sv-SE" sz="2000" b="1" dirty="0" smtClean="0">
                <a:solidFill>
                  <a:schemeClr val="bg1"/>
                </a:solidFill>
                <a:effectLst>
                  <a:outerShdw blurRad="38100" dist="38100" dir="2700000" algn="tl">
                    <a:srgbClr val="000000">
                      <a:alpha val="43137"/>
                    </a:srgbClr>
                  </a:outerShdw>
                </a:effectLst>
              </a:rPr>
              <a:t>av statskyrkligt förtryck</a:t>
            </a:r>
            <a:endParaRPr lang="sv-SE" sz="2000" b="1" dirty="0">
              <a:solidFill>
                <a:schemeClr val="bg1"/>
              </a:solidFill>
              <a:effectLst>
                <a:outerShdw blurRad="38100" dist="38100" dir="2700000" algn="tl">
                  <a:srgbClr val="000000">
                    <a:alpha val="43137"/>
                  </a:srgbClr>
                </a:outerShdw>
              </a:effectLst>
            </a:endParaRPr>
          </a:p>
        </p:txBody>
      </p:sp>
      <p:pic>
        <p:nvPicPr>
          <p:cNvPr id="1026" name="Picture 2" descr="C:\Documents and Settings\Jonathan Karlsson\Mina dokument\Mötesserier\Bildarkiv\Evangelism Images\20 - Mark of the beast\0820151 - Pope.jpg"/>
          <p:cNvPicPr>
            <a:picLocks noChangeAspect="1" noChangeArrowheads="1"/>
          </p:cNvPicPr>
          <p:nvPr/>
        </p:nvPicPr>
        <p:blipFill>
          <a:blip r:embed="rId3" cstate="screen"/>
          <a:srcRect/>
          <a:stretch>
            <a:fillRect/>
          </a:stretch>
        </p:blipFill>
        <p:spPr bwMode="auto">
          <a:xfrm>
            <a:off x="3707904" y="3068960"/>
            <a:ext cx="1872208" cy="1404156"/>
          </a:xfrm>
          <a:prstGeom prst="rect">
            <a:avLst/>
          </a:prstGeom>
          <a:noFill/>
        </p:spPr>
      </p:pic>
    </p:spTree>
    <p:extLst>
      <p:ext uri="{BB962C8B-B14F-4D97-AF65-F5344CB8AC3E}">
        <p14:creationId xmlns:p14="http://schemas.microsoft.com/office/powerpoint/2010/main" val="22589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Konstantin den stores rike</a:t>
            </a:r>
            <a:endParaRPr lang="sv-SE" sz="4800" dirty="0">
              <a:solidFill>
                <a:srgbClr val="FFC000"/>
              </a:solidFill>
              <a:latin typeface="Berlin Sans FB Demi" pitchFamily="34" charset="0"/>
            </a:endParaRPr>
          </a:p>
        </p:txBody>
      </p:sp>
      <p:pic>
        <p:nvPicPr>
          <p:cNvPr id="3074" name="Picture 2" descr="C:\Documents and Settings\Jonathan Karlsson\Mina dokument\Bilder\CK Turkiet resa\Första delen\CIMG0658.JPG"/>
          <p:cNvPicPr>
            <a:picLocks noChangeAspect="1" noChangeArrowheads="1"/>
          </p:cNvPicPr>
          <p:nvPr/>
        </p:nvPicPr>
        <p:blipFill>
          <a:blip r:embed="rId3" cstate="screen"/>
          <a:stretch>
            <a:fillRect/>
          </a:stretch>
        </p:blipFill>
        <p:spPr bwMode="auto">
          <a:xfrm>
            <a:off x="899592" y="1586910"/>
            <a:ext cx="7056783" cy="4578394"/>
          </a:xfrm>
          <a:prstGeom prst="rect">
            <a:avLst/>
          </a:prstGeom>
          <a:noFill/>
        </p:spPr>
      </p:pic>
      <p:grpSp>
        <p:nvGrpSpPr>
          <p:cNvPr id="5" name="Grupp 5"/>
          <p:cNvGrpSpPr/>
          <p:nvPr/>
        </p:nvGrpSpPr>
        <p:grpSpPr>
          <a:xfrm>
            <a:off x="179512" y="-27384"/>
            <a:ext cx="8640960" cy="1243300"/>
            <a:chOff x="179512" y="-27384"/>
            <a:chExt cx="8640960" cy="1243300"/>
          </a:xfrm>
        </p:grpSpPr>
        <p:sp>
          <p:nvSpPr>
            <p:cNvPr id="6" name="Femhörning 5"/>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7" name="Rak pil 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9" name="V-form 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0" name="V-form 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3" name="Rak pil 1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5" name="Rak pil 1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7" name="Rak pil 16"/>
          <p:cNvCxnSpPr/>
          <p:nvPr/>
        </p:nvCxnSpPr>
        <p:spPr>
          <a:xfrm rot="16200000" flipV="1">
            <a:off x="280780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8" name="Picture 2" descr="C:\Documents and Settings\Jonathan Karlsson\Mina dokument\Bilder\CK Turkiet resa\Första delen\CIMG0658.JP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4485" r="97010"/>
                    </a14:imgEffect>
                  </a14:imgLayer>
                </a14:imgProps>
              </a:ext>
            </a:extLst>
          </a:blip>
          <a:srcRect/>
          <a:stretch>
            <a:fillRect/>
          </a:stretch>
        </p:blipFill>
        <p:spPr bwMode="auto">
          <a:xfrm>
            <a:off x="6331624" y="2780928"/>
            <a:ext cx="2673440" cy="3661452"/>
          </a:xfrm>
          <a:prstGeom prst="rect">
            <a:avLst/>
          </a:prstGeom>
          <a:noFill/>
        </p:spPr>
      </p:pic>
    </p:spTree>
    <p:extLst>
      <p:ext uri="{BB962C8B-B14F-4D97-AF65-F5344CB8AC3E}">
        <p14:creationId xmlns:p14="http://schemas.microsoft.com/office/powerpoint/2010/main" val="1573911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11:32</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”Dem som har kränkt förbundet skall han med smickrande ord locka till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avfall</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men de av folket som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känner sin Gud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skall stå fasta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hålla ut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3671900" y="368660"/>
            <a:ext cx="576064" cy="216024"/>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2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1560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600" dirty="0" smtClean="0">
                <a:solidFill>
                  <a:srgbClr val="FFC000"/>
                </a:solidFill>
                <a:latin typeface="Berlin Sans FB Demi" pitchFamily="34" charset="0"/>
              </a:rPr>
              <a:t>2 Thessalonikerbrevet 2:3</a:t>
            </a:r>
            <a:endParaRPr lang="sv-SE" sz="4600" dirty="0">
              <a:solidFill>
                <a:srgbClr val="FFC000"/>
              </a:solidFill>
              <a:latin typeface="Berlin Sans FB Demi" pitchFamily="34" charset="0"/>
            </a:endParaRPr>
          </a:p>
        </p:txBody>
      </p:sp>
      <p:sp>
        <p:nvSpPr>
          <p:cNvPr id="5" name="textruta 4"/>
          <p:cNvSpPr txBox="1"/>
          <p:nvPr/>
        </p:nvSpPr>
        <p:spPr>
          <a:xfrm>
            <a:off x="1071538" y="1928802"/>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”Låt ingen bedra er på något sätt. Ty först måste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avfallet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komma och laglöshetens människa, fördärvets son,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öppet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träda fram”</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3599892" y="368660"/>
            <a:ext cx="576064" cy="216024"/>
          </a:xfrm>
          <a:prstGeom prst="straightConnector1">
            <a:avLst/>
          </a:prstGeom>
          <a:ln w="44450">
            <a:solidFill>
              <a:srgbClr val="C00000"/>
            </a:solidFill>
            <a:headEnd type="none"/>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818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12:6</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”Kvinnan </a:t>
            </a:r>
            <a:r>
              <a:rPr lang="sv-SE" sz="3600" dirty="0" smtClean="0">
                <a:solidFill>
                  <a:schemeClr val="tx1">
                    <a:lumMod val="50000"/>
                    <a:lumOff val="50000"/>
                  </a:schemeClr>
                </a:solidFill>
                <a:effectLst>
                  <a:outerShdw blurRad="38100" dist="38100" dir="2700000" algn="tl">
                    <a:srgbClr val="000000">
                      <a:alpha val="43137"/>
                    </a:srgbClr>
                  </a:outerShdw>
                </a:effectLst>
                <a:latin typeface="Arial Rounded MT Bold" pitchFamily="34" charset="0"/>
              </a:rPr>
              <a:t>[Guds folk]</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flydde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då</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ut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öknen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där hon har en plats som Gud har berett åt henne, så att hon får sitt uppehälle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ettusen tvåhundrasextio dagar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16200000" flipV="1">
            <a:off x="3671900" y="368660"/>
            <a:ext cx="576064" cy="216024"/>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83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7" name="Picture 3" descr="DSC05796"/>
          <p:cNvPicPr>
            <a:picLocks noChangeAspect="1" noChangeArrowheads="1"/>
          </p:cNvPicPr>
          <p:nvPr/>
        </p:nvPicPr>
        <p:blipFill>
          <a:blip r:embed="rId2" cstate="screen"/>
          <a:srcRect/>
          <a:stretch>
            <a:fillRect/>
          </a:stretch>
        </p:blipFill>
        <p:spPr bwMode="auto">
          <a:xfrm>
            <a:off x="475545" y="488157"/>
            <a:ext cx="8256411" cy="5806281"/>
          </a:xfrm>
          <a:prstGeom prst="rect">
            <a:avLst/>
          </a:prstGeom>
          <a:noFill/>
        </p:spPr>
      </p:pic>
    </p:spTree>
    <p:extLst>
      <p:ext uri="{BB962C8B-B14F-4D97-AF65-F5344CB8AC3E}">
        <p14:creationId xmlns:p14="http://schemas.microsoft.com/office/powerpoint/2010/main" val="1899952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8" name="Picture 6" descr="DSC05815"/>
          <p:cNvPicPr>
            <a:picLocks noChangeAspect="1" noChangeArrowheads="1"/>
          </p:cNvPicPr>
          <p:nvPr/>
        </p:nvPicPr>
        <p:blipFill>
          <a:blip r:embed="rId2" cstate="screen"/>
          <a:srcRect/>
          <a:stretch>
            <a:fillRect/>
          </a:stretch>
        </p:blipFill>
        <p:spPr bwMode="auto">
          <a:xfrm>
            <a:off x="475545" y="549011"/>
            <a:ext cx="8184444" cy="5754688"/>
          </a:xfrm>
          <a:prstGeom prst="rect">
            <a:avLst/>
          </a:prstGeom>
          <a:noFill/>
        </p:spPr>
      </p:pic>
    </p:spTree>
    <p:extLst>
      <p:ext uri="{BB962C8B-B14F-4D97-AF65-F5344CB8AC3E}">
        <p14:creationId xmlns:p14="http://schemas.microsoft.com/office/powerpoint/2010/main" val="3935132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1" name="Picture 3" descr="DSC05842"/>
          <p:cNvPicPr>
            <a:picLocks noChangeAspect="1" noChangeArrowheads="1"/>
          </p:cNvPicPr>
          <p:nvPr/>
        </p:nvPicPr>
        <p:blipFill>
          <a:blip r:embed="rId2" cstate="screen"/>
          <a:srcRect/>
          <a:stretch>
            <a:fillRect/>
          </a:stretch>
        </p:blipFill>
        <p:spPr bwMode="auto">
          <a:xfrm>
            <a:off x="475545" y="484188"/>
            <a:ext cx="8256411" cy="5804958"/>
          </a:xfrm>
          <a:prstGeom prst="rect">
            <a:avLst/>
          </a:prstGeom>
          <a:noFill/>
        </p:spPr>
      </p:pic>
    </p:spTree>
    <p:extLst>
      <p:ext uri="{BB962C8B-B14F-4D97-AF65-F5344CB8AC3E}">
        <p14:creationId xmlns:p14="http://schemas.microsoft.com/office/powerpoint/2010/main" val="1692406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11:33</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”De förståndiga bland folket skall ge många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insikt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men ändå skall de under en tid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falla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genom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svärd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eld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genom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fångenskap</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plundring</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16200000" flipV="1">
            <a:off x="4463988" y="368660"/>
            <a:ext cx="576064" cy="216024"/>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010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1" name="Picture 3" descr="0822093 - martyr stakes persecution bishop"/>
          <p:cNvPicPr>
            <a:picLocks noChangeAspect="1" noChangeArrowheads="1"/>
          </p:cNvPicPr>
          <p:nvPr/>
        </p:nvPicPr>
        <p:blipFill>
          <a:blip r:embed="rId2" cstate="screen"/>
          <a:srcRect/>
          <a:stretch>
            <a:fillRect/>
          </a:stretch>
        </p:blipFill>
        <p:spPr bwMode="auto">
          <a:xfrm>
            <a:off x="475545" y="488157"/>
            <a:ext cx="8192911" cy="5761302"/>
          </a:xfrm>
          <a:prstGeom prst="rect">
            <a:avLst/>
          </a:prstGeom>
          <a:noFill/>
        </p:spPr>
      </p:pic>
    </p:spTree>
    <p:extLst>
      <p:ext uri="{BB962C8B-B14F-4D97-AF65-F5344CB8AC3E}">
        <p14:creationId xmlns:p14="http://schemas.microsoft.com/office/powerpoint/2010/main" val="1264083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992012" y="1537230"/>
            <a:ext cx="5884333" cy="5004211"/>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r>
              <a:rPr lang="sv-SE" sz="3200" dirty="0" smtClean="0">
                <a:solidFill>
                  <a:schemeClr val="bg1"/>
                </a:solidFill>
                <a:latin typeface="Arial Rounded MT Bold" pitchFamily="34" charset="0"/>
              </a:rPr>
              <a:t>”På </a:t>
            </a:r>
            <a:r>
              <a:rPr lang="sv-SE" sz="3200" dirty="0">
                <a:solidFill>
                  <a:schemeClr val="bg1"/>
                </a:solidFill>
                <a:latin typeface="Arial Rounded MT Bold" pitchFamily="34" charset="0"/>
              </a:rPr>
              <a:t>ett möte i Toulouse </a:t>
            </a:r>
            <a:r>
              <a:rPr lang="sv-SE" sz="3200" dirty="0">
                <a:solidFill>
                  <a:srgbClr val="FFFF00"/>
                </a:solidFill>
                <a:latin typeface="Arial Rounded MT Bold" pitchFamily="34" charset="0"/>
              </a:rPr>
              <a:t>1229</a:t>
            </a:r>
            <a:r>
              <a:rPr lang="sv-SE" sz="3200" dirty="0">
                <a:solidFill>
                  <a:schemeClr val="bg1"/>
                </a:solidFill>
                <a:latin typeface="Arial Rounded MT Bold" pitchFamily="34" charset="0"/>
              </a:rPr>
              <a:t> beslöts därför införandet av den s.k. </a:t>
            </a:r>
            <a:r>
              <a:rPr lang="sv-SE" sz="3200" dirty="0">
                <a:solidFill>
                  <a:srgbClr val="FFFF00"/>
                </a:solidFill>
                <a:latin typeface="Arial Rounded MT Bold" pitchFamily="34" charset="0"/>
              </a:rPr>
              <a:t>inkvisitionen</a:t>
            </a:r>
            <a:r>
              <a:rPr lang="sv-SE" sz="3200" dirty="0">
                <a:solidFill>
                  <a:schemeClr val="bg1"/>
                </a:solidFill>
                <a:latin typeface="Arial Rounded MT Bold" pitchFamily="34" charset="0"/>
              </a:rPr>
              <a:t>, i och för uppspårande och utrotande av kättare. Med </a:t>
            </a:r>
            <a:r>
              <a:rPr lang="sv-SE" sz="3200" dirty="0">
                <a:solidFill>
                  <a:srgbClr val="FFFF00"/>
                </a:solidFill>
                <a:latin typeface="Arial Rounded MT Bold" pitchFamily="34" charset="0"/>
              </a:rPr>
              <a:t>bål</a:t>
            </a:r>
            <a:r>
              <a:rPr lang="sv-SE" sz="3200" dirty="0">
                <a:solidFill>
                  <a:schemeClr val="bg1"/>
                </a:solidFill>
                <a:latin typeface="Arial Rounded MT Bold" pitchFamily="34" charset="0"/>
              </a:rPr>
              <a:t> och bila rasade denna mot</a:t>
            </a:r>
            <a:r>
              <a:rPr lang="sv-SE" sz="3200" dirty="0">
                <a:solidFill>
                  <a:srgbClr val="FFFF00"/>
                </a:solidFill>
                <a:latin typeface="Arial Rounded MT Bold" pitchFamily="34" charset="0"/>
              </a:rPr>
              <a:t> albigenserna</a:t>
            </a:r>
            <a:r>
              <a:rPr lang="sv-SE" sz="3200" dirty="0">
                <a:solidFill>
                  <a:schemeClr val="bg1"/>
                </a:solidFill>
                <a:latin typeface="Arial Rounded MT Bold" pitchFamily="34" charset="0"/>
              </a:rPr>
              <a:t> ända till början av </a:t>
            </a:r>
            <a:r>
              <a:rPr lang="sv-SE" sz="3200" dirty="0">
                <a:solidFill>
                  <a:srgbClr val="FFFF00"/>
                </a:solidFill>
                <a:latin typeface="Arial Rounded MT Bold" pitchFamily="34" charset="0"/>
              </a:rPr>
              <a:t>1300-talet</a:t>
            </a:r>
            <a:r>
              <a:rPr lang="sv-SE" sz="3200" dirty="0">
                <a:solidFill>
                  <a:schemeClr val="bg1"/>
                </a:solidFill>
                <a:latin typeface="Arial Rounded MT Bold" pitchFamily="34" charset="0"/>
              </a:rPr>
              <a:t>, då denna sekt i det närmaste tycktes ha försvunnit</a:t>
            </a:r>
            <a:r>
              <a:rPr lang="sv-SE" sz="3200" dirty="0" smtClean="0">
                <a:solidFill>
                  <a:schemeClr val="bg1"/>
                </a:solidFill>
                <a:latin typeface="Arial Rounded MT Bold" pitchFamily="34" charset="0"/>
              </a:rPr>
              <a:t>.”</a:t>
            </a:r>
            <a:endParaRPr lang="sv-SE" sz="3200" dirty="0">
              <a:solidFill>
                <a:schemeClr val="bg1"/>
              </a:solidFill>
              <a:latin typeface="Arial Rounded MT Bold" pitchFamily="34" charset="0"/>
            </a:endParaRPr>
          </a:p>
        </p:txBody>
      </p:sp>
      <p:sp>
        <p:nvSpPr>
          <p:cNvPr id="292868" name="Text Box 4"/>
          <p:cNvSpPr txBox="1">
            <a:spLocks noChangeArrowheads="1"/>
          </p:cNvSpPr>
          <p:nvPr/>
        </p:nvSpPr>
        <p:spPr bwMode="auto">
          <a:xfrm>
            <a:off x="6876256" y="6165304"/>
            <a:ext cx="1279878" cy="387562"/>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lgn="r"/>
            <a:r>
              <a:rPr lang="sv-SE" sz="2000" b="1" dirty="0" smtClean="0">
                <a:solidFill>
                  <a:schemeClr val="bg1"/>
                </a:solidFill>
              </a:rPr>
              <a:t>s. 490</a:t>
            </a:r>
            <a:endParaRPr lang="sv-SE" sz="2000" b="1" dirty="0"/>
          </a:p>
        </p:txBody>
      </p:sp>
      <p:pic>
        <p:nvPicPr>
          <p:cNvPr id="292869" name="Picture 5" descr="nordisk familjebok rygg"/>
          <p:cNvPicPr>
            <a:picLocks noChangeAspect="1" noChangeArrowheads="1"/>
          </p:cNvPicPr>
          <p:nvPr/>
        </p:nvPicPr>
        <p:blipFill>
          <a:blip r:embed="rId2" cstate="screen"/>
          <a:srcRect/>
          <a:stretch>
            <a:fillRect/>
          </a:stretch>
        </p:blipFill>
        <p:spPr bwMode="auto">
          <a:xfrm>
            <a:off x="7018867" y="968376"/>
            <a:ext cx="1087967" cy="4680479"/>
          </a:xfrm>
          <a:prstGeom prst="rect">
            <a:avLst/>
          </a:prstGeom>
          <a:noFill/>
        </p:spPr>
      </p:pic>
      <p:sp>
        <p:nvSpPr>
          <p:cNvPr id="6" name="textruta 5"/>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Nordisk familjebok</a:t>
            </a:r>
            <a:endParaRPr lang="sv-SE" sz="4800" dirty="0">
              <a:solidFill>
                <a:srgbClr val="FFC000"/>
              </a:solidFill>
              <a:latin typeface="Berlin Sans FB Demi" pitchFamily="34" charset="0"/>
            </a:endParaRPr>
          </a:p>
        </p:txBody>
      </p:sp>
    </p:spTree>
    <p:extLst>
      <p:ext uri="{BB962C8B-B14F-4D97-AF65-F5344CB8AC3E}">
        <p14:creationId xmlns:p14="http://schemas.microsoft.com/office/powerpoint/2010/main" val="3103208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Text Box 5"/>
          <p:cNvSpPr txBox="1">
            <a:spLocks noChangeArrowheads="1"/>
          </p:cNvSpPr>
          <p:nvPr/>
        </p:nvSpPr>
        <p:spPr bwMode="auto">
          <a:xfrm>
            <a:off x="992012" y="1537230"/>
            <a:ext cx="5500511" cy="4019326"/>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eaLnBrk="0" hangingPunct="0"/>
            <a:r>
              <a:rPr lang="sv-SE" sz="3200" dirty="0" smtClean="0">
                <a:solidFill>
                  <a:schemeClr val="bg1"/>
                </a:solidFill>
                <a:latin typeface="Arial Rounded MT Bold" pitchFamily="34" charset="0"/>
                <a:ea typeface="ＭＳ Ｐゴシック" pitchFamily="1" charset="-128"/>
              </a:rPr>
              <a:t>”</a:t>
            </a:r>
            <a:r>
              <a:rPr lang="sv-SE" sz="3200" dirty="0" smtClean="0">
                <a:solidFill>
                  <a:srgbClr val="FFFF00"/>
                </a:solidFill>
                <a:latin typeface="Arial Rounded MT Bold" pitchFamily="34" charset="0"/>
                <a:ea typeface="ＭＳ Ｐゴシック" pitchFamily="1" charset="-128"/>
              </a:rPr>
              <a:t>Inkvisitionen</a:t>
            </a:r>
            <a:r>
              <a:rPr lang="sv-SE" sz="3200" dirty="0" smtClean="0">
                <a:solidFill>
                  <a:schemeClr val="bg1"/>
                </a:solidFill>
                <a:latin typeface="Arial Rounded MT Bold" pitchFamily="34" charset="0"/>
                <a:ea typeface="ＭＳ Ｐゴシック" pitchFamily="1" charset="-128"/>
              </a:rPr>
              <a:t> </a:t>
            </a:r>
            <a:r>
              <a:rPr lang="sv-SE" sz="3200" dirty="0">
                <a:solidFill>
                  <a:schemeClr val="bg1"/>
                </a:solidFill>
                <a:latin typeface="Arial Rounded MT Bold" pitchFamily="34" charset="0"/>
                <a:ea typeface="ＭＳ Ｐゴシック" pitchFamily="1" charset="-128"/>
              </a:rPr>
              <a:t>arbetade outtröttligt, och </a:t>
            </a:r>
            <a:r>
              <a:rPr lang="sv-SE" sz="3200" dirty="0">
                <a:solidFill>
                  <a:srgbClr val="FFFF00"/>
                </a:solidFill>
                <a:latin typeface="Arial Rounded MT Bold" pitchFamily="34" charset="0"/>
                <a:ea typeface="ＭＳ Ｐゴシック" pitchFamily="1" charset="-128"/>
              </a:rPr>
              <a:t>valdenserbål</a:t>
            </a:r>
            <a:r>
              <a:rPr lang="sv-SE" sz="3200" dirty="0">
                <a:solidFill>
                  <a:schemeClr val="bg1"/>
                </a:solidFill>
                <a:latin typeface="Arial Rounded MT Bold" pitchFamily="34" charset="0"/>
                <a:ea typeface="ＭＳ Ｐゴシック" pitchFamily="1" charset="-128"/>
              </a:rPr>
              <a:t> tändes allt som oftast. En </a:t>
            </a:r>
            <a:r>
              <a:rPr lang="sv-SE" sz="3200" dirty="0">
                <a:solidFill>
                  <a:srgbClr val="FFFF00"/>
                </a:solidFill>
                <a:latin typeface="Arial Rounded MT Bold" pitchFamily="34" charset="0"/>
                <a:ea typeface="ＭＳ Ｐゴシック" pitchFamily="1" charset="-128"/>
              </a:rPr>
              <a:t>bulla</a:t>
            </a:r>
            <a:r>
              <a:rPr lang="sv-SE" sz="3200" dirty="0">
                <a:solidFill>
                  <a:schemeClr val="bg1"/>
                </a:solidFill>
                <a:latin typeface="Arial Rounded MT Bold" pitchFamily="34" charset="0"/>
                <a:ea typeface="ＭＳ Ｐゴシック" pitchFamily="1" charset="-128"/>
              </a:rPr>
              <a:t> av Innocentius VIII åstadkom 1487 ett formligt </a:t>
            </a:r>
            <a:r>
              <a:rPr lang="sv-SE" sz="3200" dirty="0">
                <a:solidFill>
                  <a:srgbClr val="FFFF00"/>
                </a:solidFill>
                <a:latin typeface="Arial Rounded MT Bold" pitchFamily="34" charset="0"/>
                <a:ea typeface="ＭＳ Ｐゴシック" pitchFamily="1" charset="-128"/>
              </a:rPr>
              <a:t>korståg</a:t>
            </a:r>
            <a:r>
              <a:rPr lang="sv-SE" sz="3200" dirty="0">
                <a:solidFill>
                  <a:schemeClr val="bg1"/>
                </a:solidFill>
                <a:latin typeface="Arial Rounded MT Bold" pitchFamily="34" charset="0"/>
                <a:ea typeface="ＭＳ Ｐゴシック" pitchFamily="1" charset="-128"/>
              </a:rPr>
              <a:t> mot valdenserna </a:t>
            </a:r>
            <a:br>
              <a:rPr lang="sv-SE" sz="3200" dirty="0">
                <a:solidFill>
                  <a:schemeClr val="bg1"/>
                </a:solidFill>
                <a:latin typeface="Arial Rounded MT Bold" pitchFamily="34" charset="0"/>
                <a:ea typeface="ＭＳ Ｐゴシック" pitchFamily="1" charset="-128"/>
              </a:rPr>
            </a:br>
            <a:r>
              <a:rPr lang="sv-SE" sz="3200" dirty="0">
                <a:solidFill>
                  <a:schemeClr val="bg1"/>
                </a:solidFill>
                <a:latin typeface="Arial Rounded MT Bold" pitchFamily="34" charset="0"/>
                <a:ea typeface="ＭＳ Ｐゴシック" pitchFamily="1" charset="-128"/>
              </a:rPr>
              <a:t>i </a:t>
            </a:r>
            <a:r>
              <a:rPr lang="sv-SE" sz="3200" dirty="0" err="1">
                <a:solidFill>
                  <a:schemeClr val="bg1"/>
                </a:solidFill>
                <a:latin typeface="Arial Rounded MT Bold" pitchFamily="34" charset="0"/>
                <a:ea typeface="ＭＳ Ｐゴシック" pitchFamily="1" charset="-128"/>
              </a:rPr>
              <a:t>Piemont</a:t>
            </a:r>
            <a:r>
              <a:rPr lang="sv-SE" sz="3200" dirty="0" smtClean="0">
                <a:solidFill>
                  <a:schemeClr val="bg1"/>
                </a:solidFill>
                <a:latin typeface="Arial Rounded MT Bold" pitchFamily="34" charset="0"/>
                <a:ea typeface="ＭＳ Ｐゴシック" pitchFamily="1" charset="-128"/>
              </a:rPr>
              <a:t>.”</a:t>
            </a:r>
            <a:endParaRPr lang="sv-SE" sz="3200" dirty="0">
              <a:solidFill>
                <a:schemeClr val="bg1"/>
              </a:solidFill>
              <a:latin typeface="Arial Rounded MT Bold" pitchFamily="34" charset="0"/>
              <a:ea typeface="ＭＳ Ｐゴシック" pitchFamily="1" charset="-128"/>
            </a:endParaRPr>
          </a:p>
        </p:txBody>
      </p:sp>
      <p:pic>
        <p:nvPicPr>
          <p:cNvPr id="251910" name="Picture 6" descr="nordisk familjebok rygg"/>
          <p:cNvPicPr>
            <a:picLocks noChangeAspect="1" noChangeArrowheads="1"/>
          </p:cNvPicPr>
          <p:nvPr/>
        </p:nvPicPr>
        <p:blipFill>
          <a:blip r:embed="rId2" cstate="screen"/>
          <a:srcRect/>
          <a:stretch>
            <a:fillRect/>
          </a:stretch>
        </p:blipFill>
        <p:spPr bwMode="auto">
          <a:xfrm>
            <a:off x="7018867" y="968376"/>
            <a:ext cx="1087967" cy="4680479"/>
          </a:xfrm>
          <a:prstGeom prst="rect">
            <a:avLst/>
          </a:prstGeom>
          <a:noFill/>
        </p:spPr>
      </p:pic>
      <p:sp>
        <p:nvSpPr>
          <p:cNvPr id="6" name="Text Box 4"/>
          <p:cNvSpPr txBox="1">
            <a:spLocks noChangeArrowheads="1"/>
          </p:cNvSpPr>
          <p:nvPr/>
        </p:nvSpPr>
        <p:spPr bwMode="auto">
          <a:xfrm>
            <a:off x="6876256" y="6165304"/>
            <a:ext cx="1279878" cy="387562"/>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lgn="r"/>
            <a:r>
              <a:rPr lang="sv-SE" sz="2000" b="1" dirty="0" smtClean="0">
                <a:solidFill>
                  <a:schemeClr val="bg1"/>
                </a:solidFill>
              </a:rPr>
              <a:t>s. 396</a:t>
            </a:r>
            <a:endParaRPr lang="sv-SE" sz="2000" b="1" dirty="0"/>
          </a:p>
        </p:txBody>
      </p:sp>
      <p:sp>
        <p:nvSpPr>
          <p:cNvPr id="7" name="textruta 6"/>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Nordisk familjebok</a:t>
            </a:r>
            <a:endParaRPr lang="sv-SE" sz="4800" dirty="0">
              <a:solidFill>
                <a:srgbClr val="FFC000"/>
              </a:solidFill>
              <a:latin typeface="Berlin Sans FB Demi" pitchFamily="34" charset="0"/>
            </a:endParaRPr>
          </a:p>
        </p:txBody>
      </p:sp>
    </p:spTree>
    <p:extLst>
      <p:ext uri="{BB962C8B-B14F-4D97-AF65-F5344CB8AC3E}">
        <p14:creationId xmlns:p14="http://schemas.microsoft.com/office/powerpoint/2010/main" val="252144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11:28</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”Han skall vända tillbaka till sitt land med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mycket gods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u="sng" dirty="0" smtClean="0">
                <a:solidFill>
                  <a:schemeClr val="bg1"/>
                </a:solidFill>
                <a:effectLst>
                  <a:outerShdw blurRad="38100" dist="38100" dir="2700000" algn="tl">
                    <a:srgbClr val="000000">
                      <a:alpha val="43137"/>
                    </a:srgbClr>
                  </a:outerShdw>
                </a:effectLst>
                <a:latin typeface="Arial Rounded MT Bold" pitchFamily="34" charset="0"/>
              </a:rPr>
              <a:t>men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hans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hjärta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kommer att vara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emot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 förbundet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När han har genomfört sitt uppsåt skall han vända tillbaka till sitt land.”</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280780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34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1116190" y="1844146"/>
            <a:ext cx="5760156" cy="1754312"/>
          </a:xfrm>
          <a:prstGeom prst="rect">
            <a:avLst/>
          </a:prstGeom>
          <a:noFill/>
          <a:ln w="9525">
            <a:noFill/>
            <a:miter lim="800000"/>
            <a:headEnd/>
            <a:tailEnd/>
          </a:ln>
          <a:effectLst>
            <a:outerShdw dist="35921" dir="2700000" algn="ctr" rotWithShape="0">
              <a:schemeClr val="tx1"/>
            </a:outerShdw>
          </a:effectLst>
        </p:spPr>
        <p:txBody>
          <a:bodyPr lIns="91426" tIns="45713" rIns="91426" bIns="45713">
            <a:spAutoFit/>
          </a:bodyPr>
          <a:lstStyle/>
          <a:p>
            <a:pPr defTabSz="913591">
              <a:defRPr/>
            </a:pPr>
            <a:r>
              <a:rPr lang="sv-SE" sz="3600" dirty="0" smtClean="0">
                <a:solidFill>
                  <a:schemeClr val="bg1"/>
                </a:solidFill>
                <a:latin typeface="Arial Rounded MT Bold" pitchFamily="34" charset="0"/>
              </a:rPr>
              <a:t>”De </a:t>
            </a:r>
            <a:r>
              <a:rPr lang="sv-SE" sz="3600" dirty="0">
                <a:solidFill>
                  <a:schemeClr val="bg1"/>
                </a:solidFill>
                <a:latin typeface="Arial Rounded MT Bold" pitchFamily="34" charset="0"/>
              </a:rPr>
              <a:t>som grep till </a:t>
            </a:r>
            <a:r>
              <a:rPr lang="sv-SE" sz="3600" dirty="0">
                <a:solidFill>
                  <a:srgbClr val="FFFF00"/>
                </a:solidFill>
                <a:latin typeface="Arial Rounded MT Bold" pitchFamily="34" charset="0"/>
              </a:rPr>
              <a:t>vapen</a:t>
            </a:r>
            <a:r>
              <a:rPr lang="sv-SE" sz="3600" dirty="0">
                <a:solidFill>
                  <a:schemeClr val="bg1"/>
                </a:solidFill>
                <a:latin typeface="Arial Rounded MT Bold" pitchFamily="34" charset="0"/>
              </a:rPr>
              <a:t> mot dem [valdenserna] utlovades två års </a:t>
            </a:r>
            <a:r>
              <a:rPr lang="sv-SE" sz="3600" dirty="0">
                <a:solidFill>
                  <a:srgbClr val="FFFF00"/>
                </a:solidFill>
                <a:latin typeface="Arial Rounded MT Bold" pitchFamily="34" charset="0"/>
              </a:rPr>
              <a:t>avlat</a:t>
            </a:r>
            <a:r>
              <a:rPr lang="sv-SE" sz="3600" dirty="0" smtClean="0">
                <a:solidFill>
                  <a:schemeClr val="bg1"/>
                </a:solidFill>
                <a:latin typeface="Arial Rounded MT Bold" pitchFamily="34" charset="0"/>
              </a:rPr>
              <a:t>.” </a:t>
            </a:r>
            <a:endParaRPr lang="sv-SE" sz="6600" dirty="0">
              <a:latin typeface="Arial Rounded MT Bold" pitchFamily="34" charset="0"/>
            </a:endParaRPr>
          </a:p>
        </p:txBody>
      </p:sp>
      <p:sp>
        <p:nvSpPr>
          <p:cNvPr id="6" name="textruta 5"/>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7" name="textruta 6"/>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152</a:t>
            </a:r>
            <a:endParaRPr lang="sv-SE" b="1" dirty="0">
              <a:solidFill>
                <a:schemeClr val="bg1"/>
              </a:solidFill>
            </a:endParaRPr>
          </a:p>
        </p:txBody>
      </p:sp>
      <p:pic>
        <p:nvPicPr>
          <p:cNvPr id="8" name="Picture 5" descr="kyrkans_tjugo_sekel"/>
          <p:cNvPicPr>
            <a:picLocks noChangeAspect="1" noChangeArrowheads="1"/>
          </p:cNvPicPr>
          <p:nvPr/>
        </p:nvPicPr>
        <p:blipFill>
          <a:blip r:embed="rId2" cstate="screen"/>
          <a:srcRect/>
          <a:stretch>
            <a:fillRect/>
          </a:stretch>
        </p:blipFill>
        <p:spPr bwMode="auto">
          <a:xfrm>
            <a:off x="6876345" y="1222372"/>
            <a:ext cx="1296055" cy="1774579"/>
          </a:xfrm>
          <a:prstGeom prst="rect">
            <a:avLst/>
          </a:prstGeom>
          <a:noFill/>
          <a:ln w="9525">
            <a:noFill/>
            <a:miter lim="800000"/>
            <a:headEnd/>
            <a:tailEnd/>
          </a:ln>
        </p:spPr>
      </p:pic>
      <p:pic>
        <p:nvPicPr>
          <p:cNvPr id="10" name="Picture 3" descr="0821013 - persecution martyr"/>
          <p:cNvPicPr>
            <a:picLocks noChangeAspect="1" noChangeArrowheads="1"/>
          </p:cNvPicPr>
          <p:nvPr/>
        </p:nvPicPr>
        <p:blipFill>
          <a:blip r:embed="rId3" cstate="screen"/>
          <a:srcRect/>
          <a:stretch>
            <a:fillRect/>
          </a:stretch>
        </p:blipFill>
        <p:spPr bwMode="auto">
          <a:xfrm>
            <a:off x="1547664" y="3789040"/>
            <a:ext cx="3808424" cy="2678106"/>
          </a:xfrm>
          <a:prstGeom prst="rect">
            <a:avLst/>
          </a:prstGeom>
          <a:noFill/>
        </p:spPr>
      </p:pic>
    </p:spTree>
    <p:extLst>
      <p:ext uri="{BB962C8B-B14F-4D97-AF65-F5344CB8AC3E}">
        <p14:creationId xmlns:p14="http://schemas.microsoft.com/office/powerpoint/2010/main" val="211651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3" name="Picture 3" descr="DSC05395_2"/>
          <p:cNvPicPr>
            <a:picLocks noChangeAspect="1" noChangeArrowheads="1"/>
          </p:cNvPicPr>
          <p:nvPr/>
        </p:nvPicPr>
        <p:blipFill>
          <a:blip r:embed="rId2" cstate="screen"/>
          <a:srcRect/>
          <a:stretch>
            <a:fillRect/>
          </a:stretch>
        </p:blipFill>
        <p:spPr bwMode="auto">
          <a:xfrm>
            <a:off x="475545" y="608542"/>
            <a:ext cx="8192911" cy="5761303"/>
          </a:xfrm>
          <a:prstGeom prst="rect">
            <a:avLst/>
          </a:prstGeom>
          <a:noFill/>
        </p:spPr>
      </p:pic>
    </p:spTree>
    <p:extLst>
      <p:ext uri="{BB962C8B-B14F-4D97-AF65-F5344CB8AC3E}">
        <p14:creationId xmlns:p14="http://schemas.microsoft.com/office/powerpoint/2010/main" val="520251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6" name="Picture 4" descr="DSC05785"/>
          <p:cNvPicPr>
            <a:picLocks noChangeAspect="1" noChangeArrowheads="1"/>
          </p:cNvPicPr>
          <p:nvPr/>
        </p:nvPicPr>
        <p:blipFill>
          <a:blip r:embed="rId2" cstate="screen"/>
          <a:srcRect/>
          <a:stretch>
            <a:fillRect/>
          </a:stretch>
        </p:blipFill>
        <p:spPr bwMode="auto">
          <a:xfrm>
            <a:off x="475545" y="549011"/>
            <a:ext cx="8256411" cy="5804958"/>
          </a:xfrm>
          <a:prstGeom prst="rect">
            <a:avLst/>
          </a:prstGeom>
          <a:noFill/>
        </p:spPr>
      </p:pic>
    </p:spTree>
    <p:extLst>
      <p:ext uri="{BB962C8B-B14F-4D97-AF65-F5344CB8AC3E}">
        <p14:creationId xmlns:p14="http://schemas.microsoft.com/office/powerpoint/2010/main" val="901479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992012" y="1537230"/>
            <a:ext cx="5500511" cy="4511768"/>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defRPr/>
            </a:pPr>
            <a:r>
              <a:rPr lang="sv-SE" sz="3200" dirty="0" smtClean="0">
                <a:solidFill>
                  <a:schemeClr val="bg1"/>
                </a:solidFill>
                <a:latin typeface="Arial Rounded MT Bold" pitchFamily="34" charset="0"/>
              </a:rPr>
              <a:t>”1545 </a:t>
            </a:r>
            <a:r>
              <a:rPr lang="sv-SE" sz="3200" dirty="0">
                <a:solidFill>
                  <a:schemeClr val="bg1"/>
                </a:solidFill>
                <a:latin typeface="Arial Rounded MT Bold" pitchFamily="34" charset="0"/>
              </a:rPr>
              <a:t>… - Den franske kungen, Frans I, tillåter inkvisitionen att </a:t>
            </a:r>
            <a:r>
              <a:rPr lang="sv-SE" sz="3200" dirty="0">
                <a:solidFill>
                  <a:srgbClr val="FFFF00"/>
                </a:solidFill>
                <a:latin typeface="Arial Rounded MT Bold" pitchFamily="34" charset="0"/>
              </a:rPr>
              <a:t>förfölja</a:t>
            </a:r>
            <a:r>
              <a:rPr lang="sv-SE" sz="3200" dirty="0">
                <a:solidFill>
                  <a:schemeClr val="bg1"/>
                </a:solidFill>
                <a:latin typeface="Arial Rounded MT Bold" pitchFamily="34" charset="0"/>
              </a:rPr>
              <a:t> </a:t>
            </a:r>
            <a:r>
              <a:rPr lang="sv-SE" sz="3200" dirty="0">
                <a:solidFill>
                  <a:srgbClr val="FFFF00"/>
                </a:solidFill>
                <a:latin typeface="Arial Rounded MT Bold" pitchFamily="34" charset="0"/>
              </a:rPr>
              <a:t>valdenserna</a:t>
            </a:r>
            <a:r>
              <a:rPr lang="sv-SE" sz="3200" dirty="0">
                <a:solidFill>
                  <a:schemeClr val="bg1"/>
                </a:solidFill>
                <a:latin typeface="Arial Rounded MT Bold" pitchFamily="34" charset="0"/>
              </a:rPr>
              <a:t>, som bor i ett trettiotal byar i Provence. 3000 valdenser mördas och </a:t>
            </a:r>
            <a:r>
              <a:rPr lang="sv-SE" sz="3200" dirty="0" err="1">
                <a:solidFill>
                  <a:schemeClr val="bg1"/>
                </a:solidFill>
                <a:latin typeface="Arial Rounded MT Bold" pitchFamily="34" charset="0"/>
              </a:rPr>
              <a:t>ytterlilgare</a:t>
            </a:r>
            <a:r>
              <a:rPr lang="sv-SE" sz="3200" dirty="0">
                <a:solidFill>
                  <a:schemeClr val="bg1"/>
                </a:solidFill>
                <a:latin typeface="Arial Rounded MT Bold" pitchFamily="34" charset="0"/>
              </a:rPr>
              <a:t> 700 av männen görs till galärslavar</a:t>
            </a:r>
            <a:r>
              <a:rPr lang="sv-SE" sz="3200" dirty="0" smtClean="0">
                <a:solidFill>
                  <a:schemeClr val="bg1"/>
                </a:solidFill>
                <a:latin typeface="Arial Rounded MT Bold" pitchFamily="34" charset="0"/>
              </a:rPr>
              <a:t>.”</a:t>
            </a:r>
            <a:endParaRPr lang="sv-SE" sz="3200" dirty="0">
              <a:solidFill>
                <a:schemeClr val="bg1"/>
              </a:solidFill>
              <a:latin typeface="Arial Rounded MT Bold" pitchFamily="34" charset="0"/>
            </a:endParaRPr>
          </a:p>
        </p:txBody>
      </p:sp>
      <p:sp>
        <p:nvSpPr>
          <p:cNvPr id="5" name="textruta 4"/>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Kristendomens historia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7" name="textruta 6"/>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Thor-Leif Strindberg, www.bibelfragan.com</a:t>
            </a:r>
            <a:endParaRPr lang="sv-SE" b="1" dirty="0">
              <a:solidFill>
                <a:schemeClr val="bg1"/>
              </a:solidFill>
            </a:endParaRPr>
          </a:p>
        </p:txBody>
      </p:sp>
      <p:pic>
        <p:nvPicPr>
          <p:cNvPr id="1026" name="Picture 2"/>
          <p:cNvPicPr>
            <a:picLocks noChangeAspect="1" noChangeArrowheads="1"/>
          </p:cNvPicPr>
          <p:nvPr/>
        </p:nvPicPr>
        <p:blipFill rotWithShape="1">
          <a:blip r:embed="rId2" cstate="screen"/>
          <a:srcRect b="3962"/>
          <a:stretch/>
        </p:blipFill>
        <p:spPr bwMode="auto">
          <a:xfrm>
            <a:off x="6660232" y="1700808"/>
            <a:ext cx="1944216" cy="2707420"/>
          </a:xfrm>
          <a:prstGeom prst="rect">
            <a:avLst/>
          </a:prstGeom>
          <a:noFill/>
          <a:ln w="9525">
            <a:noFill/>
            <a:miter lim="800000"/>
            <a:headEnd/>
            <a:tailEnd/>
          </a:ln>
        </p:spPr>
      </p:pic>
    </p:spTree>
    <p:extLst>
      <p:ext uri="{BB962C8B-B14F-4D97-AF65-F5344CB8AC3E}">
        <p14:creationId xmlns:p14="http://schemas.microsoft.com/office/powerpoint/2010/main" val="41418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421890" name="Text Box 2"/>
          <p:cNvSpPr txBox="1">
            <a:spLocks noChangeArrowheads="1"/>
          </p:cNvSpPr>
          <p:nvPr/>
        </p:nvSpPr>
        <p:spPr bwMode="auto">
          <a:xfrm>
            <a:off x="944689" y="1700808"/>
            <a:ext cx="7227711" cy="4850322"/>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defRPr/>
            </a:pPr>
            <a:r>
              <a:rPr lang="sv-SE" sz="3100" dirty="0" smtClean="0">
                <a:solidFill>
                  <a:schemeClr val="bg1"/>
                </a:solidFill>
                <a:latin typeface="Arial Rounded MT Bold" pitchFamily="34" charset="0"/>
              </a:rPr>
              <a:t>”</a:t>
            </a:r>
            <a:r>
              <a:rPr lang="sv-SE" sz="3100" dirty="0" err="1" smtClean="0">
                <a:solidFill>
                  <a:srgbClr val="FFFF00"/>
                </a:solidFill>
                <a:latin typeface="Arial Rounded MT Bold" pitchFamily="34" charset="0"/>
              </a:rPr>
              <a:t>Wycliffes</a:t>
            </a:r>
            <a:r>
              <a:rPr lang="sv-SE" sz="3100" dirty="0" smtClean="0">
                <a:solidFill>
                  <a:schemeClr val="bg1"/>
                </a:solidFill>
                <a:latin typeface="Arial Rounded MT Bold" pitchFamily="34" charset="0"/>
              </a:rPr>
              <a:t> </a:t>
            </a:r>
            <a:r>
              <a:rPr lang="sv-SE" sz="3100" dirty="0">
                <a:solidFill>
                  <a:schemeClr val="bg1"/>
                </a:solidFill>
                <a:latin typeface="Arial Rounded MT Bold" pitchFamily="34" charset="0"/>
              </a:rPr>
              <a:t>vänner och gynnare </a:t>
            </a:r>
            <a:r>
              <a:rPr lang="sv-SE" sz="3100" dirty="0" smtClean="0">
                <a:solidFill>
                  <a:schemeClr val="bg1"/>
                </a:solidFill>
                <a:latin typeface="Arial Rounded MT Bold" pitchFamily="34" charset="0"/>
              </a:rPr>
              <a:t/>
            </a:r>
            <a:br>
              <a:rPr lang="sv-SE" sz="3100" dirty="0" smtClean="0">
                <a:solidFill>
                  <a:schemeClr val="bg1"/>
                </a:solidFill>
                <a:latin typeface="Arial Rounded MT Bold" pitchFamily="34" charset="0"/>
              </a:rPr>
            </a:br>
            <a:r>
              <a:rPr lang="sv-SE" sz="3100" dirty="0" smtClean="0">
                <a:solidFill>
                  <a:schemeClr val="bg1"/>
                </a:solidFill>
                <a:latin typeface="Arial Rounded MT Bold" pitchFamily="34" charset="0"/>
              </a:rPr>
              <a:t>… </a:t>
            </a:r>
            <a:r>
              <a:rPr lang="sv-SE" sz="3100" dirty="0">
                <a:solidFill>
                  <a:schemeClr val="bg1"/>
                </a:solidFill>
                <a:latin typeface="Arial Rounded MT Bold" pitchFamily="34" charset="0"/>
              </a:rPr>
              <a:t>benämndes </a:t>
            </a:r>
            <a:r>
              <a:rPr lang="sv-SE" sz="3100" i="1" dirty="0" err="1">
                <a:solidFill>
                  <a:srgbClr val="FFFF00"/>
                </a:solidFill>
                <a:latin typeface="Arial Rounded MT Bold" pitchFamily="34" charset="0"/>
              </a:rPr>
              <a:t>lollarder</a:t>
            </a:r>
            <a:r>
              <a:rPr lang="sv-SE" sz="3100" i="1" dirty="0">
                <a:solidFill>
                  <a:schemeClr val="bg1"/>
                </a:solidFill>
                <a:latin typeface="Arial Rounded MT Bold" pitchFamily="34" charset="0"/>
              </a:rPr>
              <a:t> </a:t>
            </a:r>
            <a:br>
              <a:rPr lang="sv-SE" sz="3100" i="1" dirty="0">
                <a:solidFill>
                  <a:schemeClr val="bg1"/>
                </a:solidFill>
                <a:latin typeface="Arial Rounded MT Bold" pitchFamily="34" charset="0"/>
              </a:rPr>
            </a:br>
            <a:r>
              <a:rPr lang="sv-SE" sz="3100" dirty="0">
                <a:solidFill>
                  <a:schemeClr val="bg1"/>
                </a:solidFill>
                <a:latin typeface="Arial Rounded MT Bold" pitchFamily="34" charset="0"/>
              </a:rPr>
              <a:t>(”bönemumlare”) och var </a:t>
            </a:r>
            <a:r>
              <a:rPr lang="sv-SE" sz="3100" dirty="0" smtClean="0">
                <a:solidFill>
                  <a:schemeClr val="bg1"/>
                </a:solidFill>
                <a:latin typeface="Arial Rounded MT Bold" pitchFamily="34" charset="0"/>
              </a:rPr>
              <a:t/>
            </a:r>
            <a:br>
              <a:rPr lang="sv-SE" sz="3100" dirty="0" smtClean="0">
                <a:solidFill>
                  <a:schemeClr val="bg1"/>
                </a:solidFill>
                <a:latin typeface="Arial Rounded MT Bold" pitchFamily="34" charset="0"/>
              </a:rPr>
            </a:br>
            <a:r>
              <a:rPr lang="sv-SE" sz="3100" dirty="0" smtClean="0">
                <a:solidFill>
                  <a:schemeClr val="bg1"/>
                </a:solidFill>
                <a:latin typeface="Arial Rounded MT Bold" pitchFamily="34" charset="0"/>
              </a:rPr>
              <a:t>biblicister</a:t>
            </a:r>
            <a:r>
              <a:rPr lang="sv-SE" sz="3100" dirty="0">
                <a:solidFill>
                  <a:schemeClr val="bg1"/>
                </a:solidFill>
                <a:latin typeface="Arial Rounded MT Bold" pitchFamily="34" charset="0"/>
              </a:rPr>
              <a:t>, som attackerade det katolska </a:t>
            </a:r>
            <a:r>
              <a:rPr lang="sv-SE" sz="3100" dirty="0">
                <a:solidFill>
                  <a:srgbClr val="FFFF00"/>
                </a:solidFill>
                <a:latin typeface="Arial Rounded MT Bold" pitchFamily="34" charset="0"/>
              </a:rPr>
              <a:t>celibatet</a:t>
            </a:r>
            <a:r>
              <a:rPr lang="sv-SE" sz="3100" dirty="0">
                <a:solidFill>
                  <a:schemeClr val="bg1"/>
                </a:solidFill>
                <a:latin typeface="Arial Rounded MT Bold" pitchFamily="34" charset="0"/>
              </a:rPr>
              <a:t>, </a:t>
            </a:r>
            <a:r>
              <a:rPr lang="sv-SE" sz="3100" dirty="0" err="1" smtClean="0">
                <a:solidFill>
                  <a:srgbClr val="FFFF00"/>
                </a:solidFill>
                <a:latin typeface="Arial Rounded MT Bold" pitchFamily="34" charset="0"/>
              </a:rPr>
              <a:t>transsubstantia-tionen</a:t>
            </a:r>
            <a:r>
              <a:rPr lang="sv-SE" sz="3100" dirty="0">
                <a:solidFill>
                  <a:schemeClr val="bg1"/>
                </a:solidFill>
                <a:latin typeface="Arial Rounded MT Bold" pitchFamily="34" charset="0"/>
              </a:rPr>
              <a:t>, </a:t>
            </a:r>
            <a:r>
              <a:rPr lang="sv-SE" sz="3100" dirty="0">
                <a:solidFill>
                  <a:srgbClr val="FFFF00"/>
                </a:solidFill>
                <a:latin typeface="Arial Rounded MT Bold" pitchFamily="34" charset="0"/>
              </a:rPr>
              <a:t>avlaten</a:t>
            </a:r>
            <a:r>
              <a:rPr lang="sv-SE" sz="3100" dirty="0">
                <a:solidFill>
                  <a:schemeClr val="bg1"/>
                </a:solidFill>
                <a:latin typeface="Arial Rounded MT Bold" pitchFamily="34" charset="0"/>
              </a:rPr>
              <a:t> och </a:t>
            </a:r>
            <a:r>
              <a:rPr lang="sv-SE" sz="3100" dirty="0">
                <a:solidFill>
                  <a:srgbClr val="FFFF00"/>
                </a:solidFill>
                <a:latin typeface="Arial Rounded MT Bold" pitchFamily="34" charset="0"/>
              </a:rPr>
              <a:t>pilgrimsfärderna</a:t>
            </a:r>
            <a:r>
              <a:rPr lang="sv-SE" sz="3100" dirty="0">
                <a:solidFill>
                  <a:schemeClr val="bg1"/>
                </a:solidFill>
                <a:latin typeface="Arial Rounded MT Bold" pitchFamily="34" charset="0"/>
              </a:rPr>
              <a:t>. … De utsattes för svåra </a:t>
            </a:r>
            <a:r>
              <a:rPr lang="sv-SE" sz="3100" dirty="0">
                <a:solidFill>
                  <a:srgbClr val="FFFF00"/>
                </a:solidFill>
                <a:latin typeface="Arial Rounded MT Bold" pitchFamily="34" charset="0"/>
              </a:rPr>
              <a:t>förföljelser</a:t>
            </a:r>
            <a:r>
              <a:rPr lang="sv-SE" sz="3100" dirty="0">
                <a:solidFill>
                  <a:schemeClr val="bg1"/>
                </a:solidFill>
                <a:latin typeface="Arial Rounded MT Bold" pitchFamily="34" charset="0"/>
              </a:rPr>
              <a:t>, som kulminerade i att den </a:t>
            </a:r>
            <a:r>
              <a:rPr lang="sv-SE" sz="3100" dirty="0" err="1">
                <a:solidFill>
                  <a:schemeClr val="bg1"/>
                </a:solidFill>
                <a:latin typeface="Arial Rounded MT Bold" pitchFamily="34" charset="0"/>
              </a:rPr>
              <a:t>lollardiske</a:t>
            </a:r>
            <a:r>
              <a:rPr lang="sv-SE" sz="3100" dirty="0">
                <a:solidFill>
                  <a:schemeClr val="bg1"/>
                </a:solidFill>
                <a:latin typeface="Arial Rounded MT Bold" pitchFamily="34" charset="0"/>
              </a:rPr>
              <a:t> prästen William </a:t>
            </a:r>
            <a:r>
              <a:rPr lang="sv-SE" sz="3100" dirty="0" err="1">
                <a:solidFill>
                  <a:schemeClr val="bg1"/>
                </a:solidFill>
                <a:latin typeface="Arial Rounded MT Bold" pitchFamily="34" charset="0"/>
              </a:rPr>
              <a:t>Sawtrey</a:t>
            </a:r>
            <a:r>
              <a:rPr lang="sv-SE" sz="3100" dirty="0">
                <a:solidFill>
                  <a:schemeClr val="bg1"/>
                </a:solidFill>
                <a:latin typeface="Arial Rounded MT Bold" pitchFamily="34" charset="0"/>
              </a:rPr>
              <a:t> från Norfolk år 1401 </a:t>
            </a:r>
            <a:r>
              <a:rPr lang="sv-SE" sz="3100" dirty="0">
                <a:solidFill>
                  <a:srgbClr val="FFFF00"/>
                </a:solidFill>
                <a:latin typeface="Arial Rounded MT Bold" pitchFamily="34" charset="0"/>
              </a:rPr>
              <a:t>brändes på </a:t>
            </a:r>
            <a:r>
              <a:rPr lang="sv-SE" sz="3100" dirty="0" smtClean="0">
                <a:solidFill>
                  <a:srgbClr val="FFFF00"/>
                </a:solidFill>
                <a:latin typeface="Arial Rounded MT Bold" pitchFamily="34" charset="0"/>
              </a:rPr>
              <a:t>bål</a:t>
            </a:r>
            <a:r>
              <a:rPr lang="sv-SE" sz="3100" dirty="0" smtClean="0">
                <a:solidFill>
                  <a:schemeClr val="bg1"/>
                </a:solidFill>
                <a:latin typeface="Arial Rounded MT Bold" pitchFamily="34" charset="0"/>
              </a:rPr>
              <a:t>.”</a:t>
            </a:r>
            <a:endParaRPr lang="sv-SE" sz="3100" dirty="0">
              <a:solidFill>
                <a:schemeClr val="bg1"/>
              </a:solidFill>
              <a:latin typeface="Arial Rounded MT Bold" pitchFamily="34" charset="0"/>
            </a:endParaRPr>
          </a:p>
        </p:txBody>
      </p:sp>
      <p:sp>
        <p:nvSpPr>
          <p:cNvPr id="7" name="textruta 6"/>
          <p:cNvSpPr txBox="1"/>
          <p:nvPr/>
        </p:nvSpPr>
        <p:spPr>
          <a:xfrm>
            <a:off x="3219808"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154</a:t>
            </a:r>
            <a:endParaRPr lang="sv-SE" b="1" dirty="0">
              <a:solidFill>
                <a:schemeClr val="bg1"/>
              </a:solidFill>
            </a:endParaRPr>
          </a:p>
        </p:txBody>
      </p:sp>
      <p:pic>
        <p:nvPicPr>
          <p:cNvPr id="8" name="Picture 5" descr="kyrkans_tjugo_sekel"/>
          <p:cNvPicPr>
            <a:picLocks noChangeAspect="1" noChangeArrowheads="1"/>
          </p:cNvPicPr>
          <p:nvPr/>
        </p:nvPicPr>
        <p:blipFill>
          <a:blip r:embed="rId2" cstate="screen"/>
          <a:srcRect/>
          <a:stretch>
            <a:fillRect/>
          </a:stretch>
        </p:blipFill>
        <p:spPr bwMode="auto">
          <a:xfrm>
            <a:off x="7020361" y="1222372"/>
            <a:ext cx="1296055" cy="1774579"/>
          </a:xfrm>
          <a:prstGeom prst="rect">
            <a:avLst/>
          </a:prstGeom>
          <a:noFill/>
          <a:ln w="9525">
            <a:noFill/>
            <a:miter lim="800000"/>
            <a:headEnd/>
            <a:tailEnd/>
          </a:ln>
        </p:spPr>
      </p:pic>
    </p:spTree>
    <p:extLst>
      <p:ext uri="{BB962C8B-B14F-4D97-AF65-F5344CB8AC3E}">
        <p14:creationId xmlns:p14="http://schemas.microsoft.com/office/powerpoint/2010/main" val="3586736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ext Box 3"/>
          <p:cNvSpPr txBox="1">
            <a:spLocks noChangeArrowheads="1"/>
          </p:cNvSpPr>
          <p:nvPr/>
        </p:nvSpPr>
        <p:spPr bwMode="auto">
          <a:xfrm>
            <a:off x="992012" y="1870604"/>
            <a:ext cx="7227711" cy="4511768"/>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defRPr/>
            </a:pPr>
            <a:r>
              <a:rPr lang="sv-SE" sz="3200" dirty="0" smtClean="0">
                <a:solidFill>
                  <a:schemeClr val="bg1"/>
                </a:solidFill>
                <a:latin typeface="Arial Rounded MT Bold" pitchFamily="34" charset="0"/>
              </a:rPr>
              <a:t>”I </a:t>
            </a:r>
            <a:r>
              <a:rPr lang="sv-SE" sz="3200" dirty="0">
                <a:solidFill>
                  <a:schemeClr val="bg1"/>
                </a:solidFill>
                <a:latin typeface="Arial Rounded MT Bold" pitchFamily="34" charset="0"/>
              </a:rPr>
              <a:t>skriften </a:t>
            </a:r>
            <a:r>
              <a:rPr lang="sv-SE" sz="3200" i="1" dirty="0">
                <a:solidFill>
                  <a:schemeClr val="bg1"/>
                </a:solidFill>
                <a:latin typeface="Arial Rounded MT Bold" pitchFamily="34" charset="0"/>
              </a:rPr>
              <a:t>De </a:t>
            </a:r>
            <a:r>
              <a:rPr lang="sv-SE" sz="3200" i="1" dirty="0" err="1">
                <a:solidFill>
                  <a:schemeClr val="bg1"/>
                </a:solidFill>
                <a:latin typeface="Arial Rounded MT Bold" pitchFamily="34" charset="0"/>
              </a:rPr>
              <a:t>ecclesia</a:t>
            </a:r>
            <a:r>
              <a:rPr lang="sv-SE" sz="3200" dirty="0">
                <a:solidFill>
                  <a:schemeClr val="bg1"/>
                </a:solidFill>
                <a:latin typeface="Arial Rounded MT Bold" pitchFamily="34" charset="0"/>
              </a:rPr>
              <a:t> hade </a:t>
            </a:r>
            <a:r>
              <a:rPr lang="sv-SE" sz="3200" dirty="0" smtClean="0">
                <a:solidFill>
                  <a:schemeClr val="bg1"/>
                </a:solidFill>
                <a:latin typeface="Arial Rounded MT Bold" pitchFamily="34" charset="0"/>
              </a:rPr>
              <a:t/>
            </a:r>
            <a:br>
              <a:rPr lang="sv-SE" sz="3200" dirty="0" smtClean="0">
                <a:solidFill>
                  <a:schemeClr val="bg1"/>
                </a:solidFill>
                <a:latin typeface="Arial Rounded MT Bold" pitchFamily="34" charset="0"/>
              </a:rPr>
            </a:br>
            <a:r>
              <a:rPr lang="sv-SE" sz="3200" dirty="0" smtClean="0">
                <a:solidFill>
                  <a:schemeClr val="bg1"/>
                </a:solidFill>
                <a:latin typeface="Arial Rounded MT Bold" pitchFamily="34" charset="0"/>
              </a:rPr>
              <a:t>han [Johan Huss</a:t>
            </a:r>
            <a:r>
              <a:rPr lang="sv-SE" sz="3200" dirty="0">
                <a:solidFill>
                  <a:schemeClr val="bg1"/>
                </a:solidFill>
                <a:latin typeface="Arial Rounded MT Bold" pitchFamily="34" charset="0"/>
              </a:rPr>
              <a:t>] </a:t>
            </a:r>
            <a:r>
              <a:rPr lang="sv-SE" sz="3200" dirty="0" smtClean="0">
                <a:solidFill>
                  <a:schemeClr val="bg1"/>
                </a:solidFill>
                <a:latin typeface="Arial Rounded MT Bold" pitchFamily="34" charset="0"/>
              </a:rPr>
              <a:t>förklarat</a:t>
            </a:r>
            <a:r>
              <a:rPr lang="sv-SE" sz="3200" dirty="0">
                <a:solidFill>
                  <a:schemeClr val="bg1"/>
                </a:solidFill>
                <a:latin typeface="Arial Rounded MT Bold" pitchFamily="34" charset="0"/>
              </a:rPr>
              <a:t>, </a:t>
            </a:r>
            <a:r>
              <a:rPr lang="sv-SE" sz="3200" dirty="0" smtClean="0">
                <a:solidFill>
                  <a:schemeClr val="bg1"/>
                </a:solidFill>
                <a:latin typeface="Arial Rounded MT Bold" pitchFamily="34" charset="0"/>
              </a:rPr>
              <a:t/>
            </a:r>
            <a:br>
              <a:rPr lang="sv-SE" sz="3200" dirty="0" smtClean="0">
                <a:solidFill>
                  <a:schemeClr val="bg1"/>
                </a:solidFill>
                <a:latin typeface="Arial Rounded MT Bold" pitchFamily="34" charset="0"/>
              </a:rPr>
            </a:br>
            <a:r>
              <a:rPr lang="sv-SE" sz="3200" dirty="0" smtClean="0">
                <a:solidFill>
                  <a:schemeClr val="bg1"/>
                </a:solidFill>
                <a:latin typeface="Arial Rounded MT Bold" pitchFamily="34" charset="0"/>
              </a:rPr>
              <a:t>… att </a:t>
            </a:r>
            <a:r>
              <a:rPr lang="sv-SE" sz="3200" dirty="0">
                <a:solidFill>
                  <a:srgbClr val="FFFF00"/>
                </a:solidFill>
                <a:latin typeface="Arial Rounded MT Bold" pitchFamily="34" charset="0"/>
              </a:rPr>
              <a:t>Bibeln, inte påven</a:t>
            </a:r>
            <a:r>
              <a:rPr lang="sv-SE" sz="3200" dirty="0">
                <a:solidFill>
                  <a:schemeClr val="bg1"/>
                </a:solidFill>
                <a:latin typeface="Arial Rounded MT Bold" pitchFamily="34" charset="0"/>
              </a:rPr>
              <a:t>, </a:t>
            </a:r>
            <a:r>
              <a:rPr lang="sv-SE" sz="3200" dirty="0" smtClean="0">
                <a:solidFill>
                  <a:schemeClr val="bg1"/>
                </a:solidFill>
                <a:latin typeface="Arial Rounded MT Bold" pitchFamily="34" charset="0"/>
              </a:rPr>
              <a:t>var norm </a:t>
            </a:r>
            <a:r>
              <a:rPr lang="sv-SE" sz="3200" dirty="0">
                <a:solidFill>
                  <a:schemeClr val="bg1"/>
                </a:solidFill>
                <a:latin typeface="Arial Rounded MT Bold" pitchFamily="34" charset="0"/>
              </a:rPr>
              <a:t>för kyrkans lära. Han fick </a:t>
            </a:r>
            <a:br>
              <a:rPr lang="sv-SE" sz="3200" dirty="0">
                <a:solidFill>
                  <a:schemeClr val="bg1"/>
                </a:solidFill>
                <a:latin typeface="Arial Rounded MT Bold" pitchFamily="34" charset="0"/>
              </a:rPr>
            </a:br>
            <a:r>
              <a:rPr lang="sv-SE" sz="3200" dirty="0">
                <a:solidFill>
                  <a:schemeClr val="bg1"/>
                </a:solidFill>
                <a:latin typeface="Arial Rounded MT Bold" pitchFamily="34" charset="0"/>
              </a:rPr>
              <a:t>predikoförbud år 1407 och blev exkommunicerad för </a:t>
            </a:r>
            <a:r>
              <a:rPr lang="sv-SE" sz="3200" dirty="0">
                <a:solidFill>
                  <a:srgbClr val="FFFF00"/>
                </a:solidFill>
                <a:latin typeface="Arial Rounded MT Bold" pitchFamily="34" charset="0"/>
              </a:rPr>
              <a:t>irrlära</a:t>
            </a:r>
            <a:r>
              <a:rPr lang="sv-SE" sz="3200" dirty="0">
                <a:solidFill>
                  <a:schemeClr val="bg1"/>
                </a:solidFill>
                <a:latin typeface="Arial Rounded MT Bold" pitchFamily="34" charset="0"/>
              </a:rPr>
              <a:t> av påven Johannes XXIII år 1411. Han hade då appellerat till </a:t>
            </a:r>
            <a:br>
              <a:rPr lang="sv-SE" sz="3200" dirty="0">
                <a:solidFill>
                  <a:schemeClr val="bg1"/>
                </a:solidFill>
                <a:latin typeface="Arial Rounded MT Bold" pitchFamily="34" charset="0"/>
              </a:rPr>
            </a:br>
            <a:r>
              <a:rPr lang="sv-SE" sz="3200" dirty="0">
                <a:solidFill>
                  <a:schemeClr val="bg1"/>
                </a:solidFill>
                <a:latin typeface="Arial Rounded MT Bold" pitchFamily="34" charset="0"/>
              </a:rPr>
              <a:t>konciliet i Konstanz. </a:t>
            </a:r>
          </a:p>
        </p:txBody>
      </p:sp>
      <p:sp>
        <p:nvSpPr>
          <p:cNvPr id="6" name="textruta 5"/>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8" name="Picture 5" descr="kyrkans_tjugo_sekel"/>
          <p:cNvPicPr>
            <a:picLocks noChangeAspect="1" noChangeArrowheads="1"/>
          </p:cNvPicPr>
          <p:nvPr/>
        </p:nvPicPr>
        <p:blipFill>
          <a:blip r:embed="rId2" cstate="screen"/>
          <a:srcRect/>
          <a:stretch>
            <a:fillRect/>
          </a:stretch>
        </p:blipFill>
        <p:spPr bwMode="auto">
          <a:xfrm>
            <a:off x="7308304" y="1150365"/>
            <a:ext cx="1296055" cy="1774579"/>
          </a:xfrm>
          <a:prstGeom prst="rect">
            <a:avLst/>
          </a:prstGeom>
          <a:noFill/>
          <a:ln w="9525">
            <a:noFill/>
            <a:miter lim="800000"/>
            <a:headEnd/>
            <a:tailEnd/>
          </a:ln>
        </p:spPr>
      </p:pic>
      <p:sp>
        <p:nvSpPr>
          <p:cNvPr id="5" name="textruta 4"/>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161</a:t>
            </a:r>
            <a:endParaRPr lang="sv-SE" b="1" dirty="0">
              <a:solidFill>
                <a:schemeClr val="bg1"/>
              </a:solidFill>
            </a:endParaRPr>
          </a:p>
        </p:txBody>
      </p:sp>
    </p:spTree>
    <p:extLst>
      <p:ext uri="{BB962C8B-B14F-4D97-AF65-F5344CB8AC3E}">
        <p14:creationId xmlns:p14="http://schemas.microsoft.com/office/powerpoint/2010/main" val="17167053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ext Box 3"/>
          <p:cNvSpPr txBox="1">
            <a:spLocks noChangeArrowheads="1"/>
          </p:cNvSpPr>
          <p:nvPr/>
        </p:nvSpPr>
        <p:spPr bwMode="auto">
          <a:xfrm>
            <a:off x="992012" y="1870604"/>
            <a:ext cx="7227711" cy="3034441"/>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defRPr/>
            </a:pPr>
            <a:r>
              <a:rPr lang="sv-SE" sz="3200" dirty="0" smtClean="0">
                <a:solidFill>
                  <a:schemeClr val="bg1"/>
                </a:solidFill>
                <a:latin typeface="Arial Rounded MT Bold" pitchFamily="34" charset="0"/>
              </a:rPr>
              <a:t>Så </a:t>
            </a:r>
            <a:r>
              <a:rPr lang="sv-SE" sz="3200" dirty="0">
                <a:solidFill>
                  <a:schemeClr val="bg1"/>
                </a:solidFill>
                <a:latin typeface="Arial Rounded MT Bold" pitchFamily="34" charset="0"/>
              </a:rPr>
              <a:t>snart </a:t>
            </a:r>
            <a:r>
              <a:rPr lang="sv-SE" sz="3200" dirty="0" smtClean="0">
                <a:solidFill>
                  <a:schemeClr val="bg1"/>
                </a:solidFill>
                <a:latin typeface="Arial Rounded MT Bold" pitchFamily="34" charset="0"/>
              </a:rPr>
              <a:t>han </a:t>
            </a:r>
            <a:r>
              <a:rPr lang="sv-SE" sz="3200" dirty="0">
                <a:solidFill>
                  <a:schemeClr val="bg1"/>
                </a:solidFill>
                <a:latin typeface="Arial Rounded MT Bold" pitchFamily="34" charset="0"/>
              </a:rPr>
              <a:t>kom dit, blev han gripen och kastad i </a:t>
            </a:r>
            <a:r>
              <a:rPr lang="sv-SE" sz="3200" dirty="0">
                <a:solidFill>
                  <a:srgbClr val="FFFF00"/>
                </a:solidFill>
                <a:latin typeface="Arial Rounded MT Bold" pitchFamily="34" charset="0"/>
              </a:rPr>
              <a:t>fängelse</a:t>
            </a:r>
            <a:r>
              <a:rPr lang="sv-SE" sz="3200" dirty="0">
                <a:solidFill>
                  <a:schemeClr val="bg1"/>
                </a:solidFill>
                <a:latin typeface="Arial Rounded MT Bold" pitchFamily="34" charset="0"/>
              </a:rPr>
              <a:t>. </a:t>
            </a:r>
            <a:endParaRPr lang="sv-SE" sz="3200" dirty="0" smtClean="0">
              <a:solidFill>
                <a:schemeClr val="bg1"/>
              </a:solidFill>
              <a:latin typeface="Arial Rounded MT Bold" pitchFamily="34" charset="0"/>
            </a:endParaRPr>
          </a:p>
          <a:p>
            <a:pPr>
              <a:defRPr/>
            </a:pPr>
            <a:r>
              <a:rPr lang="sv-SE" sz="3200" dirty="0" smtClean="0">
                <a:solidFill>
                  <a:schemeClr val="bg1"/>
                </a:solidFill>
                <a:latin typeface="Arial Rounded MT Bold" pitchFamily="34" charset="0"/>
              </a:rPr>
              <a:t>I </a:t>
            </a:r>
            <a:r>
              <a:rPr lang="sv-SE" sz="3200" dirty="0">
                <a:solidFill>
                  <a:schemeClr val="bg1"/>
                </a:solidFill>
                <a:latin typeface="Arial Rounded MT Bold" pitchFamily="34" charset="0"/>
              </a:rPr>
              <a:t>åtta månader utsattes han för svåra förhör, dömdes till </a:t>
            </a:r>
            <a:r>
              <a:rPr lang="sv-SE" sz="3200" dirty="0">
                <a:solidFill>
                  <a:srgbClr val="FFFF00"/>
                </a:solidFill>
                <a:latin typeface="Arial Rounded MT Bold" pitchFamily="34" charset="0"/>
              </a:rPr>
              <a:t>döden</a:t>
            </a:r>
            <a:r>
              <a:rPr lang="sv-SE" sz="3200" dirty="0">
                <a:solidFill>
                  <a:schemeClr val="bg1"/>
                </a:solidFill>
                <a:latin typeface="Arial Rounded MT Bold" pitchFamily="34" charset="0"/>
              </a:rPr>
              <a:t> ”som en förhärdad kättare” och </a:t>
            </a:r>
            <a:r>
              <a:rPr lang="sv-SE" sz="3200" dirty="0">
                <a:solidFill>
                  <a:srgbClr val="FFFF00"/>
                </a:solidFill>
                <a:latin typeface="Arial Rounded MT Bold" pitchFamily="34" charset="0"/>
              </a:rPr>
              <a:t>brändes på bål</a:t>
            </a:r>
            <a:r>
              <a:rPr lang="sv-SE" sz="3200" dirty="0">
                <a:solidFill>
                  <a:schemeClr val="bg1"/>
                </a:solidFill>
                <a:latin typeface="Arial Rounded MT Bold" pitchFamily="34" charset="0"/>
              </a:rPr>
              <a:t> den 6 juli 1415</a:t>
            </a:r>
            <a:r>
              <a:rPr lang="sv-SE" sz="3200" dirty="0" smtClean="0">
                <a:solidFill>
                  <a:schemeClr val="bg1"/>
                </a:solidFill>
                <a:latin typeface="Arial Rounded MT Bold" pitchFamily="34" charset="0"/>
              </a:rPr>
              <a:t>.”</a:t>
            </a:r>
            <a:endParaRPr lang="sv-SE" sz="3200" dirty="0">
              <a:solidFill>
                <a:schemeClr val="bg1"/>
              </a:solidFill>
              <a:latin typeface="Arial Rounded MT Bold" pitchFamily="34" charset="0"/>
            </a:endParaRPr>
          </a:p>
        </p:txBody>
      </p:sp>
      <p:sp>
        <p:nvSpPr>
          <p:cNvPr id="6" name="textruta 5"/>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7" name="textruta 6"/>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161</a:t>
            </a:r>
            <a:endParaRPr lang="sv-SE" b="1" dirty="0">
              <a:solidFill>
                <a:schemeClr val="bg1"/>
              </a:solidFill>
            </a:endParaRPr>
          </a:p>
        </p:txBody>
      </p:sp>
      <p:pic>
        <p:nvPicPr>
          <p:cNvPr id="9" name="Picture 5" descr="kyrkans_tjugo_sekel"/>
          <p:cNvPicPr>
            <a:picLocks noChangeAspect="1" noChangeArrowheads="1"/>
          </p:cNvPicPr>
          <p:nvPr/>
        </p:nvPicPr>
        <p:blipFill>
          <a:blip r:embed="rId2" cstate="screen"/>
          <a:srcRect/>
          <a:stretch>
            <a:fillRect/>
          </a:stretch>
        </p:blipFill>
        <p:spPr bwMode="auto">
          <a:xfrm>
            <a:off x="7308304" y="1150365"/>
            <a:ext cx="1296055" cy="1774579"/>
          </a:xfrm>
          <a:prstGeom prst="rect">
            <a:avLst/>
          </a:prstGeom>
          <a:noFill/>
          <a:ln w="9525">
            <a:noFill/>
            <a:miter lim="800000"/>
            <a:headEnd/>
            <a:tailEnd/>
          </a:ln>
        </p:spPr>
      </p:pic>
    </p:spTree>
    <p:extLst>
      <p:ext uri="{BB962C8B-B14F-4D97-AF65-F5344CB8AC3E}">
        <p14:creationId xmlns:p14="http://schemas.microsoft.com/office/powerpoint/2010/main" val="2939245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0821020 - burning martyr"/>
          <p:cNvPicPr>
            <a:picLocks noChangeAspect="1" noChangeArrowheads="1"/>
          </p:cNvPicPr>
          <p:nvPr/>
        </p:nvPicPr>
        <p:blipFill>
          <a:blip r:embed="rId2" cstate="screen"/>
          <a:srcRect/>
          <a:stretch>
            <a:fillRect/>
          </a:stretch>
        </p:blipFill>
        <p:spPr bwMode="auto">
          <a:xfrm>
            <a:off x="475545" y="549011"/>
            <a:ext cx="8192911" cy="5761302"/>
          </a:xfrm>
          <a:prstGeom prst="rect">
            <a:avLst/>
          </a:prstGeom>
          <a:noFill/>
        </p:spPr>
      </p:pic>
    </p:spTree>
    <p:extLst>
      <p:ext uri="{BB962C8B-B14F-4D97-AF65-F5344CB8AC3E}">
        <p14:creationId xmlns:p14="http://schemas.microsoft.com/office/powerpoint/2010/main" val="3512198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992012" y="1537230"/>
            <a:ext cx="6028260" cy="3957770"/>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600" dirty="0" smtClean="0">
                <a:solidFill>
                  <a:schemeClr val="bg1"/>
                </a:solidFill>
                <a:latin typeface="Arial Rounded MT Bold" pitchFamily="34" charset="0"/>
              </a:rPr>
              <a:t>”</a:t>
            </a:r>
            <a:r>
              <a:rPr lang="sv-SE" sz="3600" dirty="0" err="1" smtClean="0">
                <a:solidFill>
                  <a:schemeClr val="bg1"/>
                </a:solidFill>
                <a:latin typeface="Arial Rounded MT Bold" pitchFamily="34" charset="0"/>
              </a:rPr>
              <a:t>Bartolomei</a:t>
            </a:r>
            <a:r>
              <a:rPr lang="sv-SE" sz="3600" dirty="0" smtClean="0">
                <a:solidFill>
                  <a:schemeClr val="bg1"/>
                </a:solidFill>
                <a:latin typeface="Arial Rounded MT Bold" pitchFamily="34" charset="0"/>
              </a:rPr>
              <a:t>-natten </a:t>
            </a:r>
            <a:r>
              <a:rPr lang="sv-SE" sz="3600" dirty="0">
                <a:solidFill>
                  <a:schemeClr val="bg1"/>
                </a:solidFill>
                <a:latin typeface="Arial Rounded MT Bold" pitchFamily="34" charset="0"/>
              </a:rPr>
              <a:t>kallar man det blodbad, som natten mellan d. 23 och 24 Aug. (</a:t>
            </a:r>
            <a:r>
              <a:rPr lang="sv-SE" sz="3600" dirty="0" err="1">
                <a:solidFill>
                  <a:schemeClr val="bg1"/>
                </a:solidFill>
                <a:latin typeface="Arial Rounded MT Bold" pitchFamily="34" charset="0"/>
              </a:rPr>
              <a:t>Bartolomei-dagen</a:t>
            </a:r>
            <a:r>
              <a:rPr lang="sv-SE" sz="3600" dirty="0">
                <a:solidFill>
                  <a:schemeClr val="bg1"/>
                </a:solidFill>
                <a:latin typeface="Arial Rounded MT Bold" pitchFamily="34" charset="0"/>
              </a:rPr>
              <a:t>) 1572 anställdes på de reformerta (</a:t>
            </a:r>
            <a:r>
              <a:rPr lang="sv-SE" sz="3600" dirty="0">
                <a:solidFill>
                  <a:srgbClr val="FFFF00"/>
                </a:solidFill>
                <a:latin typeface="Arial Rounded MT Bold" pitchFamily="34" charset="0"/>
              </a:rPr>
              <a:t>hugenotterna</a:t>
            </a:r>
            <a:r>
              <a:rPr lang="sv-SE" sz="3600" dirty="0">
                <a:solidFill>
                  <a:schemeClr val="bg1"/>
                </a:solidFill>
                <a:latin typeface="Arial Rounded MT Bold" pitchFamily="34" charset="0"/>
              </a:rPr>
              <a:t>) i Paris. </a:t>
            </a:r>
            <a:r>
              <a:rPr lang="sv-SE" sz="3600" dirty="0" smtClean="0">
                <a:solidFill>
                  <a:schemeClr val="bg1"/>
                </a:solidFill>
                <a:latin typeface="Arial Rounded MT Bold" pitchFamily="34" charset="0"/>
              </a:rPr>
              <a:t>…</a:t>
            </a:r>
            <a:endParaRPr lang="sv-SE" sz="3600" dirty="0">
              <a:solidFill>
                <a:schemeClr val="bg1"/>
              </a:solidFill>
              <a:latin typeface="Arial Rounded MT Bold" pitchFamily="34" charset="0"/>
            </a:endParaRPr>
          </a:p>
        </p:txBody>
      </p:sp>
      <p:sp>
        <p:nvSpPr>
          <p:cNvPr id="7" name="Text Box 4"/>
          <p:cNvSpPr txBox="1">
            <a:spLocks noChangeArrowheads="1"/>
          </p:cNvSpPr>
          <p:nvPr/>
        </p:nvSpPr>
        <p:spPr bwMode="auto">
          <a:xfrm>
            <a:off x="6876256" y="6165304"/>
            <a:ext cx="1279878" cy="387562"/>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lgn="r"/>
            <a:r>
              <a:rPr lang="sv-SE" sz="2000" b="1" dirty="0" smtClean="0">
                <a:solidFill>
                  <a:schemeClr val="bg1"/>
                </a:solidFill>
              </a:rPr>
              <a:t>s. 21</a:t>
            </a:r>
            <a:endParaRPr lang="sv-SE" sz="2000" b="1" dirty="0"/>
          </a:p>
        </p:txBody>
      </p:sp>
      <p:pic>
        <p:nvPicPr>
          <p:cNvPr id="8" name="Picture 5" descr="nordisk familjebok rygg"/>
          <p:cNvPicPr>
            <a:picLocks noChangeAspect="1" noChangeArrowheads="1"/>
          </p:cNvPicPr>
          <p:nvPr/>
        </p:nvPicPr>
        <p:blipFill>
          <a:blip r:embed="rId2" cstate="screen"/>
          <a:srcRect/>
          <a:stretch>
            <a:fillRect/>
          </a:stretch>
        </p:blipFill>
        <p:spPr bwMode="auto">
          <a:xfrm>
            <a:off x="7018867" y="968376"/>
            <a:ext cx="1087967" cy="4680479"/>
          </a:xfrm>
          <a:prstGeom prst="rect">
            <a:avLst/>
          </a:prstGeom>
          <a:noFill/>
        </p:spPr>
      </p:pic>
      <p:sp>
        <p:nvSpPr>
          <p:cNvPr id="9" name="textruta 8"/>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Nordisk familjebok</a:t>
            </a:r>
            <a:endParaRPr lang="sv-SE" sz="4800" dirty="0">
              <a:solidFill>
                <a:srgbClr val="FFC000"/>
              </a:solidFill>
              <a:latin typeface="Berlin Sans FB Demi" pitchFamily="34" charset="0"/>
            </a:endParaRPr>
          </a:p>
        </p:txBody>
      </p:sp>
    </p:spTree>
    <p:extLst>
      <p:ext uri="{BB962C8B-B14F-4D97-AF65-F5344CB8AC3E}">
        <p14:creationId xmlns:p14="http://schemas.microsoft.com/office/powerpoint/2010/main" val="928385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992012" y="1537230"/>
            <a:ext cx="5956252" cy="5004211"/>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500" dirty="0" smtClean="0">
                <a:solidFill>
                  <a:schemeClr val="bg1"/>
                </a:solidFill>
                <a:latin typeface="Arial Rounded MT Bold" pitchFamily="34" charset="0"/>
              </a:rPr>
              <a:t>I Paris varade blodbadet under tre dagar; i </a:t>
            </a:r>
            <a:r>
              <a:rPr lang="sv-SE" sz="3500" dirty="0">
                <a:solidFill>
                  <a:schemeClr val="bg1"/>
                </a:solidFill>
                <a:latin typeface="Arial Rounded MT Bold" pitchFamily="34" charset="0"/>
              </a:rPr>
              <a:t>provinserna, som följde Paris exempel, fortgick </a:t>
            </a:r>
            <a:br>
              <a:rPr lang="sv-SE" sz="3500" dirty="0">
                <a:solidFill>
                  <a:schemeClr val="bg1"/>
                </a:solidFill>
                <a:latin typeface="Arial Rounded MT Bold" pitchFamily="34" charset="0"/>
              </a:rPr>
            </a:br>
            <a:r>
              <a:rPr lang="sv-SE" sz="3500" dirty="0">
                <a:solidFill>
                  <a:schemeClr val="bg1"/>
                </a:solidFill>
                <a:latin typeface="Arial Rounded MT Bold" pitchFamily="34" charset="0"/>
              </a:rPr>
              <a:t>det i flera veckor. Enligt de </a:t>
            </a:r>
            <a:r>
              <a:rPr lang="sv-SE" sz="3500" dirty="0">
                <a:solidFill>
                  <a:srgbClr val="FFFF00"/>
                </a:solidFill>
                <a:latin typeface="Arial Rounded MT Bold" pitchFamily="34" charset="0"/>
              </a:rPr>
              <a:t>lägsta</a:t>
            </a:r>
            <a:r>
              <a:rPr lang="sv-SE" sz="3500" dirty="0">
                <a:solidFill>
                  <a:schemeClr val="bg1"/>
                </a:solidFill>
                <a:latin typeface="Arial Rounded MT Bold" pitchFamily="34" charset="0"/>
              </a:rPr>
              <a:t> beräkningar </a:t>
            </a:r>
            <a:br>
              <a:rPr lang="sv-SE" sz="3500" dirty="0">
                <a:solidFill>
                  <a:schemeClr val="bg1"/>
                </a:solidFill>
                <a:latin typeface="Arial Rounded MT Bold" pitchFamily="34" charset="0"/>
              </a:rPr>
            </a:br>
            <a:r>
              <a:rPr lang="sv-SE" sz="3500" dirty="0">
                <a:solidFill>
                  <a:schemeClr val="bg1"/>
                </a:solidFill>
                <a:latin typeface="Arial Rounded MT Bold" pitchFamily="34" charset="0"/>
              </a:rPr>
              <a:t>massakrerades </a:t>
            </a:r>
            <a:r>
              <a:rPr lang="sv-SE" sz="3500" dirty="0">
                <a:solidFill>
                  <a:srgbClr val="FFFF00"/>
                </a:solidFill>
                <a:latin typeface="Arial Rounded MT Bold" pitchFamily="34" charset="0"/>
              </a:rPr>
              <a:t>i Paris</a:t>
            </a:r>
            <a:r>
              <a:rPr lang="sv-SE" sz="3500" dirty="0">
                <a:solidFill>
                  <a:schemeClr val="bg1"/>
                </a:solidFill>
                <a:latin typeface="Arial Rounded MT Bold" pitchFamily="34" charset="0"/>
              </a:rPr>
              <a:t> </a:t>
            </a:r>
            <a:r>
              <a:rPr lang="sv-SE" sz="3500" dirty="0">
                <a:solidFill>
                  <a:srgbClr val="FFFF00"/>
                </a:solidFill>
                <a:latin typeface="Arial Rounded MT Bold" pitchFamily="34" charset="0"/>
              </a:rPr>
              <a:t>2,000</a:t>
            </a:r>
            <a:r>
              <a:rPr lang="sv-SE" sz="3500" dirty="0">
                <a:solidFill>
                  <a:schemeClr val="bg1"/>
                </a:solidFill>
                <a:latin typeface="Arial Rounded MT Bold" pitchFamily="34" charset="0"/>
              </a:rPr>
              <a:t>, i hela Frankrike </a:t>
            </a:r>
            <a:r>
              <a:rPr lang="sv-SE" sz="3500" dirty="0">
                <a:solidFill>
                  <a:srgbClr val="FFFF00"/>
                </a:solidFill>
                <a:latin typeface="Arial Rounded MT Bold" pitchFamily="34" charset="0"/>
              </a:rPr>
              <a:t>20,000</a:t>
            </a:r>
            <a:r>
              <a:rPr lang="sv-SE" sz="3500" dirty="0">
                <a:solidFill>
                  <a:schemeClr val="bg1"/>
                </a:solidFill>
                <a:latin typeface="Arial Rounded MT Bold" pitchFamily="34" charset="0"/>
              </a:rPr>
              <a:t> </a:t>
            </a:r>
            <a:r>
              <a:rPr lang="sv-SE" sz="3500" dirty="0" smtClean="0">
                <a:solidFill>
                  <a:schemeClr val="bg1"/>
                </a:solidFill>
                <a:latin typeface="Arial Rounded MT Bold" pitchFamily="34" charset="0"/>
              </a:rPr>
              <a:t>människor.”</a:t>
            </a:r>
            <a:endParaRPr lang="sv-SE" sz="3500" dirty="0">
              <a:latin typeface="Arial Rounded MT Bold" pitchFamily="34" charset="0"/>
            </a:endParaRPr>
          </a:p>
        </p:txBody>
      </p:sp>
      <p:pic>
        <p:nvPicPr>
          <p:cNvPr id="282629" name="Picture 5" descr="nordisk familjebok rygg"/>
          <p:cNvPicPr>
            <a:picLocks noChangeAspect="1" noChangeArrowheads="1"/>
          </p:cNvPicPr>
          <p:nvPr/>
        </p:nvPicPr>
        <p:blipFill>
          <a:blip r:embed="rId2" cstate="screen"/>
          <a:srcRect/>
          <a:stretch>
            <a:fillRect/>
          </a:stretch>
        </p:blipFill>
        <p:spPr bwMode="auto">
          <a:xfrm>
            <a:off x="7018867" y="968376"/>
            <a:ext cx="1087967" cy="4680479"/>
          </a:xfrm>
          <a:prstGeom prst="rect">
            <a:avLst/>
          </a:prstGeom>
          <a:noFill/>
        </p:spPr>
      </p:pic>
      <p:sp>
        <p:nvSpPr>
          <p:cNvPr id="6" name="Text Box 4"/>
          <p:cNvSpPr txBox="1">
            <a:spLocks noChangeArrowheads="1"/>
          </p:cNvSpPr>
          <p:nvPr/>
        </p:nvSpPr>
        <p:spPr bwMode="auto">
          <a:xfrm>
            <a:off x="6876256" y="6165304"/>
            <a:ext cx="1279878" cy="387562"/>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lgn="r"/>
            <a:r>
              <a:rPr lang="sv-SE" sz="2000" b="1" dirty="0" smtClean="0">
                <a:solidFill>
                  <a:schemeClr val="bg1"/>
                </a:solidFill>
              </a:rPr>
              <a:t>s. 22</a:t>
            </a:r>
            <a:endParaRPr lang="sv-SE" sz="2000" b="1" dirty="0"/>
          </a:p>
        </p:txBody>
      </p:sp>
      <p:sp>
        <p:nvSpPr>
          <p:cNvPr id="7" name="textruta 6"/>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Nordisk familjebok</a:t>
            </a:r>
            <a:endParaRPr lang="sv-SE" sz="4800" dirty="0">
              <a:solidFill>
                <a:srgbClr val="FFC000"/>
              </a:solidFill>
              <a:latin typeface="Berlin Sans FB Demi" pitchFamily="34" charset="0"/>
            </a:endParaRPr>
          </a:p>
        </p:txBody>
      </p:sp>
    </p:spTree>
    <p:extLst>
      <p:ext uri="{BB962C8B-B14F-4D97-AF65-F5344CB8AC3E}">
        <p14:creationId xmlns:p14="http://schemas.microsoft.com/office/powerpoint/2010/main" val="181597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1043608" y="1762952"/>
            <a:ext cx="7344816" cy="4078025"/>
          </a:xfrm>
          <a:prstGeom prst="rect">
            <a:avLst/>
          </a:prstGeom>
          <a:noFill/>
          <a:ln w="9525">
            <a:noFill/>
            <a:miter lim="800000"/>
            <a:headEnd/>
            <a:tailEnd/>
          </a:ln>
          <a:effectLst>
            <a:outerShdw dist="35921" dir="2700000" algn="ctr" rotWithShape="0">
              <a:schemeClr val="tx1"/>
            </a:outerShdw>
          </a:effectLst>
        </p:spPr>
        <p:txBody>
          <a:bodyPr wrap="square" lIns="91426" tIns="45713" rIns="91426" bIns="45713">
            <a:spAutoFit/>
          </a:bodyPr>
          <a:lstStyle/>
          <a:p>
            <a:pPr defTabSz="913591"/>
            <a:r>
              <a:rPr lang="sv-SE" sz="3700" dirty="0" smtClean="0">
                <a:solidFill>
                  <a:schemeClr val="bg1"/>
                </a:solidFill>
                <a:latin typeface="Arial Rounded MT Bold" pitchFamily="34" charset="0"/>
              </a:rPr>
              <a:t>”</a:t>
            </a:r>
            <a:r>
              <a:rPr lang="sv-SE" sz="3700" dirty="0" smtClean="0">
                <a:solidFill>
                  <a:srgbClr val="FFFF00"/>
                </a:solidFill>
                <a:latin typeface="Arial Rounded MT Bold" pitchFamily="34" charset="0"/>
              </a:rPr>
              <a:t>Kristendomen</a:t>
            </a:r>
            <a:r>
              <a:rPr lang="sv-SE" sz="3700" dirty="0" smtClean="0">
                <a:solidFill>
                  <a:schemeClr val="bg1"/>
                </a:solidFill>
                <a:latin typeface="Arial Rounded MT Bold" pitchFamily="34" charset="0"/>
              </a:rPr>
              <a:t> </a:t>
            </a:r>
            <a:r>
              <a:rPr lang="sv-SE" sz="3700" dirty="0">
                <a:solidFill>
                  <a:schemeClr val="bg1"/>
                </a:solidFill>
                <a:latin typeface="Arial Rounded MT Bold" pitchFamily="34" charset="0"/>
              </a:rPr>
              <a:t>blev en etablerad religion i det romerska riket och tog </a:t>
            </a:r>
            <a:r>
              <a:rPr lang="sv-SE" sz="3700" dirty="0">
                <a:solidFill>
                  <a:srgbClr val="FFFF00"/>
                </a:solidFill>
                <a:latin typeface="Arial Rounded MT Bold" pitchFamily="34" charset="0"/>
              </a:rPr>
              <a:t>hedendomens</a:t>
            </a:r>
            <a:r>
              <a:rPr lang="sv-SE" sz="3700" dirty="0">
                <a:solidFill>
                  <a:schemeClr val="bg1"/>
                </a:solidFill>
                <a:latin typeface="Arial Rounded MT Bold" pitchFamily="34" charset="0"/>
              </a:rPr>
              <a:t> plats</a:t>
            </a:r>
            <a:r>
              <a:rPr lang="sv-SE" sz="3700" dirty="0" smtClean="0">
                <a:solidFill>
                  <a:schemeClr val="bg1"/>
                </a:solidFill>
                <a:latin typeface="Arial Rounded MT Bold" pitchFamily="34" charset="0"/>
              </a:rPr>
              <a:t>. … </a:t>
            </a:r>
            <a:r>
              <a:rPr lang="sv-SE" sz="3700" dirty="0">
                <a:solidFill>
                  <a:schemeClr val="bg1"/>
                </a:solidFill>
                <a:latin typeface="Arial Rounded MT Bold" pitchFamily="34" charset="0"/>
              </a:rPr>
              <a:t>Kristendomen, som den var under </a:t>
            </a:r>
            <a:r>
              <a:rPr lang="sv-SE" sz="3700" dirty="0" smtClean="0">
                <a:solidFill>
                  <a:srgbClr val="FFFF00"/>
                </a:solidFill>
                <a:latin typeface="Arial Rounded MT Bold" pitchFamily="34" charset="0"/>
              </a:rPr>
              <a:t>Medeltiden</a:t>
            </a:r>
            <a:r>
              <a:rPr lang="sv-SE" sz="3700" dirty="0" smtClean="0">
                <a:solidFill>
                  <a:schemeClr val="bg1"/>
                </a:solidFill>
                <a:latin typeface="Arial Rounded MT Bold" pitchFamily="34" charset="0"/>
              </a:rPr>
              <a:t>, </a:t>
            </a:r>
            <a:r>
              <a:rPr lang="sv-SE" sz="3700" dirty="0">
                <a:solidFill>
                  <a:schemeClr val="bg1"/>
                </a:solidFill>
                <a:latin typeface="Arial Rounded MT Bold" pitchFamily="34" charset="0"/>
              </a:rPr>
              <a:t>skulle kunna </a:t>
            </a:r>
            <a:r>
              <a:rPr lang="sv-SE" sz="3700" dirty="0" smtClean="0">
                <a:solidFill>
                  <a:schemeClr val="bg1"/>
                </a:solidFill>
                <a:latin typeface="Arial Rounded MT Bold" pitchFamily="34" charset="0"/>
              </a:rPr>
              <a:t>kallas… ”</a:t>
            </a:r>
            <a:r>
              <a:rPr lang="sv-SE" sz="3700" dirty="0">
                <a:solidFill>
                  <a:srgbClr val="FFFF00"/>
                </a:solidFill>
                <a:latin typeface="Arial Rounded MT Bold" pitchFamily="34" charset="0"/>
              </a:rPr>
              <a:t>döpt hedendom</a:t>
            </a:r>
            <a:r>
              <a:rPr lang="sv-SE" sz="3700" dirty="0" smtClean="0">
                <a:solidFill>
                  <a:schemeClr val="bg1"/>
                </a:solidFill>
                <a:latin typeface="Arial Rounded MT Bold" pitchFamily="34" charset="0"/>
              </a:rPr>
              <a:t>””</a:t>
            </a:r>
            <a:r>
              <a:rPr lang="sv-SE" sz="3700" dirty="0" smtClean="0">
                <a:latin typeface="Arial Rounded MT Bold" pitchFamily="34" charset="0"/>
              </a:rPr>
              <a:t> </a:t>
            </a:r>
            <a:endParaRPr lang="sv-SE" sz="3700" dirty="0">
              <a:latin typeface="Arial Rounded MT Bold" pitchFamily="34" charset="0"/>
            </a:endParaRPr>
          </a:p>
        </p:txBody>
      </p:sp>
      <p:sp>
        <p:nvSpPr>
          <p:cNvPr id="323588" name="Text Box 4"/>
          <p:cNvSpPr txBox="1">
            <a:spLocks noChangeArrowheads="1"/>
          </p:cNvSpPr>
          <p:nvPr/>
        </p:nvSpPr>
        <p:spPr bwMode="auto">
          <a:xfrm>
            <a:off x="1907704" y="6137782"/>
            <a:ext cx="6768752" cy="387562"/>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pPr algn="r"/>
            <a:r>
              <a:rPr lang="sv-SE" sz="2000" b="1" dirty="0" smtClean="0">
                <a:solidFill>
                  <a:schemeClr val="bg1"/>
                </a:solidFill>
              </a:rPr>
              <a:t>James </a:t>
            </a:r>
            <a:r>
              <a:rPr lang="sv-SE" sz="2000" b="1" dirty="0" err="1" smtClean="0">
                <a:solidFill>
                  <a:schemeClr val="bg1"/>
                </a:solidFill>
              </a:rPr>
              <a:t>Wharey</a:t>
            </a:r>
            <a:r>
              <a:rPr lang="sv-SE" sz="2000" b="1" dirty="0" smtClean="0">
                <a:solidFill>
                  <a:schemeClr val="bg1"/>
                </a:solidFill>
              </a:rPr>
              <a:t>, </a:t>
            </a:r>
            <a:r>
              <a:rPr lang="sv-SE" sz="2000" b="1" i="1" dirty="0" err="1" smtClean="0">
                <a:solidFill>
                  <a:schemeClr val="bg1"/>
                </a:solidFill>
              </a:rPr>
              <a:t>Sketches</a:t>
            </a:r>
            <a:r>
              <a:rPr lang="sv-SE" sz="2000" b="1" i="1" dirty="0" smtClean="0">
                <a:solidFill>
                  <a:schemeClr val="bg1"/>
                </a:solidFill>
              </a:rPr>
              <a:t> of Church </a:t>
            </a:r>
            <a:r>
              <a:rPr lang="sv-SE" sz="2000" b="1" i="1" dirty="0">
                <a:solidFill>
                  <a:schemeClr val="bg1"/>
                </a:solidFill>
              </a:rPr>
              <a:t>History</a:t>
            </a:r>
            <a:r>
              <a:rPr lang="sv-SE" sz="2000" b="1" dirty="0">
                <a:solidFill>
                  <a:schemeClr val="bg1"/>
                </a:solidFill>
              </a:rPr>
              <a:t>, </a:t>
            </a:r>
            <a:r>
              <a:rPr lang="sv-SE" sz="2000" b="1" dirty="0" smtClean="0">
                <a:solidFill>
                  <a:schemeClr val="bg1"/>
                </a:solidFill>
              </a:rPr>
              <a:t>First Century, s. 24</a:t>
            </a:r>
            <a:endParaRPr lang="sv-SE" sz="2000" b="1" dirty="0">
              <a:solidFill>
                <a:schemeClr val="bg1"/>
              </a:solidFill>
            </a:endParaRPr>
          </a:p>
        </p:txBody>
      </p:sp>
      <p:grpSp>
        <p:nvGrpSpPr>
          <p:cNvPr id="6"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8" name="Rak pil 7"/>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0" name="V-form 9"/>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4" name="Rak pil 13"/>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6" name="Rak pil 15"/>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8" name="Rak pil 17"/>
          <p:cNvCxnSpPr/>
          <p:nvPr/>
        </p:nvCxnSpPr>
        <p:spPr>
          <a:xfrm rot="16200000" flipV="1">
            <a:off x="2807804"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Konstantins ”omvändelse”</a:t>
            </a:r>
            <a:endParaRPr lang="sv-SE" sz="4400" dirty="0">
              <a:solidFill>
                <a:srgbClr val="FFC000"/>
              </a:solidFill>
              <a:latin typeface="Berlin Sans FB Demi" pitchFamily="34" charset="0"/>
            </a:endParaRPr>
          </a:p>
        </p:txBody>
      </p:sp>
      <p:pic>
        <p:nvPicPr>
          <p:cNvPr id="5122" name="Picture 2" descr="C:\Documents and Settings\Jonathan Karlsson\Mina dokument\Mötesserier\Övrigt\Daniel 11\James Morton Wharey.jpg"/>
          <p:cNvPicPr>
            <a:picLocks noChangeAspect="1" noChangeArrowheads="1"/>
          </p:cNvPicPr>
          <p:nvPr/>
        </p:nvPicPr>
        <p:blipFill>
          <a:blip r:embed="rId2" cstate="screen"/>
          <a:srcRect/>
          <a:stretch>
            <a:fillRect/>
          </a:stretch>
        </p:blipFill>
        <p:spPr bwMode="auto">
          <a:xfrm>
            <a:off x="6804248" y="1468217"/>
            <a:ext cx="1854076" cy="2489517"/>
          </a:xfrm>
          <a:prstGeom prst="rect">
            <a:avLst/>
          </a:prstGeom>
          <a:noFill/>
        </p:spPr>
      </p:pic>
    </p:spTree>
    <p:extLst>
      <p:ext uri="{BB962C8B-B14F-4D97-AF65-F5344CB8AC3E}">
        <p14:creationId xmlns:p14="http://schemas.microsoft.com/office/powerpoint/2010/main" val="189269670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927266"/>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500" dirty="0" smtClean="0">
                <a:solidFill>
                  <a:schemeClr val="bg1"/>
                </a:solidFill>
                <a:latin typeface="Arial Rounded MT Bold" pitchFamily="34" charset="0"/>
              </a:rPr>
              <a:t>”</a:t>
            </a:r>
            <a:r>
              <a:rPr lang="sv-SE" sz="3500" dirty="0" smtClean="0">
                <a:solidFill>
                  <a:srgbClr val="FFFF00"/>
                </a:solidFill>
                <a:latin typeface="Arial Rounded MT Bold" pitchFamily="34" charset="0"/>
              </a:rPr>
              <a:t>Hugenotternas</a:t>
            </a:r>
            <a:r>
              <a:rPr lang="sv-SE" sz="3500" dirty="0" smtClean="0">
                <a:solidFill>
                  <a:schemeClr val="bg1"/>
                </a:solidFill>
                <a:latin typeface="Arial Rounded MT Bold" pitchFamily="34" charset="0"/>
              </a:rPr>
              <a:t> </a:t>
            </a:r>
            <a:r>
              <a:rPr lang="sv-SE" sz="3500" dirty="0">
                <a:solidFill>
                  <a:schemeClr val="bg1"/>
                </a:solidFill>
                <a:latin typeface="Arial Rounded MT Bold" pitchFamily="34" charset="0"/>
              </a:rPr>
              <a:t>hem och </a:t>
            </a:r>
            <a:r>
              <a:rPr lang="sv-SE" sz="3500" dirty="0" smtClean="0">
                <a:solidFill>
                  <a:schemeClr val="bg1"/>
                </a:solidFill>
                <a:latin typeface="Arial Rounded MT Bold" pitchFamily="34" charset="0"/>
              </a:rPr>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affärer </a:t>
            </a:r>
            <a:r>
              <a:rPr lang="sv-SE" sz="3500" dirty="0">
                <a:solidFill>
                  <a:srgbClr val="FFFF00"/>
                </a:solidFill>
                <a:latin typeface="Arial Rounded MT Bold" pitchFamily="34" charset="0"/>
              </a:rPr>
              <a:t>plundrades</a:t>
            </a:r>
            <a:r>
              <a:rPr lang="sv-SE" sz="3500" dirty="0">
                <a:solidFill>
                  <a:schemeClr val="bg1"/>
                </a:solidFill>
                <a:latin typeface="Arial Rounded MT Bold" pitchFamily="34" charset="0"/>
              </a:rPr>
              <a:t> och </a:t>
            </a:r>
            <a:r>
              <a:rPr lang="sv-SE" sz="3500" dirty="0" smtClean="0">
                <a:solidFill>
                  <a:schemeClr val="bg1"/>
                </a:solidFill>
                <a:latin typeface="Arial Rounded MT Bold" pitchFamily="34" charset="0"/>
              </a:rPr>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dess </a:t>
            </a:r>
            <a:r>
              <a:rPr lang="sv-SE" sz="3500" dirty="0">
                <a:solidFill>
                  <a:schemeClr val="bg1"/>
                </a:solidFill>
                <a:latin typeface="Arial Rounded MT Bold" pitchFamily="34" charset="0"/>
              </a:rPr>
              <a:t>ockupanter </a:t>
            </a:r>
            <a:r>
              <a:rPr lang="sv-SE" sz="3500" dirty="0" smtClean="0">
                <a:solidFill>
                  <a:srgbClr val="FFFF00"/>
                </a:solidFill>
                <a:latin typeface="Arial Rounded MT Bold" pitchFamily="34" charset="0"/>
              </a:rPr>
              <a:t>mördades </a:t>
            </a:r>
            <a:r>
              <a:rPr lang="sv-SE" sz="3500" dirty="0">
                <a:solidFill>
                  <a:srgbClr val="FFFF00"/>
                </a:solidFill>
                <a:latin typeface="Arial Rounded MT Bold" pitchFamily="34" charset="0"/>
              </a:rPr>
              <a:t>brutalt</a:t>
            </a:r>
            <a:r>
              <a:rPr lang="sv-SE" sz="3500" dirty="0">
                <a:solidFill>
                  <a:schemeClr val="bg1"/>
                </a:solidFill>
                <a:latin typeface="Arial Rounded MT Bold" pitchFamily="34" charset="0"/>
              </a:rPr>
              <a:t>. Många kroppar kastades i Seine. Blodbadet fortsatte i Paris även efter att en kunglig befallning utgick, den 25 augusti, om att stoppa dödandet. </a:t>
            </a: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
        <p:nvSpPr>
          <p:cNvPr id="10" name="textruta 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Massacre of St </a:t>
            </a:r>
            <a:r>
              <a:rPr lang="en-US" b="1" dirty="0" err="1" smtClean="0">
                <a:solidFill>
                  <a:schemeClr val="bg1"/>
                </a:solidFill>
              </a:rPr>
              <a:t>Bertholomew’s</a:t>
            </a:r>
            <a:r>
              <a:rPr lang="en-US" b="1" dirty="0" smtClean="0">
                <a:solidFill>
                  <a:schemeClr val="bg1"/>
                </a:solidFill>
              </a:rPr>
              <a:t> Day</a:t>
            </a:r>
            <a:endParaRPr lang="sv-SE" b="1" dirty="0">
              <a:solidFill>
                <a:schemeClr val="bg1"/>
              </a:solidFill>
            </a:endParaRPr>
          </a:p>
        </p:txBody>
      </p:sp>
    </p:spTree>
    <p:extLst>
      <p:ext uri="{BB962C8B-B14F-4D97-AF65-F5344CB8AC3E}">
        <p14:creationId xmlns:p14="http://schemas.microsoft.com/office/powerpoint/2010/main" val="3162731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927266"/>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500" dirty="0" smtClean="0">
                <a:solidFill>
                  <a:schemeClr val="bg1"/>
                </a:solidFill>
                <a:latin typeface="Arial Rounded MT Bold" pitchFamily="34" charset="0"/>
              </a:rPr>
              <a:t>Och det spreds till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provinsen. </a:t>
            </a:r>
            <a:r>
              <a:rPr lang="sv-SE" sz="3500" dirty="0" smtClean="0">
                <a:solidFill>
                  <a:srgbClr val="FFFF00"/>
                </a:solidFill>
                <a:latin typeface="Arial Rounded MT Bold" pitchFamily="34" charset="0"/>
              </a:rPr>
              <a:t>Hugenotter</a:t>
            </a:r>
            <a:r>
              <a:rPr lang="sv-SE" sz="3500" dirty="0" smtClean="0">
                <a:solidFill>
                  <a:schemeClr val="bg1"/>
                </a:solidFill>
                <a:latin typeface="Arial Rounded MT Bold" pitchFamily="34" charset="0"/>
              </a:rPr>
              <a:t> i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Rouen, Lyon, </a:t>
            </a:r>
            <a:r>
              <a:rPr lang="sv-SE" sz="3500" dirty="0" err="1" smtClean="0">
                <a:solidFill>
                  <a:schemeClr val="bg1"/>
                </a:solidFill>
                <a:latin typeface="Arial Rounded MT Bold" pitchFamily="34" charset="0"/>
              </a:rPr>
              <a:t>Bourges</a:t>
            </a:r>
            <a:r>
              <a:rPr lang="sv-SE" sz="3500" dirty="0" smtClean="0">
                <a:solidFill>
                  <a:schemeClr val="bg1"/>
                </a:solidFill>
                <a:latin typeface="Arial Rounded MT Bold" pitchFamily="34" charset="0"/>
              </a:rPr>
              <a:t>,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Orléans och Bordeaux var bland offren. Uppskattningar av antalet som dog i oroligheterna, som höll på tills början av oktober, har varierat från 2 000 av en romersk katolsk apologet</a:t>
            </a:r>
            <a:endParaRPr lang="sv-SE" sz="3500" dirty="0">
              <a:solidFill>
                <a:schemeClr val="bg1"/>
              </a:solidFill>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Tree>
    <p:extLst>
      <p:ext uri="{BB962C8B-B14F-4D97-AF65-F5344CB8AC3E}">
        <p14:creationId xmlns:p14="http://schemas.microsoft.com/office/powerpoint/2010/main" val="2494255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927266"/>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500" dirty="0" smtClean="0">
                <a:solidFill>
                  <a:schemeClr val="bg1"/>
                </a:solidFill>
                <a:latin typeface="Arial Rounded MT Bold" pitchFamily="34" charset="0"/>
              </a:rPr>
              <a:t>till </a:t>
            </a:r>
            <a:r>
              <a:rPr lang="sv-SE" sz="3500" dirty="0" smtClean="0">
                <a:solidFill>
                  <a:srgbClr val="FFFF00"/>
                </a:solidFill>
                <a:latin typeface="Arial Rounded MT Bold" pitchFamily="34" charset="0"/>
              </a:rPr>
              <a:t>70 000</a:t>
            </a:r>
            <a:r>
              <a:rPr lang="sv-SE" sz="3500" dirty="0" smtClean="0">
                <a:solidFill>
                  <a:schemeClr val="bg1"/>
                </a:solidFill>
                <a:latin typeface="Arial Rounded MT Bold" pitchFamily="34" charset="0"/>
              </a:rPr>
              <a:t> av den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samtida hugenotten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Duke de </a:t>
            </a:r>
            <a:r>
              <a:rPr lang="sv-SE" sz="3500" dirty="0" err="1" smtClean="0">
                <a:solidFill>
                  <a:schemeClr val="bg1"/>
                </a:solidFill>
                <a:latin typeface="Arial Rounded MT Bold" pitchFamily="34" charset="0"/>
              </a:rPr>
              <a:t>Sully</a:t>
            </a:r>
            <a:r>
              <a:rPr lang="sv-SE" sz="3500" dirty="0" smtClean="0">
                <a:solidFill>
                  <a:schemeClr val="bg1"/>
                </a:solidFill>
                <a:latin typeface="Arial Rounded MT Bold" pitchFamily="34" charset="0"/>
              </a:rPr>
              <a:t>, som själv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knappt undgick döden. Moderna skribenter sätter siffran på </a:t>
            </a:r>
            <a:r>
              <a:rPr lang="sv-SE" sz="3500" dirty="0" smtClean="0">
                <a:solidFill>
                  <a:srgbClr val="FFFF00"/>
                </a:solidFill>
                <a:latin typeface="Arial Rounded MT Bold" pitchFamily="34" charset="0"/>
              </a:rPr>
              <a:t>3 000</a:t>
            </a:r>
            <a:r>
              <a:rPr lang="sv-SE" sz="3500" dirty="0" smtClean="0">
                <a:solidFill>
                  <a:schemeClr val="bg1"/>
                </a:solidFill>
                <a:latin typeface="Arial Rounded MT Bold" pitchFamily="34" charset="0"/>
              </a:rPr>
              <a:t> </a:t>
            </a:r>
            <a:r>
              <a:rPr lang="sv-SE" sz="3500" dirty="0" smtClean="0">
                <a:solidFill>
                  <a:srgbClr val="FFFF00"/>
                </a:solidFill>
                <a:latin typeface="Arial Rounded MT Bold" pitchFamily="34" charset="0"/>
              </a:rPr>
              <a:t>bara i Paris</a:t>
            </a:r>
            <a:r>
              <a:rPr lang="sv-SE" sz="3500" dirty="0" smtClean="0">
                <a:solidFill>
                  <a:schemeClr val="bg1"/>
                </a:solidFill>
                <a:latin typeface="Arial Rounded MT Bold" pitchFamily="34" charset="0"/>
              </a:rPr>
              <a:t>.</a:t>
            </a:r>
            <a:r>
              <a:rPr lang="sv-SE" sz="3500" dirty="0" smtClean="0">
                <a:latin typeface="Arial Rounded MT Bold" pitchFamily="34" charset="0"/>
              </a:rPr>
              <a:t> </a:t>
            </a:r>
            <a:r>
              <a:rPr lang="sv-SE" sz="3500" dirty="0" smtClean="0">
                <a:solidFill>
                  <a:schemeClr val="bg1"/>
                </a:solidFill>
                <a:latin typeface="Arial Rounded MT Bold" pitchFamily="34" charset="0"/>
              </a:rPr>
              <a:t>Nyheterna om massakern välkomnades av Philip II av Spanien och </a:t>
            </a:r>
            <a:r>
              <a:rPr lang="sv-SE" sz="3500" dirty="0" smtClean="0">
                <a:solidFill>
                  <a:srgbClr val="FFFF00"/>
                </a:solidFill>
                <a:latin typeface="Arial Rounded MT Bold" pitchFamily="34" charset="0"/>
              </a:rPr>
              <a:t>påve</a:t>
            </a:r>
            <a:r>
              <a:rPr lang="sv-SE" sz="3500" dirty="0" smtClean="0">
                <a:solidFill>
                  <a:schemeClr val="bg1"/>
                </a:solidFill>
                <a:latin typeface="Arial Rounded MT Bold" pitchFamily="34" charset="0"/>
              </a:rPr>
              <a:t> Gregorius XIII lät hugga till en</a:t>
            </a:r>
            <a:endParaRPr lang="sv-SE" sz="3500" dirty="0">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Tree>
    <p:extLst>
      <p:ext uri="{BB962C8B-B14F-4D97-AF65-F5344CB8AC3E}">
        <p14:creationId xmlns:p14="http://schemas.microsoft.com/office/powerpoint/2010/main" val="3898898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1695613"/>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500" dirty="0">
                <a:solidFill>
                  <a:schemeClr val="bg1"/>
                </a:solidFill>
                <a:latin typeface="Arial Rounded MT Bold" pitchFamily="34" charset="0"/>
              </a:rPr>
              <a:t>medalj för att </a:t>
            </a:r>
            <a:r>
              <a:rPr lang="sv-SE" sz="3500" dirty="0" smtClean="0">
                <a:solidFill>
                  <a:srgbClr val="FFFF00"/>
                </a:solidFill>
                <a:latin typeface="Arial Rounded MT Bold" pitchFamily="34" charset="0"/>
              </a:rPr>
              <a:t>fira</a:t>
            </a:r>
            <a:r>
              <a:rPr lang="sv-SE" sz="3500" dirty="0" smtClean="0">
                <a:latin typeface="Arial Rounded MT Bold" pitchFamily="34" charset="0"/>
              </a:rPr>
              <a:t> </a:t>
            </a:r>
            <a:r>
              <a:rPr lang="sv-SE" sz="3500" dirty="0" smtClean="0">
                <a:solidFill>
                  <a:schemeClr val="bg1"/>
                </a:solidFill>
                <a:latin typeface="Arial Rounded MT Bold" pitchFamily="34" charset="0"/>
              </a:rPr>
              <a:t>händelsen.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Protestantiska nationer </a:t>
            </a:r>
            <a:br>
              <a:rPr lang="sv-SE" sz="3500" dirty="0" smtClean="0">
                <a:solidFill>
                  <a:schemeClr val="bg1"/>
                </a:solidFill>
                <a:latin typeface="Arial Rounded MT Bold" pitchFamily="34" charset="0"/>
              </a:rPr>
            </a:br>
            <a:r>
              <a:rPr lang="sv-SE" sz="3500" dirty="0" smtClean="0">
                <a:solidFill>
                  <a:schemeClr val="bg1"/>
                </a:solidFill>
                <a:latin typeface="Arial Rounded MT Bold" pitchFamily="34" charset="0"/>
              </a:rPr>
              <a:t>var förfärade.”</a:t>
            </a:r>
            <a:endParaRPr lang="sv-SE" sz="3500" dirty="0">
              <a:solidFill>
                <a:schemeClr val="bg1"/>
              </a:solidFill>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372200" y="4077072"/>
            <a:ext cx="2012265" cy="1368152"/>
          </a:xfrm>
          <a:prstGeom prst="rect">
            <a:avLst/>
          </a:prstGeom>
          <a:noFill/>
        </p:spPr>
      </p:pic>
      <p:sp>
        <p:nvSpPr>
          <p:cNvPr id="10" name="textruta 9"/>
          <p:cNvSpPr txBox="1"/>
          <p:nvPr/>
        </p:nvSpPr>
        <p:spPr>
          <a:xfrm>
            <a:off x="5508104" y="5879013"/>
            <a:ext cx="272034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Massacre of St </a:t>
            </a:r>
            <a:r>
              <a:rPr lang="en-US" b="1" dirty="0" err="1" smtClean="0">
                <a:solidFill>
                  <a:schemeClr val="bg1"/>
                </a:solidFill>
              </a:rPr>
              <a:t>Bertholomew’s</a:t>
            </a:r>
            <a:r>
              <a:rPr lang="en-US" b="1" dirty="0" smtClean="0">
                <a:solidFill>
                  <a:schemeClr val="bg1"/>
                </a:solidFill>
              </a:rPr>
              <a:t> Day</a:t>
            </a:r>
            <a:endParaRPr lang="sv-SE" b="1" dirty="0">
              <a:solidFill>
                <a:schemeClr val="bg1"/>
              </a:solidFill>
            </a:endParaRPr>
          </a:p>
        </p:txBody>
      </p:sp>
      <p:pic>
        <p:nvPicPr>
          <p:cNvPr id="6" name="Picture 6" descr="Massacre_saint_barthelemy"/>
          <p:cNvPicPr>
            <a:picLocks noChangeAspect="1" noChangeArrowheads="1"/>
          </p:cNvPicPr>
          <p:nvPr/>
        </p:nvPicPr>
        <p:blipFill>
          <a:blip r:embed="rId3" cstate="screen"/>
          <a:srcRect/>
          <a:stretch>
            <a:fillRect/>
          </a:stretch>
        </p:blipFill>
        <p:spPr bwMode="auto">
          <a:xfrm>
            <a:off x="1396680" y="3429000"/>
            <a:ext cx="3679376" cy="3168352"/>
          </a:xfrm>
          <a:prstGeom prst="rect">
            <a:avLst/>
          </a:prstGeom>
          <a:noFill/>
        </p:spPr>
      </p:pic>
    </p:spTree>
    <p:extLst>
      <p:ext uri="{BB962C8B-B14F-4D97-AF65-F5344CB8AC3E}">
        <p14:creationId xmlns:p14="http://schemas.microsoft.com/office/powerpoint/2010/main" val="32467045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992012" y="1537229"/>
            <a:ext cx="7164211" cy="5065766"/>
          </a:xfrm>
          <a:prstGeom prst="rect">
            <a:avLst/>
          </a:prstGeom>
          <a:noFill/>
          <a:ln w="9525">
            <a:noFill/>
            <a:miter lim="800000"/>
            <a:headEnd/>
            <a:tailEnd/>
          </a:ln>
          <a:effectLst>
            <a:outerShdw dist="35921" dir="2700000" algn="ctr" rotWithShape="0">
              <a:schemeClr val="tx1"/>
            </a:outerShdw>
          </a:effectLst>
        </p:spPr>
        <p:txBody>
          <a:bodyPr lIns="79013" tIns="39507" rIns="79013" bIns="39507">
            <a:spAutoFit/>
          </a:bodyPr>
          <a:lstStyle/>
          <a:p>
            <a:pPr>
              <a:defRPr/>
            </a:pPr>
            <a:r>
              <a:rPr lang="sv-SE" sz="3600" dirty="0" smtClean="0">
                <a:solidFill>
                  <a:schemeClr val="bg1"/>
                </a:solidFill>
                <a:latin typeface="Arial Rounded MT Bold" pitchFamily="34" charset="0"/>
              </a:rPr>
              <a:t>”Att </a:t>
            </a:r>
            <a:r>
              <a:rPr lang="sv-SE" sz="3600" dirty="0">
                <a:solidFill>
                  <a:schemeClr val="bg1"/>
                </a:solidFill>
                <a:latin typeface="Arial Rounded MT Bold" pitchFamily="34" charset="0"/>
              </a:rPr>
              <a:t>den </a:t>
            </a:r>
            <a:r>
              <a:rPr lang="sv-SE" sz="3600" dirty="0">
                <a:solidFill>
                  <a:srgbClr val="FFFF00"/>
                </a:solidFill>
                <a:latin typeface="Arial Rounded MT Bold" pitchFamily="34" charset="0"/>
              </a:rPr>
              <a:t>romerska </a:t>
            </a:r>
            <a:r>
              <a:rPr lang="sv-SE" sz="3600" dirty="0" smtClean="0">
                <a:solidFill>
                  <a:srgbClr val="FFFF00"/>
                </a:solidFill>
                <a:latin typeface="Arial Rounded MT Bold" pitchFamily="34" charset="0"/>
              </a:rPr>
              <a:t>kyrkan</a:t>
            </a:r>
            <a:br>
              <a:rPr lang="sv-SE" sz="3600" dirty="0" smtClean="0">
                <a:solidFill>
                  <a:srgbClr val="FFFF00"/>
                </a:solidFill>
                <a:latin typeface="Arial Rounded MT Bold" pitchFamily="34" charset="0"/>
              </a:rPr>
            </a:br>
            <a:r>
              <a:rPr lang="sv-SE" sz="3600" dirty="0" smtClean="0">
                <a:solidFill>
                  <a:schemeClr val="bg1"/>
                </a:solidFill>
                <a:latin typeface="Arial Rounded MT Bold" pitchFamily="34" charset="0"/>
              </a:rPr>
              <a:t>har </a:t>
            </a:r>
            <a:r>
              <a:rPr lang="sv-SE" sz="3600" dirty="0">
                <a:solidFill>
                  <a:schemeClr val="bg1"/>
                </a:solidFill>
                <a:latin typeface="Arial Rounded MT Bold" pitchFamily="34" charset="0"/>
              </a:rPr>
              <a:t>utgjutit </a:t>
            </a:r>
            <a:r>
              <a:rPr lang="sv-SE" sz="3600" dirty="0">
                <a:solidFill>
                  <a:srgbClr val="FFFF00"/>
                </a:solidFill>
                <a:latin typeface="Arial Rounded MT Bold" pitchFamily="34" charset="0"/>
              </a:rPr>
              <a:t>mer oskyldigt </a:t>
            </a:r>
            <a:r>
              <a:rPr lang="sv-SE" sz="3600" dirty="0" smtClean="0">
                <a:solidFill>
                  <a:srgbClr val="FFFF00"/>
                </a:solidFill>
                <a:latin typeface="Arial Rounded MT Bold" pitchFamily="34" charset="0"/>
              </a:rPr>
              <a:t/>
            </a:r>
            <a:br>
              <a:rPr lang="sv-SE" sz="3600" dirty="0" smtClean="0">
                <a:solidFill>
                  <a:srgbClr val="FFFF00"/>
                </a:solidFill>
                <a:latin typeface="Arial Rounded MT Bold" pitchFamily="34" charset="0"/>
              </a:rPr>
            </a:br>
            <a:r>
              <a:rPr lang="sv-SE" sz="3600" dirty="0" smtClean="0">
                <a:solidFill>
                  <a:srgbClr val="FFFF00"/>
                </a:solidFill>
                <a:latin typeface="Arial Rounded MT Bold" pitchFamily="34" charset="0"/>
              </a:rPr>
              <a:t>blod</a:t>
            </a:r>
            <a:r>
              <a:rPr lang="sv-SE" sz="3600" dirty="0" smtClean="0">
                <a:solidFill>
                  <a:schemeClr val="bg1"/>
                </a:solidFill>
                <a:latin typeface="Arial Rounded MT Bold" pitchFamily="34" charset="0"/>
              </a:rPr>
              <a:t> </a:t>
            </a:r>
            <a:r>
              <a:rPr lang="sv-SE" sz="3600" dirty="0">
                <a:solidFill>
                  <a:schemeClr val="bg1"/>
                </a:solidFill>
                <a:latin typeface="Arial Rounded MT Bold" pitchFamily="34" charset="0"/>
              </a:rPr>
              <a:t>än någon annan </a:t>
            </a:r>
            <a:r>
              <a:rPr lang="sv-SE" sz="3600" dirty="0" smtClean="0">
                <a:solidFill>
                  <a:schemeClr val="bg1"/>
                </a:solidFill>
                <a:latin typeface="Arial Rounded MT Bold" pitchFamily="34" charset="0"/>
              </a:rPr>
              <a:t/>
            </a:r>
            <a:br>
              <a:rPr lang="sv-SE" sz="3600" dirty="0" smtClean="0">
                <a:solidFill>
                  <a:schemeClr val="bg1"/>
                </a:solidFill>
                <a:latin typeface="Arial Rounded MT Bold" pitchFamily="34" charset="0"/>
              </a:rPr>
            </a:br>
            <a:r>
              <a:rPr lang="sv-SE" sz="3600" dirty="0" smtClean="0">
                <a:solidFill>
                  <a:schemeClr val="bg1"/>
                </a:solidFill>
                <a:latin typeface="Arial Rounded MT Bold" pitchFamily="34" charset="0"/>
              </a:rPr>
              <a:t>institution </a:t>
            </a:r>
            <a:r>
              <a:rPr lang="sv-SE" sz="3600" dirty="0">
                <a:solidFill>
                  <a:schemeClr val="bg1"/>
                </a:solidFill>
                <a:latin typeface="Arial Rounded MT Bold" pitchFamily="34" charset="0"/>
              </a:rPr>
              <a:t>som </a:t>
            </a:r>
            <a:r>
              <a:rPr lang="sv-SE" sz="3600" dirty="0">
                <a:solidFill>
                  <a:srgbClr val="FFFF00"/>
                </a:solidFill>
                <a:latin typeface="Arial Rounded MT Bold" pitchFamily="34" charset="0"/>
              </a:rPr>
              <a:t>någonsin</a:t>
            </a:r>
            <a:r>
              <a:rPr lang="sv-SE" sz="3600" dirty="0">
                <a:solidFill>
                  <a:schemeClr val="bg1"/>
                </a:solidFill>
                <a:latin typeface="Arial Rounded MT Bold" pitchFamily="34" charset="0"/>
              </a:rPr>
              <a:t> existerat bland mänskligheten, kommer inte att ifrågasättas av någon protestant som har en kompetent kännedom om </a:t>
            </a:r>
            <a:r>
              <a:rPr lang="sv-SE" sz="3600" dirty="0">
                <a:solidFill>
                  <a:srgbClr val="FFFF00"/>
                </a:solidFill>
                <a:latin typeface="Arial Rounded MT Bold" pitchFamily="34" charset="0"/>
              </a:rPr>
              <a:t>historien</a:t>
            </a:r>
            <a:r>
              <a:rPr lang="sv-SE" sz="3600" dirty="0" smtClean="0">
                <a:solidFill>
                  <a:schemeClr val="bg1"/>
                </a:solidFill>
                <a:latin typeface="Arial Rounded MT Bold" pitchFamily="34" charset="0"/>
              </a:rPr>
              <a:t>.”</a:t>
            </a:r>
            <a:endParaRPr lang="sv-SE" sz="3600" dirty="0">
              <a:solidFill>
                <a:schemeClr val="bg1"/>
              </a:solidFill>
              <a:latin typeface="Arial Rounded MT Bold" pitchFamily="34" charset="0"/>
            </a:endParaRPr>
          </a:p>
        </p:txBody>
      </p:sp>
      <p:sp>
        <p:nvSpPr>
          <p:cNvPr id="424964" name="Text Box 4"/>
          <p:cNvSpPr txBox="1">
            <a:spLocks noChangeArrowheads="1"/>
          </p:cNvSpPr>
          <p:nvPr/>
        </p:nvSpPr>
        <p:spPr bwMode="auto">
          <a:xfrm>
            <a:off x="4139952" y="5871236"/>
            <a:ext cx="4151778" cy="726116"/>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pPr algn="r">
              <a:defRPr/>
            </a:pPr>
            <a:r>
              <a:rPr lang="en-GB" sz="2100" b="1" i="1" dirty="0">
                <a:solidFill>
                  <a:schemeClr val="bg1"/>
                </a:solidFill>
              </a:rPr>
              <a:t>History and Influence of Rationalism in Europe</a:t>
            </a:r>
            <a:r>
              <a:rPr lang="en-GB" sz="2100" b="1" dirty="0">
                <a:solidFill>
                  <a:schemeClr val="bg1"/>
                </a:solidFill>
              </a:rPr>
              <a:t>, s.16, 1865 </a:t>
            </a:r>
            <a:endParaRPr lang="sv-SE" sz="2100" b="1" dirty="0">
              <a:solidFill>
                <a:schemeClr val="bg1"/>
              </a:solidFill>
            </a:endParaRPr>
          </a:p>
        </p:txBody>
      </p:sp>
      <p:pic>
        <p:nvPicPr>
          <p:cNvPr id="2050" name="Picture 2"/>
          <p:cNvPicPr>
            <a:picLocks noChangeAspect="1" noChangeArrowheads="1"/>
          </p:cNvPicPr>
          <p:nvPr/>
        </p:nvPicPr>
        <p:blipFill>
          <a:blip r:embed="rId2" cstate="screen"/>
          <a:srcRect/>
          <a:stretch>
            <a:fillRect/>
          </a:stretch>
        </p:blipFill>
        <p:spPr bwMode="auto">
          <a:xfrm>
            <a:off x="6747508" y="692696"/>
            <a:ext cx="1936215" cy="2376264"/>
          </a:xfrm>
          <a:prstGeom prst="rect">
            <a:avLst/>
          </a:prstGeom>
          <a:noFill/>
          <a:ln w="9525">
            <a:noFill/>
            <a:miter lim="800000"/>
            <a:headEnd/>
            <a:tailEnd/>
          </a:ln>
        </p:spPr>
      </p:pic>
      <p:sp>
        <p:nvSpPr>
          <p:cNvPr id="7" name="textruta 6"/>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effectLst>
                  <a:outerShdw blurRad="38100" dist="38100" dir="2700000" algn="tl">
                    <a:srgbClr val="000000">
                      <a:alpha val="43137"/>
                    </a:srgbClr>
                  </a:outerShdw>
                </a:effectLst>
                <a:latin typeface="Berlin Sans FB Demi" pitchFamily="34" charset="0"/>
              </a:rPr>
              <a:t>W.H.E. </a:t>
            </a:r>
            <a:r>
              <a:rPr lang="sv-SE" sz="4400" dirty="0" err="1" smtClean="0">
                <a:solidFill>
                  <a:srgbClr val="FFC000"/>
                </a:solidFill>
                <a:effectLst>
                  <a:outerShdw blurRad="38100" dist="38100" dir="2700000" algn="tl">
                    <a:srgbClr val="000000">
                      <a:alpha val="43137"/>
                    </a:srgbClr>
                  </a:outerShdw>
                </a:effectLst>
                <a:latin typeface="Berlin Sans FB Demi" pitchFamily="34" charset="0"/>
              </a:rPr>
              <a:t>Lecky</a:t>
            </a:r>
            <a:r>
              <a:rPr lang="sv-SE" sz="4400" dirty="0" smtClean="0">
                <a:solidFill>
                  <a:srgbClr val="FFC000"/>
                </a:solidFill>
                <a:effectLst>
                  <a:outerShdw blurRad="38100" dist="38100" dir="2700000" algn="tl">
                    <a:srgbClr val="000000">
                      <a:alpha val="43137"/>
                    </a:srgbClr>
                  </a:outerShdw>
                </a:effectLst>
                <a:latin typeface="Berlin Sans FB Demi" pitchFamily="34" charset="0"/>
              </a:rPr>
              <a:t>, </a:t>
            </a:r>
            <a:r>
              <a:rPr lang="sv-SE" sz="3200" dirty="0" smtClean="0">
                <a:solidFill>
                  <a:srgbClr val="FFC000"/>
                </a:solidFill>
                <a:effectLst>
                  <a:outerShdw blurRad="38100" dist="38100" dir="2700000" algn="tl">
                    <a:srgbClr val="000000">
                      <a:alpha val="43137"/>
                    </a:srgbClr>
                  </a:outerShdw>
                </a:effectLst>
                <a:latin typeface="Berlin Sans FB Demi" pitchFamily="34" charset="0"/>
              </a:rPr>
              <a:t>historiker</a:t>
            </a:r>
            <a:endParaRPr lang="sv-SE" sz="4400" dirty="0">
              <a:solidFill>
                <a:srgbClr val="FFC000"/>
              </a:solidFill>
              <a:effectLst>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3439789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11:34</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”Men när de faller skall de inte lämnas utan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hjälp</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många skall då av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falska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motiv</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sluta sig till dem.”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39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”Inte utan hjälp”</a:t>
            </a:r>
            <a:endParaRPr lang="sv-SE" sz="4800" dirty="0">
              <a:solidFill>
                <a:srgbClr val="FFC000"/>
              </a:solidFill>
              <a:latin typeface="Berlin Sans FB Demi" pitchFamily="34" charset="0"/>
            </a:endParaRPr>
          </a:p>
        </p:txBody>
      </p:sp>
      <p:sp>
        <p:nvSpPr>
          <p:cNvPr id="5" name="Rektangel 4"/>
          <p:cNvSpPr/>
          <p:nvPr/>
        </p:nvSpPr>
        <p:spPr>
          <a:xfrm>
            <a:off x="0" y="1772816"/>
            <a:ext cx="9144000"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p:nvPr/>
        </p:nvCxnSpPr>
        <p:spPr>
          <a:xfrm rot="5400000" flipH="1" flipV="1">
            <a:off x="4572000" y="548680"/>
            <a:ext cx="1440160" cy="1008112"/>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3635896" y="0"/>
            <a:ext cx="4536504"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emhörning 54"/>
          <p:cNvSpPr/>
          <p:nvPr/>
        </p:nvSpPr>
        <p:spPr>
          <a:xfrm>
            <a:off x="0" y="1772816"/>
            <a:ext cx="323528" cy="3456384"/>
          </a:xfrm>
          <a:prstGeom prst="homePlate">
            <a:avLst>
              <a:gd name="adj" fmla="val 100000"/>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59" name="V-form 58"/>
          <p:cNvSpPr/>
          <p:nvPr/>
        </p:nvSpPr>
        <p:spPr>
          <a:xfrm>
            <a:off x="9036496" y="1772816"/>
            <a:ext cx="107504"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64"/>
          <p:cNvGrpSpPr/>
          <p:nvPr/>
        </p:nvGrpSpPr>
        <p:grpSpPr>
          <a:xfrm>
            <a:off x="35496" y="1772816"/>
            <a:ext cx="1080120" cy="4113748"/>
            <a:chOff x="2843808" y="2869949"/>
            <a:chExt cx="1080120" cy="4113748"/>
          </a:xfrm>
        </p:grpSpPr>
        <p:sp>
          <p:nvSpPr>
            <p:cNvPr id="63" name="textruta 62"/>
            <p:cNvSpPr txBox="1"/>
            <p:nvPr/>
          </p:nvSpPr>
          <p:spPr>
            <a:xfrm>
              <a:off x="2843808" y="6614365"/>
              <a:ext cx="108012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538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69" name="Rak 68"/>
            <p:cNvCxnSpPr/>
            <p:nvPr/>
          </p:nvCxnSpPr>
          <p:spPr>
            <a:xfrm rot="5400000">
              <a:off x="1277634" y="4724155"/>
              <a:ext cx="3744416" cy="36004"/>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6" name="Grupp 64"/>
          <p:cNvGrpSpPr/>
          <p:nvPr/>
        </p:nvGrpSpPr>
        <p:grpSpPr>
          <a:xfrm>
            <a:off x="7740352" y="1772816"/>
            <a:ext cx="1296144" cy="4113748"/>
            <a:chOff x="1908212" y="2869949"/>
            <a:chExt cx="1296144" cy="4113748"/>
          </a:xfrm>
          <a:effectLst>
            <a:outerShdw blurRad="50800" dist="38100" dir="2700000" algn="tl" rotWithShape="0">
              <a:prstClr val="black">
                <a:alpha val="40000"/>
              </a:prstClr>
            </a:outerShdw>
          </a:effectLst>
        </p:grpSpPr>
        <p:sp>
          <p:nvSpPr>
            <p:cNvPr id="74" name="textruta 73"/>
            <p:cNvSpPr txBox="1"/>
            <p:nvPr/>
          </p:nvSpPr>
          <p:spPr>
            <a:xfrm>
              <a:off x="1908212" y="6614365"/>
              <a:ext cx="129614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1798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75" name="Rak 74"/>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grpSp>
        <p:nvGrpSpPr>
          <p:cNvPr id="39" name="Grupp 38"/>
          <p:cNvGrpSpPr/>
          <p:nvPr/>
        </p:nvGrpSpPr>
        <p:grpSpPr>
          <a:xfrm>
            <a:off x="3851920" y="3140968"/>
            <a:ext cx="1512168" cy="1089412"/>
            <a:chOff x="35496" y="1967238"/>
            <a:chExt cx="1512168" cy="1089412"/>
          </a:xfrm>
        </p:grpSpPr>
        <p:pic>
          <p:nvPicPr>
            <p:cNvPr id="40" name="Picture 2" descr="C:\Documents and Settings\Jonathan Karlsson\Mina dokument\Mötesserier\Fråga Bibeln - Norrköping ht10\3 - Vad ligger framför oss\2 - Varför finns det så många olika kyrkor\Ulrich_Zwingl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5" y="1967238"/>
              <a:ext cx="648072" cy="669674"/>
            </a:xfrm>
            <a:prstGeom prst="rect">
              <a:avLst/>
            </a:prstGeom>
            <a:ln>
              <a:noFill/>
            </a:ln>
            <a:effectLst>
              <a:outerShdw blurRad="152400" dist="12000" dir="900000" sy="98000" kx="110000" ky="200000" algn="tl" rotWithShape="0">
                <a:srgbClr val="000000">
                  <a:alpha val="30000"/>
                </a:srgbClr>
              </a:outerShdw>
            </a:effectLst>
          </p:spPr>
        </p:pic>
        <p:sp>
          <p:nvSpPr>
            <p:cNvPr id="42" name="textruta 41"/>
            <p:cNvSpPr txBox="1"/>
            <p:nvPr/>
          </p:nvSpPr>
          <p:spPr>
            <a:xfrm>
              <a:off x="35496" y="2687318"/>
              <a:ext cx="1512168" cy="369332"/>
            </a:xfrm>
            <a:prstGeom prst="rect">
              <a:avLst/>
            </a:prstGeom>
            <a:noFill/>
          </p:spPr>
          <p:txBody>
            <a:bodyPr wrap="square" rtlCol="0">
              <a:spAutoFit/>
            </a:bodyPr>
            <a:lstStyle/>
            <a:p>
              <a:pPr algn="ctr"/>
              <a:r>
                <a:rPr lang="sv-SE" b="1" dirty="0" smtClean="0">
                  <a:solidFill>
                    <a:schemeClr val="bg1"/>
                  </a:solidFill>
                </a:rPr>
                <a:t>Zwingli</a:t>
              </a:r>
              <a:endParaRPr lang="sv-SE" b="1" dirty="0">
                <a:solidFill>
                  <a:schemeClr val="bg1"/>
                </a:solidFill>
              </a:endParaRPr>
            </a:p>
          </p:txBody>
        </p:sp>
      </p:grpSp>
      <p:grpSp>
        <p:nvGrpSpPr>
          <p:cNvPr id="43" name="Grupp 42"/>
          <p:cNvGrpSpPr/>
          <p:nvPr/>
        </p:nvGrpSpPr>
        <p:grpSpPr>
          <a:xfrm>
            <a:off x="3347864" y="1988840"/>
            <a:ext cx="1872208" cy="1171321"/>
            <a:chOff x="179512" y="3923155"/>
            <a:chExt cx="1872208" cy="1171321"/>
          </a:xfrm>
        </p:grpSpPr>
        <p:pic>
          <p:nvPicPr>
            <p:cNvPr id="44" name="Picture 2" descr="C:\Documents and Settings\Jonathan Karlsson\Mina dokument\Mötesserier\Fråga Bibeln - Norrköping ht10\3 - Vad ligger framför oss\2 - Varför finns det så många olika kyrkor\William_Tyndale.jpg"/>
            <p:cNvPicPr>
              <a:picLocks noChangeAspect="1" noChangeArrowheads="1"/>
            </p:cNvPicPr>
            <p:nvPr/>
          </p:nvPicPr>
          <p:blipFill>
            <a:blip r:embed="rId4" cstate="screen">
              <a:grayscl/>
              <a:extLst>
                <a:ext uri="{28A0092B-C50C-407E-A947-70E740481C1C}">
                  <a14:useLocalDpi xmlns:a14="http://schemas.microsoft.com/office/drawing/2010/main"/>
                </a:ext>
              </a:extLst>
            </a:blip>
            <a:stretch>
              <a:fillRect/>
            </a:stretch>
          </p:blipFill>
          <p:spPr bwMode="auto">
            <a:xfrm>
              <a:off x="827584" y="3923155"/>
              <a:ext cx="648072" cy="696677"/>
            </a:xfrm>
            <a:prstGeom prst="rect">
              <a:avLst/>
            </a:prstGeom>
            <a:ln>
              <a:noFill/>
            </a:ln>
            <a:effectLst>
              <a:outerShdw blurRad="152400" dist="12000" dir="900000" sy="98000" kx="110000" ky="200000" algn="tl" rotWithShape="0">
                <a:srgbClr val="000000">
                  <a:alpha val="30000"/>
                </a:srgbClr>
              </a:outerShdw>
            </a:effectLst>
          </p:spPr>
        </p:pic>
        <p:sp>
          <p:nvSpPr>
            <p:cNvPr id="45" name="textruta 44"/>
            <p:cNvSpPr txBox="1"/>
            <p:nvPr/>
          </p:nvSpPr>
          <p:spPr>
            <a:xfrm>
              <a:off x="179512" y="4725144"/>
              <a:ext cx="1872208" cy="369332"/>
            </a:xfrm>
            <a:prstGeom prst="rect">
              <a:avLst/>
            </a:prstGeom>
            <a:noFill/>
          </p:spPr>
          <p:txBody>
            <a:bodyPr wrap="square" rtlCol="0">
              <a:spAutoFit/>
            </a:bodyPr>
            <a:lstStyle/>
            <a:p>
              <a:pPr algn="ctr"/>
              <a:r>
                <a:rPr lang="sv-SE" b="1" dirty="0" smtClean="0">
                  <a:solidFill>
                    <a:schemeClr val="bg1"/>
                  </a:solidFill>
                </a:rPr>
                <a:t>Luther</a:t>
              </a:r>
              <a:endParaRPr lang="sv-SE" b="1" dirty="0">
                <a:solidFill>
                  <a:schemeClr val="bg1"/>
                </a:solidFill>
              </a:endParaRPr>
            </a:p>
          </p:txBody>
        </p:sp>
      </p:grpSp>
      <p:grpSp>
        <p:nvGrpSpPr>
          <p:cNvPr id="50" name="Grupp 49"/>
          <p:cNvGrpSpPr/>
          <p:nvPr/>
        </p:nvGrpSpPr>
        <p:grpSpPr>
          <a:xfrm>
            <a:off x="1547664" y="3789040"/>
            <a:ext cx="1368152" cy="1233428"/>
            <a:chOff x="1403648" y="3356992"/>
            <a:chExt cx="1368152" cy="1233428"/>
          </a:xfrm>
        </p:grpSpPr>
        <p:pic>
          <p:nvPicPr>
            <p:cNvPr id="48" name="Picture 6" descr="0822090 - Waldenses"/>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1619672" y="3356992"/>
              <a:ext cx="875302" cy="792088"/>
            </a:xfrm>
            <a:prstGeom prst="rect">
              <a:avLst/>
            </a:prstGeom>
            <a:noFill/>
            <a:ln w="9525">
              <a:noFill/>
              <a:miter lim="800000"/>
              <a:headEnd/>
              <a:tailEnd/>
            </a:ln>
          </p:spPr>
        </p:pic>
        <p:sp>
          <p:nvSpPr>
            <p:cNvPr id="49" name="textruta 48"/>
            <p:cNvSpPr txBox="1"/>
            <p:nvPr/>
          </p:nvSpPr>
          <p:spPr>
            <a:xfrm>
              <a:off x="1403648" y="4221088"/>
              <a:ext cx="1368152" cy="369332"/>
            </a:xfrm>
            <a:prstGeom prst="rect">
              <a:avLst/>
            </a:prstGeom>
            <a:noFill/>
          </p:spPr>
          <p:txBody>
            <a:bodyPr wrap="square" rtlCol="0">
              <a:spAutoFit/>
            </a:bodyPr>
            <a:lstStyle/>
            <a:p>
              <a:pPr algn="ctr"/>
              <a:r>
                <a:rPr lang="sv-SE" b="1" dirty="0" smtClean="0">
                  <a:solidFill>
                    <a:schemeClr val="bg1"/>
                  </a:solidFill>
                </a:rPr>
                <a:t>Valdenserna</a:t>
              </a:r>
              <a:endParaRPr lang="sv-SE" b="1" dirty="0">
                <a:solidFill>
                  <a:schemeClr val="bg1"/>
                </a:solidFill>
              </a:endParaRPr>
            </a:p>
          </p:txBody>
        </p:sp>
      </p:grpSp>
      <p:grpSp>
        <p:nvGrpSpPr>
          <p:cNvPr id="70" name="Grupp 69"/>
          <p:cNvGrpSpPr/>
          <p:nvPr/>
        </p:nvGrpSpPr>
        <p:grpSpPr>
          <a:xfrm>
            <a:off x="2123728" y="1916832"/>
            <a:ext cx="1584176" cy="945396"/>
            <a:chOff x="2123728" y="2780928"/>
            <a:chExt cx="1584176" cy="945396"/>
          </a:xfrm>
        </p:grpSpPr>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27784" y="2780928"/>
              <a:ext cx="548254" cy="652684"/>
            </a:xfrm>
            <a:prstGeom prst="rect">
              <a:avLst/>
            </a:prstGeom>
            <a:noFill/>
            <a:ln w="9525">
              <a:noFill/>
              <a:miter lim="800000"/>
              <a:headEnd/>
              <a:tailEnd/>
            </a:ln>
          </p:spPr>
        </p:pic>
        <p:sp>
          <p:nvSpPr>
            <p:cNvPr id="51" name="textruta 50"/>
            <p:cNvSpPr txBox="1"/>
            <p:nvPr/>
          </p:nvSpPr>
          <p:spPr>
            <a:xfrm>
              <a:off x="2123728" y="3356992"/>
              <a:ext cx="1584176" cy="369332"/>
            </a:xfrm>
            <a:prstGeom prst="rect">
              <a:avLst/>
            </a:prstGeom>
            <a:noFill/>
          </p:spPr>
          <p:txBody>
            <a:bodyPr wrap="square" rtlCol="0">
              <a:spAutoFit/>
            </a:bodyPr>
            <a:lstStyle/>
            <a:p>
              <a:pPr algn="ctr"/>
              <a:r>
                <a:rPr lang="sv-SE" b="1" dirty="0" err="1" smtClean="0">
                  <a:solidFill>
                    <a:schemeClr val="bg1"/>
                  </a:solidFill>
                </a:rPr>
                <a:t>Wycliffe</a:t>
              </a:r>
              <a:endParaRPr lang="sv-SE" b="1" dirty="0">
                <a:solidFill>
                  <a:schemeClr val="bg1"/>
                </a:solidFill>
              </a:endParaRPr>
            </a:p>
          </p:txBody>
        </p:sp>
      </p:grpSp>
      <p:grpSp>
        <p:nvGrpSpPr>
          <p:cNvPr id="68" name="Grupp 67"/>
          <p:cNvGrpSpPr/>
          <p:nvPr/>
        </p:nvGrpSpPr>
        <p:grpSpPr>
          <a:xfrm>
            <a:off x="2915816" y="3203684"/>
            <a:ext cx="1296144" cy="1017404"/>
            <a:chOff x="3275856" y="2780928"/>
            <a:chExt cx="1296144" cy="1017404"/>
          </a:xfrm>
        </p:grpSpPr>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63888" y="2780928"/>
              <a:ext cx="632423" cy="652661"/>
            </a:xfrm>
            <a:prstGeom prst="rect">
              <a:avLst/>
            </a:prstGeom>
            <a:noFill/>
            <a:ln w="9525">
              <a:noFill/>
              <a:miter lim="800000"/>
              <a:headEnd/>
              <a:tailEnd/>
            </a:ln>
          </p:spPr>
        </p:pic>
        <p:sp>
          <p:nvSpPr>
            <p:cNvPr id="52" name="textruta 51"/>
            <p:cNvSpPr txBox="1"/>
            <p:nvPr/>
          </p:nvSpPr>
          <p:spPr>
            <a:xfrm>
              <a:off x="3275856" y="3429000"/>
              <a:ext cx="1296144" cy="369332"/>
            </a:xfrm>
            <a:prstGeom prst="rect">
              <a:avLst/>
            </a:prstGeom>
            <a:noFill/>
          </p:spPr>
          <p:txBody>
            <a:bodyPr wrap="square" rtlCol="0">
              <a:spAutoFit/>
            </a:bodyPr>
            <a:lstStyle/>
            <a:p>
              <a:pPr algn="ctr"/>
              <a:r>
                <a:rPr lang="sv-SE" b="1" dirty="0" smtClean="0">
                  <a:solidFill>
                    <a:schemeClr val="bg1"/>
                  </a:solidFill>
                </a:rPr>
                <a:t>Huss</a:t>
              </a:r>
              <a:endParaRPr lang="sv-SE" b="1" dirty="0">
                <a:solidFill>
                  <a:schemeClr val="bg1"/>
                </a:solidFill>
              </a:endParaRPr>
            </a:p>
          </p:txBody>
        </p:sp>
      </p:grpSp>
      <p:grpSp>
        <p:nvGrpSpPr>
          <p:cNvPr id="71" name="Grupp 70"/>
          <p:cNvGrpSpPr/>
          <p:nvPr/>
        </p:nvGrpSpPr>
        <p:grpSpPr>
          <a:xfrm>
            <a:off x="3779912" y="4221088"/>
            <a:ext cx="1872208" cy="1080120"/>
            <a:chOff x="3707904" y="3068960"/>
            <a:chExt cx="1872208" cy="1080120"/>
          </a:xfrm>
        </p:grpSpPr>
        <p:pic>
          <p:nvPicPr>
            <p:cNvPr id="1029" name="Picture 5"/>
            <p:cNvPicPr>
              <a:picLocks noChangeAspect="1" noChangeArrowheads="1"/>
            </p:cNvPicPr>
            <p:nvPr/>
          </p:nvPicPr>
          <p:blipFill>
            <a:blip r:embed="rId8" cstate="screen">
              <a:grayscl/>
              <a:extLst>
                <a:ext uri="{28A0092B-C50C-407E-A947-70E740481C1C}">
                  <a14:useLocalDpi xmlns:a14="http://schemas.microsoft.com/office/drawing/2010/main"/>
                </a:ext>
              </a:extLst>
            </a:blip>
            <a:srcRect/>
            <a:stretch>
              <a:fillRect/>
            </a:stretch>
          </p:blipFill>
          <p:spPr bwMode="auto">
            <a:xfrm>
              <a:off x="4355976" y="3068960"/>
              <a:ext cx="599722" cy="734482"/>
            </a:xfrm>
            <a:prstGeom prst="rect">
              <a:avLst/>
            </a:prstGeom>
            <a:noFill/>
            <a:ln w="9525">
              <a:noFill/>
              <a:miter lim="800000"/>
              <a:headEnd/>
              <a:tailEnd/>
            </a:ln>
          </p:spPr>
        </p:pic>
        <p:sp>
          <p:nvSpPr>
            <p:cNvPr id="53" name="textruta 52"/>
            <p:cNvSpPr txBox="1"/>
            <p:nvPr/>
          </p:nvSpPr>
          <p:spPr>
            <a:xfrm>
              <a:off x="3707904" y="3779748"/>
              <a:ext cx="1872208" cy="369332"/>
            </a:xfrm>
            <a:prstGeom prst="rect">
              <a:avLst/>
            </a:prstGeom>
            <a:noFill/>
          </p:spPr>
          <p:txBody>
            <a:bodyPr wrap="square" rtlCol="0">
              <a:spAutoFit/>
            </a:bodyPr>
            <a:lstStyle/>
            <a:p>
              <a:pPr algn="ctr"/>
              <a:r>
                <a:rPr lang="sv-SE" b="1" dirty="0" smtClean="0">
                  <a:solidFill>
                    <a:schemeClr val="bg1"/>
                  </a:solidFill>
                </a:rPr>
                <a:t>Kalvin</a:t>
              </a:r>
              <a:endParaRPr lang="sv-SE" b="1" dirty="0">
                <a:solidFill>
                  <a:schemeClr val="bg1"/>
                </a:solidFill>
              </a:endParaRPr>
            </a:p>
          </p:txBody>
        </p:sp>
      </p:grpSp>
      <p:grpSp>
        <p:nvGrpSpPr>
          <p:cNvPr id="73" name="Grupp 72"/>
          <p:cNvGrpSpPr/>
          <p:nvPr/>
        </p:nvGrpSpPr>
        <p:grpSpPr>
          <a:xfrm>
            <a:off x="4499992" y="1907540"/>
            <a:ext cx="1872208" cy="1089412"/>
            <a:chOff x="4427984" y="3933056"/>
            <a:chExt cx="1872208" cy="1089412"/>
          </a:xfrm>
        </p:grpSpPr>
        <p:pic>
          <p:nvPicPr>
            <p:cNvPr id="47" name="Picture 6" descr="petri"/>
            <p:cNvPicPr>
              <a:picLocks noChangeAspect="1" noChangeArrowheads="1"/>
            </p:cNvPicPr>
            <p:nvPr/>
          </p:nvPicPr>
          <p:blipFill>
            <a:blip r:embed="rId9" cstate="screen">
              <a:grayscl/>
              <a:extLst>
                <a:ext uri="{28A0092B-C50C-407E-A947-70E740481C1C}">
                  <a14:useLocalDpi xmlns:a14="http://schemas.microsoft.com/office/drawing/2010/main"/>
                </a:ext>
              </a:extLst>
            </a:blip>
            <a:srcRect/>
            <a:stretch>
              <a:fillRect/>
            </a:stretch>
          </p:blipFill>
          <p:spPr bwMode="auto">
            <a:xfrm>
              <a:off x="5076056" y="3933056"/>
              <a:ext cx="648072" cy="729081"/>
            </a:xfrm>
            <a:prstGeom prst="rect">
              <a:avLst/>
            </a:prstGeom>
            <a:noFill/>
            <a:ln w="9525">
              <a:noFill/>
              <a:miter lim="800000"/>
              <a:headEnd/>
              <a:tailEnd/>
            </a:ln>
          </p:spPr>
        </p:pic>
        <p:sp>
          <p:nvSpPr>
            <p:cNvPr id="56" name="textruta 55"/>
            <p:cNvSpPr txBox="1"/>
            <p:nvPr/>
          </p:nvSpPr>
          <p:spPr>
            <a:xfrm>
              <a:off x="4427984" y="4653136"/>
              <a:ext cx="1872208" cy="369332"/>
            </a:xfrm>
            <a:prstGeom prst="rect">
              <a:avLst/>
            </a:prstGeom>
            <a:noFill/>
          </p:spPr>
          <p:txBody>
            <a:bodyPr wrap="square" rtlCol="0">
              <a:spAutoFit/>
            </a:bodyPr>
            <a:lstStyle/>
            <a:p>
              <a:pPr algn="ctr"/>
              <a:r>
                <a:rPr lang="sv-SE" b="1" dirty="0" err="1" smtClean="0">
                  <a:solidFill>
                    <a:schemeClr val="bg1"/>
                  </a:solidFill>
                </a:rPr>
                <a:t>Petribröderna</a:t>
              </a:r>
              <a:endParaRPr lang="sv-SE" b="1" dirty="0">
                <a:solidFill>
                  <a:schemeClr val="bg1"/>
                </a:solidFill>
              </a:endParaRPr>
            </a:p>
          </p:txBody>
        </p:sp>
      </p:grpSp>
      <p:grpSp>
        <p:nvGrpSpPr>
          <p:cNvPr id="76" name="Grupp 75"/>
          <p:cNvGrpSpPr/>
          <p:nvPr/>
        </p:nvGrpSpPr>
        <p:grpSpPr>
          <a:xfrm>
            <a:off x="5868144" y="3153448"/>
            <a:ext cx="936104" cy="995632"/>
            <a:chOff x="5580112" y="4098844"/>
            <a:chExt cx="936104" cy="995632"/>
          </a:xfrm>
        </p:grpSpPr>
        <p:pic>
          <p:nvPicPr>
            <p:cNvPr id="1032"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756786" y="4098844"/>
              <a:ext cx="567063" cy="648072"/>
            </a:xfrm>
            <a:prstGeom prst="rect">
              <a:avLst/>
            </a:prstGeom>
            <a:noFill/>
            <a:ln w="9525">
              <a:noFill/>
              <a:miter lim="800000"/>
              <a:headEnd/>
              <a:tailEnd/>
            </a:ln>
          </p:spPr>
        </p:pic>
        <p:sp>
          <p:nvSpPr>
            <p:cNvPr id="57" name="textruta 56"/>
            <p:cNvSpPr txBox="1"/>
            <p:nvPr/>
          </p:nvSpPr>
          <p:spPr>
            <a:xfrm>
              <a:off x="5580112" y="4725144"/>
              <a:ext cx="936104" cy="369332"/>
            </a:xfrm>
            <a:prstGeom prst="rect">
              <a:avLst/>
            </a:prstGeom>
            <a:noFill/>
          </p:spPr>
          <p:txBody>
            <a:bodyPr wrap="square" rtlCol="0">
              <a:spAutoFit/>
            </a:bodyPr>
            <a:lstStyle/>
            <a:p>
              <a:pPr algn="ctr"/>
              <a:r>
                <a:rPr lang="sv-SE" b="1" dirty="0" err="1" smtClean="0">
                  <a:solidFill>
                    <a:schemeClr val="bg1"/>
                  </a:solidFill>
                </a:rPr>
                <a:t>Menno</a:t>
              </a:r>
              <a:endParaRPr lang="sv-SE" b="1" dirty="0">
                <a:solidFill>
                  <a:schemeClr val="bg1"/>
                </a:solidFill>
              </a:endParaRPr>
            </a:p>
          </p:txBody>
        </p:sp>
      </p:grpSp>
      <p:grpSp>
        <p:nvGrpSpPr>
          <p:cNvPr id="66" name="Grupp 65"/>
          <p:cNvGrpSpPr/>
          <p:nvPr/>
        </p:nvGrpSpPr>
        <p:grpSpPr>
          <a:xfrm>
            <a:off x="5724128" y="4211796"/>
            <a:ext cx="1872208" cy="1089412"/>
            <a:chOff x="5652120" y="2780928"/>
            <a:chExt cx="1872208" cy="1089412"/>
          </a:xfrm>
        </p:grpSpPr>
        <p:pic>
          <p:nvPicPr>
            <p:cNvPr id="1033"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84168" y="2780928"/>
              <a:ext cx="912577" cy="720080"/>
            </a:xfrm>
            <a:prstGeom prst="rect">
              <a:avLst/>
            </a:prstGeom>
            <a:noFill/>
            <a:ln w="9525">
              <a:noFill/>
              <a:miter lim="800000"/>
              <a:headEnd/>
              <a:tailEnd/>
            </a:ln>
          </p:spPr>
        </p:pic>
        <p:sp>
          <p:nvSpPr>
            <p:cNvPr id="58" name="textruta 57"/>
            <p:cNvSpPr txBox="1"/>
            <p:nvPr/>
          </p:nvSpPr>
          <p:spPr>
            <a:xfrm>
              <a:off x="5652120" y="3501008"/>
              <a:ext cx="1872208" cy="369332"/>
            </a:xfrm>
            <a:prstGeom prst="rect">
              <a:avLst/>
            </a:prstGeom>
            <a:noFill/>
          </p:spPr>
          <p:txBody>
            <a:bodyPr wrap="square" rtlCol="0">
              <a:spAutoFit/>
            </a:bodyPr>
            <a:lstStyle/>
            <a:p>
              <a:pPr algn="ctr"/>
              <a:r>
                <a:rPr lang="sv-SE" b="1" dirty="0" smtClean="0">
                  <a:solidFill>
                    <a:schemeClr val="bg1"/>
                  </a:solidFill>
                </a:rPr>
                <a:t>Anabaptisterna</a:t>
              </a:r>
              <a:endParaRPr lang="sv-SE" b="1" dirty="0">
                <a:solidFill>
                  <a:schemeClr val="bg1"/>
                </a:solidFill>
              </a:endParaRPr>
            </a:p>
          </p:txBody>
        </p:sp>
      </p:grpSp>
      <p:grpSp>
        <p:nvGrpSpPr>
          <p:cNvPr id="67" name="Grupp 66"/>
          <p:cNvGrpSpPr/>
          <p:nvPr/>
        </p:nvGrpSpPr>
        <p:grpSpPr>
          <a:xfrm>
            <a:off x="4932040" y="3068960"/>
            <a:ext cx="1080120" cy="1017404"/>
            <a:chOff x="5148064" y="2060848"/>
            <a:chExt cx="1080120" cy="1017404"/>
          </a:xfrm>
        </p:grpSpPr>
        <p:pic>
          <p:nvPicPr>
            <p:cNvPr id="7" name="Picture 2" descr="C:\Documents and Settings\Jonathan Karlsson\Mina dokument\Mötesserier\Fråga Bibeln - Norrköping 10-11\3 - Vad ligger framför oss\2 - Varför finns det så många olika kyrkor\William_Tyndale.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36096" y="2060848"/>
              <a:ext cx="576064" cy="666074"/>
            </a:xfrm>
            <a:prstGeom prst="rect">
              <a:avLst/>
            </a:prstGeom>
            <a:noFill/>
          </p:spPr>
        </p:pic>
        <p:sp>
          <p:nvSpPr>
            <p:cNvPr id="60" name="textruta 59"/>
            <p:cNvSpPr txBox="1"/>
            <p:nvPr/>
          </p:nvSpPr>
          <p:spPr>
            <a:xfrm>
              <a:off x="5148064" y="2708920"/>
              <a:ext cx="1080120" cy="369332"/>
            </a:xfrm>
            <a:prstGeom prst="rect">
              <a:avLst/>
            </a:prstGeom>
            <a:noFill/>
          </p:spPr>
          <p:txBody>
            <a:bodyPr wrap="square" rtlCol="0">
              <a:spAutoFit/>
            </a:bodyPr>
            <a:lstStyle/>
            <a:p>
              <a:pPr algn="ctr"/>
              <a:r>
                <a:rPr lang="sv-SE" b="1" dirty="0" err="1" smtClean="0">
                  <a:solidFill>
                    <a:schemeClr val="bg1"/>
                  </a:solidFill>
                </a:rPr>
                <a:t>Tyndale</a:t>
              </a:r>
              <a:endParaRPr lang="sv-SE" b="1" dirty="0">
                <a:solidFill>
                  <a:schemeClr val="bg1"/>
                </a:solidFill>
              </a:endParaRPr>
            </a:p>
          </p:txBody>
        </p:sp>
      </p:grpSp>
      <p:grpSp>
        <p:nvGrpSpPr>
          <p:cNvPr id="77" name="Grupp 76"/>
          <p:cNvGrpSpPr/>
          <p:nvPr/>
        </p:nvGrpSpPr>
        <p:grpSpPr>
          <a:xfrm>
            <a:off x="5004048" y="4238203"/>
            <a:ext cx="1152128" cy="1072297"/>
            <a:chOff x="5220072" y="4022179"/>
            <a:chExt cx="1152128" cy="1072297"/>
          </a:xfrm>
        </p:grpSpPr>
        <p:sp>
          <p:nvSpPr>
            <p:cNvPr id="54" name="textruta 53"/>
            <p:cNvSpPr txBox="1"/>
            <p:nvPr/>
          </p:nvSpPr>
          <p:spPr>
            <a:xfrm>
              <a:off x="5220072" y="4725144"/>
              <a:ext cx="1152128" cy="369332"/>
            </a:xfrm>
            <a:prstGeom prst="rect">
              <a:avLst/>
            </a:prstGeom>
            <a:noFill/>
          </p:spPr>
          <p:txBody>
            <a:bodyPr wrap="square" rtlCol="0">
              <a:spAutoFit/>
            </a:bodyPr>
            <a:lstStyle/>
            <a:p>
              <a:pPr algn="ctr"/>
              <a:r>
                <a:rPr lang="sv-SE" b="1" dirty="0" smtClean="0">
                  <a:solidFill>
                    <a:schemeClr val="bg1"/>
                  </a:solidFill>
                </a:rPr>
                <a:t>Knox</a:t>
              </a:r>
              <a:endParaRPr lang="sv-SE" b="1" dirty="0">
                <a:solidFill>
                  <a:schemeClr val="bg1"/>
                </a:solidFill>
              </a:endParaRPr>
            </a:p>
          </p:txBody>
        </p:sp>
        <p:pic>
          <p:nvPicPr>
            <p:cNvPr id="1026"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08104" y="4022179"/>
              <a:ext cx="576064" cy="712980"/>
            </a:xfrm>
            <a:prstGeom prst="rect">
              <a:avLst/>
            </a:prstGeom>
            <a:noFill/>
            <a:ln w="9525">
              <a:noFill/>
              <a:miter lim="800000"/>
              <a:headEnd/>
              <a:tailEnd/>
            </a:ln>
          </p:spPr>
        </p:pic>
      </p:grpSp>
    </p:spTree>
    <p:extLst>
      <p:ext uri="{BB962C8B-B14F-4D97-AF65-F5344CB8AC3E}">
        <p14:creationId xmlns:p14="http://schemas.microsoft.com/office/powerpoint/2010/main" val="2934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down)">
                                      <p:cBhvr>
                                        <p:cTn id="11" dur="500"/>
                                        <p:tgtEl>
                                          <p:spTgt spid="7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down)">
                                      <p:cBhvr>
                                        <p:cTn id="31" dur="500"/>
                                        <p:tgtEl>
                                          <p:spTgt spid="7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500"/>
                                        <p:tgtEl>
                                          <p:spTgt spid="7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12:16</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1700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”Men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jorden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hjälpte</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kvinnan</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den öppnade sin mun och svalde floden som draken sprutade ur sin mun.”</a:t>
            </a:r>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9477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onathan Karlsson\Mina dokument\Mötesserier\Bildarkiv\Evangelism Images\21 - America in Bible Prophecy\0821066 - America map.jpg"/>
          <p:cNvPicPr>
            <a:picLocks noChangeAspect="1" noChangeArrowheads="1"/>
          </p:cNvPicPr>
          <p:nvPr/>
        </p:nvPicPr>
        <p:blipFill>
          <a:blip r:embed="rId2" cstate="print"/>
          <a:srcRect/>
          <a:stretch>
            <a:fillRect/>
          </a:stretch>
        </p:blipFill>
        <p:spPr bwMode="auto">
          <a:xfrm>
            <a:off x="419538" y="332656"/>
            <a:ext cx="8256918" cy="6192688"/>
          </a:xfrm>
          <a:prstGeom prst="rect">
            <a:avLst/>
          </a:prstGeom>
          <a:noFill/>
        </p:spPr>
      </p:pic>
    </p:spTree>
    <p:extLst>
      <p:ext uri="{BB962C8B-B14F-4D97-AF65-F5344CB8AC3E}">
        <p14:creationId xmlns:p14="http://schemas.microsoft.com/office/powerpoint/2010/main" val="21154843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onathan Karlsson\Mina dokument\Mötesserier\Bildarkiv\Evangelism Images\22 - Remnant Church\0822095 - New world ship.jpg"/>
          <p:cNvPicPr>
            <a:picLocks noChangeAspect="1" noChangeArrowheads="1"/>
          </p:cNvPicPr>
          <p:nvPr/>
        </p:nvPicPr>
        <p:blipFill>
          <a:blip r:embed="rId2" cstate="print"/>
          <a:srcRect/>
          <a:stretch>
            <a:fillRect/>
          </a:stretch>
        </p:blipFill>
        <p:spPr bwMode="auto">
          <a:xfrm>
            <a:off x="467544" y="332656"/>
            <a:ext cx="8208912" cy="6156684"/>
          </a:xfrm>
          <a:prstGeom prst="rect">
            <a:avLst/>
          </a:prstGeom>
          <a:noFill/>
        </p:spPr>
      </p:pic>
    </p:spTree>
    <p:extLst>
      <p:ext uri="{BB962C8B-B14F-4D97-AF65-F5344CB8AC3E}">
        <p14:creationId xmlns:p14="http://schemas.microsoft.com/office/powerpoint/2010/main" val="123859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11:30</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600" dirty="0" err="1" smtClean="0">
                <a:solidFill>
                  <a:srgbClr val="FFFF00"/>
                </a:solidFill>
                <a:effectLst>
                  <a:outerShdw blurRad="38100" dist="38100" dir="2700000" algn="tl">
                    <a:srgbClr val="000000">
                      <a:alpha val="43137"/>
                    </a:srgbClr>
                  </a:outerShdw>
                </a:effectLst>
                <a:latin typeface="Arial Rounded MT Bold" pitchFamily="34" charset="0"/>
              </a:rPr>
              <a:t>Kitteiska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skepp skall komma emot honom, och han måste modlöst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ge vika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Då återvänder han och låter sin vrede gå ut över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det heliga förbundet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på återvägen lyssnar han till dem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övergett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detta förbund.”</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Bibel 2000</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9" name="Rak pil 18"/>
          <p:cNvCxnSpPr/>
          <p:nvPr/>
        </p:nvCxnSpPr>
        <p:spPr>
          <a:xfrm rot="16200000" flipV="1">
            <a:off x="3239852" y="368660"/>
            <a:ext cx="576064" cy="216024"/>
          </a:xfrm>
          <a:prstGeom prst="straightConnector1">
            <a:avLst/>
          </a:prstGeom>
          <a:ln w="444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738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Jonathan Karlsson\Mina dokument\Mötesserier\Bildarkiv\Evangelism Images\21 - America in Bible Prophecy\0821081 - American congress.jpg"/>
          <p:cNvPicPr>
            <a:picLocks noChangeAspect="1" noChangeArrowheads="1"/>
          </p:cNvPicPr>
          <p:nvPr/>
        </p:nvPicPr>
        <p:blipFill>
          <a:blip r:embed="rId2" cstate="print"/>
          <a:srcRect/>
          <a:stretch>
            <a:fillRect/>
          </a:stretch>
        </p:blipFill>
        <p:spPr bwMode="auto">
          <a:xfrm>
            <a:off x="467543" y="332656"/>
            <a:ext cx="8256917" cy="6192688"/>
          </a:xfrm>
          <a:prstGeom prst="rect">
            <a:avLst/>
          </a:prstGeom>
          <a:noFill/>
        </p:spPr>
      </p:pic>
    </p:spTree>
    <p:extLst>
      <p:ext uri="{BB962C8B-B14F-4D97-AF65-F5344CB8AC3E}">
        <p14:creationId xmlns:p14="http://schemas.microsoft.com/office/powerpoint/2010/main" val="25455171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”Inte utan hjälp”</a:t>
            </a:r>
            <a:endParaRPr lang="sv-SE" sz="4800" dirty="0">
              <a:solidFill>
                <a:srgbClr val="FFC000"/>
              </a:solidFill>
              <a:latin typeface="Berlin Sans FB Demi" pitchFamily="34" charset="0"/>
            </a:endParaRPr>
          </a:p>
        </p:txBody>
      </p:sp>
      <p:sp>
        <p:nvSpPr>
          <p:cNvPr id="5" name="Rektangel 4"/>
          <p:cNvSpPr/>
          <p:nvPr/>
        </p:nvSpPr>
        <p:spPr>
          <a:xfrm>
            <a:off x="0" y="1772816"/>
            <a:ext cx="9144000"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p:nvPr/>
        </p:nvCxnSpPr>
        <p:spPr>
          <a:xfrm rot="5400000" flipH="1" flipV="1">
            <a:off x="4572000" y="548680"/>
            <a:ext cx="1440160" cy="1008112"/>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3635896" y="0"/>
            <a:ext cx="4536504"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emhörning 54"/>
          <p:cNvSpPr/>
          <p:nvPr/>
        </p:nvSpPr>
        <p:spPr>
          <a:xfrm>
            <a:off x="0" y="1772816"/>
            <a:ext cx="323528" cy="3456384"/>
          </a:xfrm>
          <a:prstGeom prst="homePlate">
            <a:avLst>
              <a:gd name="adj" fmla="val 100000"/>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59" name="V-form 58"/>
          <p:cNvSpPr/>
          <p:nvPr/>
        </p:nvSpPr>
        <p:spPr>
          <a:xfrm>
            <a:off x="9036496" y="1772816"/>
            <a:ext cx="107504"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64"/>
          <p:cNvGrpSpPr/>
          <p:nvPr/>
        </p:nvGrpSpPr>
        <p:grpSpPr>
          <a:xfrm>
            <a:off x="35496" y="1772816"/>
            <a:ext cx="1080120" cy="4113748"/>
            <a:chOff x="2843808" y="2869949"/>
            <a:chExt cx="1080120" cy="4113748"/>
          </a:xfrm>
        </p:grpSpPr>
        <p:sp>
          <p:nvSpPr>
            <p:cNvPr id="63" name="textruta 62"/>
            <p:cNvSpPr txBox="1"/>
            <p:nvPr/>
          </p:nvSpPr>
          <p:spPr>
            <a:xfrm>
              <a:off x="2843808" y="6614365"/>
              <a:ext cx="108012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538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69" name="Rak 68"/>
            <p:cNvCxnSpPr/>
            <p:nvPr/>
          </p:nvCxnSpPr>
          <p:spPr>
            <a:xfrm rot="5400000">
              <a:off x="1277634" y="4724155"/>
              <a:ext cx="3744416" cy="36004"/>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6" name="Grupp 64"/>
          <p:cNvGrpSpPr/>
          <p:nvPr/>
        </p:nvGrpSpPr>
        <p:grpSpPr>
          <a:xfrm>
            <a:off x="7740352" y="1772816"/>
            <a:ext cx="1296144" cy="4113748"/>
            <a:chOff x="1908212" y="2869949"/>
            <a:chExt cx="1296144" cy="4113748"/>
          </a:xfrm>
          <a:effectLst>
            <a:outerShdw blurRad="50800" dist="38100" dir="2700000" algn="tl" rotWithShape="0">
              <a:prstClr val="black">
                <a:alpha val="40000"/>
              </a:prstClr>
            </a:outerShdw>
          </a:effectLst>
        </p:grpSpPr>
        <p:sp>
          <p:nvSpPr>
            <p:cNvPr id="74" name="textruta 73"/>
            <p:cNvSpPr txBox="1"/>
            <p:nvPr/>
          </p:nvSpPr>
          <p:spPr>
            <a:xfrm>
              <a:off x="1908212" y="6614365"/>
              <a:ext cx="129614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1798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75" name="Rak 74"/>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grpSp>
        <p:nvGrpSpPr>
          <p:cNvPr id="8" name="Grupp 38"/>
          <p:cNvGrpSpPr/>
          <p:nvPr/>
        </p:nvGrpSpPr>
        <p:grpSpPr>
          <a:xfrm>
            <a:off x="3851920" y="3140968"/>
            <a:ext cx="1512168" cy="1089412"/>
            <a:chOff x="35496" y="1967238"/>
            <a:chExt cx="1512168" cy="1089412"/>
          </a:xfrm>
        </p:grpSpPr>
        <p:pic>
          <p:nvPicPr>
            <p:cNvPr id="40" name="Picture 2" descr="C:\Documents and Settings\Jonathan Karlsson\Mina dokument\Mötesserier\Fråga Bibeln - Norrköping ht10\3 - Vad ligger framför oss\2 - Varför finns det så många olika kyrkor\Ulrich_Zwingl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5" y="1967238"/>
              <a:ext cx="648072" cy="669674"/>
            </a:xfrm>
            <a:prstGeom prst="rect">
              <a:avLst/>
            </a:prstGeom>
            <a:ln>
              <a:noFill/>
            </a:ln>
            <a:effectLst>
              <a:outerShdw blurRad="152400" dist="12000" dir="900000" sy="98000" kx="110000" ky="200000" algn="tl" rotWithShape="0">
                <a:srgbClr val="000000">
                  <a:alpha val="30000"/>
                </a:srgbClr>
              </a:outerShdw>
            </a:effectLst>
          </p:spPr>
        </p:pic>
        <p:sp>
          <p:nvSpPr>
            <p:cNvPr id="42" name="textruta 41"/>
            <p:cNvSpPr txBox="1"/>
            <p:nvPr/>
          </p:nvSpPr>
          <p:spPr>
            <a:xfrm>
              <a:off x="35496" y="2687318"/>
              <a:ext cx="1512168" cy="369332"/>
            </a:xfrm>
            <a:prstGeom prst="rect">
              <a:avLst/>
            </a:prstGeom>
            <a:noFill/>
          </p:spPr>
          <p:txBody>
            <a:bodyPr wrap="square" rtlCol="0">
              <a:spAutoFit/>
            </a:bodyPr>
            <a:lstStyle/>
            <a:p>
              <a:pPr algn="ctr"/>
              <a:r>
                <a:rPr lang="sv-SE" b="1" dirty="0" smtClean="0">
                  <a:solidFill>
                    <a:schemeClr val="bg1"/>
                  </a:solidFill>
                </a:rPr>
                <a:t>Zwingli</a:t>
              </a:r>
              <a:endParaRPr lang="sv-SE" b="1" dirty="0">
                <a:solidFill>
                  <a:schemeClr val="bg1"/>
                </a:solidFill>
              </a:endParaRPr>
            </a:p>
          </p:txBody>
        </p:sp>
      </p:grpSp>
      <p:grpSp>
        <p:nvGrpSpPr>
          <p:cNvPr id="9" name="Grupp 42"/>
          <p:cNvGrpSpPr/>
          <p:nvPr/>
        </p:nvGrpSpPr>
        <p:grpSpPr>
          <a:xfrm>
            <a:off x="3347864" y="1988840"/>
            <a:ext cx="1872208" cy="1171321"/>
            <a:chOff x="179512" y="3923155"/>
            <a:chExt cx="1872208" cy="1171321"/>
          </a:xfrm>
        </p:grpSpPr>
        <p:pic>
          <p:nvPicPr>
            <p:cNvPr id="44" name="Picture 2" descr="C:\Documents and Settings\Jonathan Karlsson\Mina dokument\Mötesserier\Fråga Bibeln - Norrköping ht10\3 - Vad ligger framför oss\2 - Varför finns det så många olika kyrkor\William_Tyndale.jpg"/>
            <p:cNvPicPr>
              <a:picLocks noChangeAspect="1" noChangeArrowheads="1"/>
            </p:cNvPicPr>
            <p:nvPr/>
          </p:nvPicPr>
          <p:blipFill>
            <a:blip r:embed="rId4" cstate="screen">
              <a:grayscl/>
              <a:extLst>
                <a:ext uri="{28A0092B-C50C-407E-A947-70E740481C1C}">
                  <a14:useLocalDpi xmlns:a14="http://schemas.microsoft.com/office/drawing/2010/main"/>
                </a:ext>
              </a:extLst>
            </a:blip>
            <a:stretch>
              <a:fillRect/>
            </a:stretch>
          </p:blipFill>
          <p:spPr bwMode="auto">
            <a:xfrm>
              <a:off x="827584" y="3923155"/>
              <a:ext cx="648072" cy="696677"/>
            </a:xfrm>
            <a:prstGeom prst="rect">
              <a:avLst/>
            </a:prstGeom>
            <a:ln>
              <a:noFill/>
            </a:ln>
            <a:effectLst>
              <a:outerShdw blurRad="152400" dist="12000" dir="900000" sy="98000" kx="110000" ky="200000" algn="tl" rotWithShape="0">
                <a:srgbClr val="000000">
                  <a:alpha val="30000"/>
                </a:srgbClr>
              </a:outerShdw>
            </a:effectLst>
          </p:spPr>
        </p:pic>
        <p:sp>
          <p:nvSpPr>
            <p:cNvPr id="45" name="textruta 44"/>
            <p:cNvSpPr txBox="1"/>
            <p:nvPr/>
          </p:nvSpPr>
          <p:spPr>
            <a:xfrm>
              <a:off x="179512" y="4725144"/>
              <a:ext cx="1872208" cy="369332"/>
            </a:xfrm>
            <a:prstGeom prst="rect">
              <a:avLst/>
            </a:prstGeom>
            <a:noFill/>
          </p:spPr>
          <p:txBody>
            <a:bodyPr wrap="square" rtlCol="0">
              <a:spAutoFit/>
            </a:bodyPr>
            <a:lstStyle/>
            <a:p>
              <a:pPr algn="ctr"/>
              <a:r>
                <a:rPr lang="sv-SE" b="1" dirty="0" smtClean="0">
                  <a:solidFill>
                    <a:schemeClr val="bg1"/>
                  </a:solidFill>
                </a:rPr>
                <a:t>Luther</a:t>
              </a:r>
              <a:endParaRPr lang="sv-SE" b="1" dirty="0">
                <a:solidFill>
                  <a:schemeClr val="bg1"/>
                </a:solidFill>
              </a:endParaRPr>
            </a:p>
          </p:txBody>
        </p:sp>
      </p:grpSp>
      <p:grpSp>
        <p:nvGrpSpPr>
          <p:cNvPr id="10" name="Grupp 49"/>
          <p:cNvGrpSpPr/>
          <p:nvPr/>
        </p:nvGrpSpPr>
        <p:grpSpPr>
          <a:xfrm>
            <a:off x="1547664" y="3789040"/>
            <a:ext cx="1368152" cy="1233428"/>
            <a:chOff x="1403648" y="3356992"/>
            <a:chExt cx="1368152" cy="1233428"/>
          </a:xfrm>
        </p:grpSpPr>
        <p:pic>
          <p:nvPicPr>
            <p:cNvPr id="48" name="Picture 6" descr="0822090 - Waldenses"/>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1619672" y="3356992"/>
              <a:ext cx="875302" cy="792088"/>
            </a:xfrm>
            <a:prstGeom prst="rect">
              <a:avLst/>
            </a:prstGeom>
            <a:noFill/>
            <a:ln w="9525">
              <a:noFill/>
              <a:miter lim="800000"/>
              <a:headEnd/>
              <a:tailEnd/>
            </a:ln>
          </p:spPr>
        </p:pic>
        <p:sp>
          <p:nvSpPr>
            <p:cNvPr id="49" name="textruta 48"/>
            <p:cNvSpPr txBox="1"/>
            <p:nvPr/>
          </p:nvSpPr>
          <p:spPr>
            <a:xfrm>
              <a:off x="1403648" y="4221088"/>
              <a:ext cx="1368152" cy="369332"/>
            </a:xfrm>
            <a:prstGeom prst="rect">
              <a:avLst/>
            </a:prstGeom>
            <a:noFill/>
          </p:spPr>
          <p:txBody>
            <a:bodyPr wrap="square" rtlCol="0">
              <a:spAutoFit/>
            </a:bodyPr>
            <a:lstStyle/>
            <a:p>
              <a:pPr algn="ctr"/>
              <a:r>
                <a:rPr lang="sv-SE" b="1" dirty="0" smtClean="0">
                  <a:solidFill>
                    <a:schemeClr val="bg1"/>
                  </a:solidFill>
                </a:rPr>
                <a:t>Valdenserna</a:t>
              </a:r>
              <a:endParaRPr lang="sv-SE" b="1" dirty="0">
                <a:solidFill>
                  <a:schemeClr val="bg1"/>
                </a:solidFill>
              </a:endParaRPr>
            </a:p>
          </p:txBody>
        </p:sp>
      </p:grpSp>
      <p:grpSp>
        <p:nvGrpSpPr>
          <p:cNvPr id="11" name="Grupp 69"/>
          <p:cNvGrpSpPr/>
          <p:nvPr/>
        </p:nvGrpSpPr>
        <p:grpSpPr>
          <a:xfrm>
            <a:off x="2123728" y="1916832"/>
            <a:ext cx="1584176" cy="945396"/>
            <a:chOff x="2123728" y="2780928"/>
            <a:chExt cx="1584176" cy="945396"/>
          </a:xfrm>
        </p:grpSpPr>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27784" y="2780928"/>
              <a:ext cx="548254" cy="652684"/>
            </a:xfrm>
            <a:prstGeom prst="rect">
              <a:avLst/>
            </a:prstGeom>
            <a:noFill/>
            <a:ln w="9525">
              <a:noFill/>
              <a:miter lim="800000"/>
              <a:headEnd/>
              <a:tailEnd/>
            </a:ln>
          </p:spPr>
        </p:pic>
        <p:sp>
          <p:nvSpPr>
            <p:cNvPr id="51" name="textruta 50"/>
            <p:cNvSpPr txBox="1"/>
            <p:nvPr/>
          </p:nvSpPr>
          <p:spPr>
            <a:xfrm>
              <a:off x="2123728" y="3356992"/>
              <a:ext cx="1584176" cy="369332"/>
            </a:xfrm>
            <a:prstGeom prst="rect">
              <a:avLst/>
            </a:prstGeom>
            <a:noFill/>
          </p:spPr>
          <p:txBody>
            <a:bodyPr wrap="square" rtlCol="0">
              <a:spAutoFit/>
            </a:bodyPr>
            <a:lstStyle/>
            <a:p>
              <a:pPr algn="ctr"/>
              <a:r>
                <a:rPr lang="sv-SE" b="1" dirty="0" err="1" smtClean="0">
                  <a:solidFill>
                    <a:schemeClr val="bg1"/>
                  </a:solidFill>
                </a:rPr>
                <a:t>Wycliffe</a:t>
              </a:r>
              <a:endParaRPr lang="sv-SE" b="1" dirty="0">
                <a:solidFill>
                  <a:schemeClr val="bg1"/>
                </a:solidFill>
              </a:endParaRPr>
            </a:p>
          </p:txBody>
        </p:sp>
      </p:grpSp>
      <p:grpSp>
        <p:nvGrpSpPr>
          <p:cNvPr id="12" name="Grupp 67"/>
          <p:cNvGrpSpPr/>
          <p:nvPr/>
        </p:nvGrpSpPr>
        <p:grpSpPr>
          <a:xfrm>
            <a:off x="2915816" y="3203684"/>
            <a:ext cx="1296144" cy="1017404"/>
            <a:chOff x="3275856" y="2780928"/>
            <a:chExt cx="1296144" cy="1017404"/>
          </a:xfrm>
        </p:grpSpPr>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63888" y="2780928"/>
              <a:ext cx="632423" cy="652661"/>
            </a:xfrm>
            <a:prstGeom prst="rect">
              <a:avLst/>
            </a:prstGeom>
            <a:noFill/>
            <a:ln w="9525">
              <a:noFill/>
              <a:miter lim="800000"/>
              <a:headEnd/>
              <a:tailEnd/>
            </a:ln>
          </p:spPr>
        </p:pic>
        <p:sp>
          <p:nvSpPr>
            <p:cNvPr id="52" name="textruta 51"/>
            <p:cNvSpPr txBox="1"/>
            <p:nvPr/>
          </p:nvSpPr>
          <p:spPr>
            <a:xfrm>
              <a:off x="3275856" y="3429000"/>
              <a:ext cx="1296144" cy="369332"/>
            </a:xfrm>
            <a:prstGeom prst="rect">
              <a:avLst/>
            </a:prstGeom>
            <a:noFill/>
          </p:spPr>
          <p:txBody>
            <a:bodyPr wrap="square" rtlCol="0">
              <a:spAutoFit/>
            </a:bodyPr>
            <a:lstStyle/>
            <a:p>
              <a:pPr algn="ctr"/>
              <a:r>
                <a:rPr lang="sv-SE" b="1" dirty="0" smtClean="0">
                  <a:solidFill>
                    <a:schemeClr val="bg1"/>
                  </a:solidFill>
                </a:rPr>
                <a:t>Huss</a:t>
              </a:r>
              <a:endParaRPr lang="sv-SE" b="1" dirty="0">
                <a:solidFill>
                  <a:schemeClr val="bg1"/>
                </a:solidFill>
              </a:endParaRPr>
            </a:p>
          </p:txBody>
        </p:sp>
      </p:grpSp>
      <p:grpSp>
        <p:nvGrpSpPr>
          <p:cNvPr id="13" name="Grupp 70"/>
          <p:cNvGrpSpPr/>
          <p:nvPr/>
        </p:nvGrpSpPr>
        <p:grpSpPr>
          <a:xfrm>
            <a:off x="3779912" y="4221088"/>
            <a:ext cx="1872208" cy="1080120"/>
            <a:chOff x="3707904" y="3068960"/>
            <a:chExt cx="1872208" cy="1080120"/>
          </a:xfrm>
        </p:grpSpPr>
        <p:pic>
          <p:nvPicPr>
            <p:cNvPr id="1029" name="Picture 5"/>
            <p:cNvPicPr>
              <a:picLocks noChangeAspect="1" noChangeArrowheads="1"/>
            </p:cNvPicPr>
            <p:nvPr/>
          </p:nvPicPr>
          <p:blipFill>
            <a:blip r:embed="rId8" cstate="screen">
              <a:grayscl/>
              <a:extLst>
                <a:ext uri="{28A0092B-C50C-407E-A947-70E740481C1C}">
                  <a14:useLocalDpi xmlns:a14="http://schemas.microsoft.com/office/drawing/2010/main"/>
                </a:ext>
              </a:extLst>
            </a:blip>
            <a:srcRect/>
            <a:stretch>
              <a:fillRect/>
            </a:stretch>
          </p:blipFill>
          <p:spPr bwMode="auto">
            <a:xfrm>
              <a:off x="4355976" y="3068960"/>
              <a:ext cx="599722" cy="734482"/>
            </a:xfrm>
            <a:prstGeom prst="rect">
              <a:avLst/>
            </a:prstGeom>
            <a:noFill/>
            <a:ln w="9525">
              <a:noFill/>
              <a:miter lim="800000"/>
              <a:headEnd/>
              <a:tailEnd/>
            </a:ln>
          </p:spPr>
        </p:pic>
        <p:sp>
          <p:nvSpPr>
            <p:cNvPr id="53" name="textruta 52"/>
            <p:cNvSpPr txBox="1"/>
            <p:nvPr/>
          </p:nvSpPr>
          <p:spPr>
            <a:xfrm>
              <a:off x="3707904" y="3779748"/>
              <a:ext cx="1872208" cy="369332"/>
            </a:xfrm>
            <a:prstGeom prst="rect">
              <a:avLst/>
            </a:prstGeom>
            <a:noFill/>
          </p:spPr>
          <p:txBody>
            <a:bodyPr wrap="square" rtlCol="0">
              <a:spAutoFit/>
            </a:bodyPr>
            <a:lstStyle/>
            <a:p>
              <a:pPr algn="ctr"/>
              <a:r>
                <a:rPr lang="sv-SE" b="1" dirty="0" smtClean="0">
                  <a:solidFill>
                    <a:schemeClr val="bg1"/>
                  </a:solidFill>
                </a:rPr>
                <a:t>Kalvin</a:t>
              </a:r>
              <a:endParaRPr lang="sv-SE" b="1" dirty="0">
                <a:solidFill>
                  <a:schemeClr val="bg1"/>
                </a:solidFill>
              </a:endParaRPr>
            </a:p>
          </p:txBody>
        </p:sp>
      </p:grpSp>
      <p:grpSp>
        <p:nvGrpSpPr>
          <p:cNvPr id="14" name="Grupp 72"/>
          <p:cNvGrpSpPr/>
          <p:nvPr/>
        </p:nvGrpSpPr>
        <p:grpSpPr>
          <a:xfrm>
            <a:off x="4499992" y="1907540"/>
            <a:ext cx="1872208" cy="1089412"/>
            <a:chOff x="4427984" y="3933056"/>
            <a:chExt cx="1872208" cy="1089412"/>
          </a:xfrm>
        </p:grpSpPr>
        <p:pic>
          <p:nvPicPr>
            <p:cNvPr id="47" name="Picture 6" descr="petri"/>
            <p:cNvPicPr>
              <a:picLocks noChangeAspect="1" noChangeArrowheads="1"/>
            </p:cNvPicPr>
            <p:nvPr/>
          </p:nvPicPr>
          <p:blipFill>
            <a:blip r:embed="rId9" cstate="screen">
              <a:grayscl/>
              <a:extLst>
                <a:ext uri="{28A0092B-C50C-407E-A947-70E740481C1C}">
                  <a14:useLocalDpi xmlns:a14="http://schemas.microsoft.com/office/drawing/2010/main"/>
                </a:ext>
              </a:extLst>
            </a:blip>
            <a:srcRect/>
            <a:stretch>
              <a:fillRect/>
            </a:stretch>
          </p:blipFill>
          <p:spPr bwMode="auto">
            <a:xfrm>
              <a:off x="5076056" y="3933056"/>
              <a:ext cx="648072" cy="729081"/>
            </a:xfrm>
            <a:prstGeom prst="rect">
              <a:avLst/>
            </a:prstGeom>
            <a:noFill/>
            <a:ln w="9525">
              <a:noFill/>
              <a:miter lim="800000"/>
              <a:headEnd/>
              <a:tailEnd/>
            </a:ln>
          </p:spPr>
        </p:pic>
        <p:sp>
          <p:nvSpPr>
            <p:cNvPr id="56" name="textruta 55"/>
            <p:cNvSpPr txBox="1"/>
            <p:nvPr/>
          </p:nvSpPr>
          <p:spPr>
            <a:xfrm>
              <a:off x="4427984" y="4653136"/>
              <a:ext cx="1872208" cy="369332"/>
            </a:xfrm>
            <a:prstGeom prst="rect">
              <a:avLst/>
            </a:prstGeom>
            <a:noFill/>
          </p:spPr>
          <p:txBody>
            <a:bodyPr wrap="square" rtlCol="0">
              <a:spAutoFit/>
            </a:bodyPr>
            <a:lstStyle/>
            <a:p>
              <a:pPr algn="ctr"/>
              <a:r>
                <a:rPr lang="sv-SE" b="1" dirty="0" err="1" smtClean="0">
                  <a:solidFill>
                    <a:schemeClr val="bg1"/>
                  </a:solidFill>
                </a:rPr>
                <a:t>Petribröderna</a:t>
              </a:r>
              <a:endParaRPr lang="sv-SE" b="1" dirty="0">
                <a:solidFill>
                  <a:schemeClr val="bg1"/>
                </a:solidFill>
              </a:endParaRPr>
            </a:p>
          </p:txBody>
        </p:sp>
      </p:grpSp>
      <p:grpSp>
        <p:nvGrpSpPr>
          <p:cNvPr id="15" name="Grupp 75"/>
          <p:cNvGrpSpPr/>
          <p:nvPr/>
        </p:nvGrpSpPr>
        <p:grpSpPr>
          <a:xfrm>
            <a:off x="5868144" y="3153448"/>
            <a:ext cx="936104" cy="995632"/>
            <a:chOff x="5580112" y="4098844"/>
            <a:chExt cx="936104" cy="995632"/>
          </a:xfrm>
        </p:grpSpPr>
        <p:pic>
          <p:nvPicPr>
            <p:cNvPr id="1032"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756786" y="4098844"/>
              <a:ext cx="567063" cy="648072"/>
            </a:xfrm>
            <a:prstGeom prst="rect">
              <a:avLst/>
            </a:prstGeom>
            <a:noFill/>
            <a:ln w="9525">
              <a:noFill/>
              <a:miter lim="800000"/>
              <a:headEnd/>
              <a:tailEnd/>
            </a:ln>
          </p:spPr>
        </p:pic>
        <p:sp>
          <p:nvSpPr>
            <p:cNvPr id="57" name="textruta 56"/>
            <p:cNvSpPr txBox="1"/>
            <p:nvPr/>
          </p:nvSpPr>
          <p:spPr>
            <a:xfrm>
              <a:off x="5580112" y="4725144"/>
              <a:ext cx="936104" cy="369332"/>
            </a:xfrm>
            <a:prstGeom prst="rect">
              <a:avLst/>
            </a:prstGeom>
            <a:noFill/>
          </p:spPr>
          <p:txBody>
            <a:bodyPr wrap="square" rtlCol="0">
              <a:spAutoFit/>
            </a:bodyPr>
            <a:lstStyle/>
            <a:p>
              <a:pPr algn="ctr"/>
              <a:r>
                <a:rPr lang="sv-SE" b="1" dirty="0" err="1" smtClean="0">
                  <a:solidFill>
                    <a:schemeClr val="bg1"/>
                  </a:solidFill>
                </a:rPr>
                <a:t>Menno</a:t>
              </a:r>
              <a:endParaRPr lang="sv-SE" b="1" dirty="0">
                <a:solidFill>
                  <a:schemeClr val="bg1"/>
                </a:solidFill>
              </a:endParaRPr>
            </a:p>
          </p:txBody>
        </p:sp>
      </p:grpSp>
      <p:grpSp>
        <p:nvGrpSpPr>
          <p:cNvPr id="16" name="Grupp 65"/>
          <p:cNvGrpSpPr/>
          <p:nvPr/>
        </p:nvGrpSpPr>
        <p:grpSpPr>
          <a:xfrm>
            <a:off x="5724128" y="4211796"/>
            <a:ext cx="1872208" cy="1089412"/>
            <a:chOff x="5652120" y="2780928"/>
            <a:chExt cx="1872208" cy="1089412"/>
          </a:xfrm>
        </p:grpSpPr>
        <p:pic>
          <p:nvPicPr>
            <p:cNvPr id="1033"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84168" y="2780928"/>
              <a:ext cx="912577" cy="720080"/>
            </a:xfrm>
            <a:prstGeom prst="rect">
              <a:avLst/>
            </a:prstGeom>
            <a:noFill/>
            <a:ln w="9525">
              <a:noFill/>
              <a:miter lim="800000"/>
              <a:headEnd/>
              <a:tailEnd/>
            </a:ln>
          </p:spPr>
        </p:pic>
        <p:sp>
          <p:nvSpPr>
            <p:cNvPr id="58" name="textruta 57"/>
            <p:cNvSpPr txBox="1"/>
            <p:nvPr/>
          </p:nvSpPr>
          <p:spPr>
            <a:xfrm>
              <a:off x="5652120" y="3501008"/>
              <a:ext cx="1872208" cy="369332"/>
            </a:xfrm>
            <a:prstGeom prst="rect">
              <a:avLst/>
            </a:prstGeom>
            <a:noFill/>
          </p:spPr>
          <p:txBody>
            <a:bodyPr wrap="square" rtlCol="0">
              <a:spAutoFit/>
            </a:bodyPr>
            <a:lstStyle/>
            <a:p>
              <a:pPr algn="ctr"/>
              <a:r>
                <a:rPr lang="sv-SE" b="1" dirty="0" smtClean="0">
                  <a:solidFill>
                    <a:schemeClr val="bg1"/>
                  </a:solidFill>
                </a:rPr>
                <a:t>Anabaptisterna</a:t>
              </a:r>
              <a:endParaRPr lang="sv-SE" b="1" dirty="0">
                <a:solidFill>
                  <a:schemeClr val="bg1"/>
                </a:solidFill>
              </a:endParaRPr>
            </a:p>
          </p:txBody>
        </p:sp>
      </p:grpSp>
      <p:grpSp>
        <p:nvGrpSpPr>
          <p:cNvPr id="17" name="Grupp 66"/>
          <p:cNvGrpSpPr/>
          <p:nvPr/>
        </p:nvGrpSpPr>
        <p:grpSpPr>
          <a:xfrm>
            <a:off x="4932040" y="3068960"/>
            <a:ext cx="1080120" cy="1017404"/>
            <a:chOff x="5148064" y="2060848"/>
            <a:chExt cx="1080120" cy="1017404"/>
          </a:xfrm>
        </p:grpSpPr>
        <p:pic>
          <p:nvPicPr>
            <p:cNvPr id="7" name="Picture 2" descr="C:\Documents and Settings\Jonathan Karlsson\Mina dokument\Mötesserier\Fråga Bibeln - Norrköping 10-11\3 - Vad ligger framför oss\2 - Varför finns det så många olika kyrkor\William_Tyndale.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36096" y="2060848"/>
              <a:ext cx="576064" cy="666074"/>
            </a:xfrm>
            <a:prstGeom prst="rect">
              <a:avLst/>
            </a:prstGeom>
            <a:noFill/>
          </p:spPr>
        </p:pic>
        <p:sp>
          <p:nvSpPr>
            <p:cNvPr id="60" name="textruta 59"/>
            <p:cNvSpPr txBox="1"/>
            <p:nvPr/>
          </p:nvSpPr>
          <p:spPr>
            <a:xfrm>
              <a:off x="5148064" y="2708920"/>
              <a:ext cx="1080120" cy="369332"/>
            </a:xfrm>
            <a:prstGeom prst="rect">
              <a:avLst/>
            </a:prstGeom>
            <a:noFill/>
          </p:spPr>
          <p:txBody>
            <a:bodyPr wrap="square" rtlCol="0">
              <a:spAutoFit/>
            </a:bodyPr>
            <a:lstStyle/>
            <a:p>
              <a:pPr algn="ctr"/>
              <a:r>
                <a:rPr lang="sv-SE" b="1" dirty="0" err="1" smtClean="0">
                  <a:solidFill>
                    <a:schemeClr val="bg1"/>
                  </a:solidFill>
                </a:rPr>
                <a:t>Tyndale</a:t>
              </a:r>
              <a:endParaRPr lang="sv-SE" b="1" dirty="0">
                <a:solidFill>
                  <a:schemeClr val="bg1"/>
                </a:solidFill>
              </a:endParaRPr>
            </a:p>
          </p:txBody>
        </p:sp>
      </p:grpSp>
      <p:grpSp>
        <p:nvGrpSpPr>
          <p:cNvPr id="18" name="Grupp 64"/>
          <p:cNvGrpSpPr/>
          <p:nvPr/>
        </p:nvGrpSpPr>
        <p:grpSpPr>
          <a:xfrm>
            <a:off x="6660232" y="3131676"/>
            <a:ext cx="1440160" cy="1017404"/>
            <a:chOff x="6660232" y="2708920"/>
            <a:chExt cx="1440160" cy="1017404"/>
          </a:xfrm>
        </p:grpSpPr>
        <p:pic>
          <p:nvPicPr>
            <p:cNvPr id="1031"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20272" y="2708920"/>
              <a:ext cx="685334" cy="681367"/>
            </a:xfrm>
            <a:prstGeom prst="rect">
              <a:avLst/>
            </a:prstGeom>
            <a:noFill/>
            <a:ln w="9525">
              <a:noFill/>
              <a:miter lim="800000"/>
              <a:headEnd/>
              <a:tailEnd/>
            </a:ln>
          </p:spPr>
        </p:pic>
        <p:sp>
          <p:nvSpPr>
            <p:cNvPr id="61" name="textruta 60"/>
            <p:cNvSpPr txBox="1"/>
            <p:nvPr/>
          </p:nvSpPr>
          <p:spPr>
            <a:xfrm>
              <a:off x="6660232" y="3356992"/>
              <a:ext cx="1440160" cy="369332"/>
            </a:xfrm>
            <a:prstGeom prst="rect">
              <a:avLst/>
            </a:prstGeom>
            <a:noFill/>
          </p:spPr>
          <p:txBody>
            <a:bodyPr wrap="square" rtlCol="0">
              <a:spAutoFit/>
            </a:bodyPr>
            <a:lstStyle/>
            <a:p>
              <a:pPr algn="ctr"/>
              <a:r>
                <a:rPr lang="sv-SE" b="1" dirty="0" smtClean="0">
                  <a:solidFill>
                    <a:schemeClr val="bg1"/>
                  </a:solidFill>
                </a:rPr>
                <a:t>Puritanerna</a:t>
              </a:r>
              <a:endParaRPr lang="sv-SE" b="1" dirty="0">
                <a:solidFill>
                  <a:schemeClr val="bg1"/>
                </a:solidFill>
              </a:endParaRPr>
            </a:p>
          </p:txBody>
        </p:sp>
      </p:grpSp>
      <p:grpSp>
        <p:nvGrpSpPr>
          <p:cNvPr id="19" name="Grupp 63"/>
          <p:cNvGrpSpPr/>
          <p:nvPr/>
        </p:nvGrpSpPr>
        <p:grpSpPr>
          <a:xfrm>
            <a:off x="7668344" y="3068960"/>
            <a:ext cx="1403648" cy="1257431"/>
            <a:chOff x="7415808" y="3477005"/>
            <a:chExt cx="1403648" cy="1257431"/>
          </a:xfrm>
        </p:grpSpPr>
        <p:pic>
          <p:nvPicPr>
            <p:cNvPr id="1028" name="Picture 4"/>
            <p:cNvPicPr>
              <a:picLocks noChangeAspect="1" noChangeArrowheads="1"/>
            </p:cNvPicPr>
            <p:nvPr/>
          </p:nvPicPr>
          <p:blipFill>
            <a:blip r:embed="rId14" cstate="screen">
              <a:grayscl/>
              <a:extLst>
                <a:ext uri="{28A0092B-C50C-407E-A947-70E740481C1C}">
                  <a14:useLocalDpi xmlns:a14="http://schemas.microsoft.com/office/drawing/2010/main"/>
                </a:ext>
              </a:extLst>
            </a:blip>
            <a:srcRect/>
            <a:stretch>
              <a:fillRect/>
            </a:stretch>
          </p:blipFill>
          <p:spPr bwMode="auto">
            <a:xfrm>
              <a:off x="7775848" y="3477005"/>
              <a:ext cx="792088" cy="858096"/>
            </a:xfrm>
            <a:prstGeom prst="rect">
              <a:avLst/>
            </a:prstGeom>
            <a:noFill/>
            <a:ln w="9525">
              <a:noFill/>
              <a:miter lim="800000"/>
              <a:headEnd/>
              <a:tailEnd/>
            </a:ln>
          </p:spPr>
        </p:pic>
        <p:sp>
          <p:nvSpPr>
            <p:cNvPr id="62" name="textruta 61"/>
            <p:cNvSpPr txBox="1"/>
            <p:nvPr/>
          </p:nvSpPr>
          <p:spPr>
            <a:xfrm>
              <a:off x="7415808" y="4365104"/>
              <a:ext cx="1403648" cy="369332"/>
            </a:xfrm>
            <a:prstGeom prst="rect">
              <a:avLst/>
            </a:prstGeom>
            <a:noFill/>
          </p:spPr>
          <p:txBody>
            <a:bodyPr wrap="square" rtlCol="0">
              <a:spAutoFit/>
            </a:bodyPr>
            <a:lstStyle/>
            <a:p>
              <a:pPr algn="ctr"/>
              <a:r>
                <a:rPr lang="sv-SE" b="1" dirty="0" smtClean="0">
                  <a:solidFill>
                    <a:schemeClr val="bg1"/>
                  </a:solidFill>
                  <a:effectLst>
                    <a:outerShdw blurRad="38100" dist="38100" dir="2700000" algn="tl">
                      <a:srgbClr val="000000">
                        <a:alpha val="43137"/>
                      </a:srgbClr>
                    </a:outerShdw>
                  </a:effectLst>
                </a:rPr>
                <a:t>Wesley</a:t>
              </a:r>
              <a:endParaRPr lang="sv-SE" b="1" dirty="0">
                <a:solidFill>
                  <a:schemeClr val="bg1"/>
                </a:solidFill>
                <a:effectLst>
                  <a:outerShdw blurRad="38100" dist="38100" dir="2700000" algn="tl">
                    <a:srgbClr val="000000">
                      <a:alpha val="43137"/>
                    </a:srgbClr>
                  </a:outerShdw>
                </a:effectLst>
              </a:endParaRPr>
            </a:p>
          </p:txBody>
        </p:sp>
      </p:grpSp>
      <p:grpSp>
        <p:nvGrpSpPr>
          <p:cNvPr id="20" name="Grupp 76"/>
          <p:cNvGrpSpPr/>
          <p:nvPr/>
        </p:nvGrpSpPr>
        <p:grpSpPr>
          <a:xfrm>
            <a:off x="5004048" y="4238203"/>
            <a:ext cx="1152128" cy="1072297"/>
            <a:chOff x="5220072" y="4022179"/>
            <a:chExt cx="1152128" cy="1072297"/>
          </a:xfrm>
        </p:grpSpPr>
        <p:sp>
          <p:nvSpPr>
            <p:cNvPr id="54" name="textruta 53"/>
            <p:cNvSpPr txBox="1"/>
            <p:nvPr/>
          </p:nvSpPr>
          <p:spPr>
            <a:xfrm>
              <a:off x="5220072" y="4725144"/>
              <a:ext cx="1152128" cy="369332"/>
            </a:xfrm>
            <a:prstGeom prst="rect">
              <a:avLst/>
            </a:prstGeom>
            <a:noFill/>
          </p:spPr>
          <p:txBody>
            <a:bodyPr wrap="square" rtlCol="0">
              <a:spAutoFit/>
            </a:bodyPr>
            <a:lstStyle/>
            <a:p>
              <a:pPr algn="ctr"/>
              <a:r>
                <a:rPr lang="sv-SE" b="1" dirty="0" smtClean="0">
                  <a:solidFill>
                    <a:schemeClr val="bg1"/>
                  </a:solidFill>
                </a:rPr>
                <a:t>Knox</a:t>
              </a:r>
              <a:endParaRPr lang="sv-SE" b="1" dirty="0">
                <a:solidFill>
                  <a:schemeClr val="bg1"/>
                </a:solidFill>
              </a:endParaRPr>
            </a:p>
          </p:txBody>
        </p:sp>
        <p:pic>
          <p:nvPicPr>
            <p:cNvPr id="1026"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508104" y="4022179"/>
              <a:ext cx="576064" cy="712980"/>
            </a:xfrm>
            <a:prstGeom prst="rect">
              <a:avLst/>
            </a:prstGeom>
            <a:noFill/>
            <a:ln w="9525">
              <a:noFill/>
              <a:miter lim="800000"/>
              <a:headEnd/>
              <a:tailEnd/>
            </a:ln>
          </p:spPr>
        </p:pic>
      </p:grpSp>
    </p:spTree>
    <p:extLst>
      <p:ext uri="{BB962C8B-B14F-4D97-AF65-F5344CB8AC3E}">
        <p14:creationId xmlns:p14="http://schemas.microsoft.com/office/powerpoint/2010/main" val="37563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11:35</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”En del av de förståndiga skall falla, och de skall luttras så att de blir rena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fläckfria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intill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ändens tid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För ännu dröjer slutet till den bestämda tiden.”</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1" name="Rak pil 20"/>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3594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6:9-11</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”Jag [såg] under altaret deras själar som hade blivit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slaktade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för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Guds ords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skull och för det vittnesbörd som de hade. De ropade med hög röst: "Herre, du som är helig och sannfärdig,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hur länge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skall det dröja, innan du dömer jordens invånare</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84545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Uppenbarelseboken 6:9-11</a:t>
            </a:r>
            <a:endParaRPr lang="sv-SE" sz="44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utkräver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hämnd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för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vårt blod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åt var och en av dem gavs 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vit klädnad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de blev uppmanade att vara stilla ännu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en liten tid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tills antalet av deras medtjänare och bröder, som skulle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dödas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liksom de, hade blivit fullt.”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7703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12:6-7</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Hur länge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dröjer det innan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änden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kommer med dessa märkliga ting?... efter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en tid och tider och en halv tid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när 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heliga folkets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makt är krossad, då skall allt detta vara fullbordat.”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83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12:11</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Från den tid då det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dagliga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offret blir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avskaffat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förödelsens</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styggelse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uppställd skall det gå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1 290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dagar</a:t>
            </a:r>
            <a:r>
              <a:rPr lang="sv-SE" sz="3600" dirty="0" smtClean="0">
                <a:solidFill>
                  <a:schemeClr val="tx1">
                    <a:lumMod val="50000"/>
                    <a:lumOff val="50000"/>
                  </a:schemeClr>
                </a:solidFill>
                <a:effectLst>
                  <a:outerShdw blurRad="38100" dist="38100" dir="2700000" algn="tl">
                    <a:srgbClr val="000000">
                      <a:alpha val="43137"/>
                    </a:srgbClr>
                  </a:outerShdw>
                </a:effectLst>
                <a:latin typeface="Arial Rounded MT Bold" pitchFamily="34" charset="0"/>
              </a:rPr>
              <a:t> [till ändens tid]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9782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400" dirty="0" smtClean="0">
                <a:solidFill>
                  <a:srgbClr val="FFC000"/>
                </a:solidFill>
                <a:latin typeface="Berlin Sans FB Demi" pitchFamily="34" charset="0"/>
              </a:rPr>
              <a:t>Ändens tid</a:t>
            </a:r>
            <a:endParaRPr lang="sv-SE" sz="4800" dirty="0">
              <a:solidFill>
                <a:srgbClr val="FFC000"/>
              </a:solidFill>
              <a:latin typeface="Berlin Sans FB Demi" pitchFamily="34" charset="0"/>
            </a:endParaRPr>
          </a:p>
        </p:txBody>
      </p:sp>
      <p:sp>
        <p:nvSpPr>
          <p:cNvPr id="5" name="Rektangel 4"/>
          <p:cNvSpPr/>
          <p:nvPr/>
        </p:nvSpPr>
        <p:spPr>
          <a:xfrm>
            <a:off x="0" y="1772816"/>
            <a:ext cx="9144000" cy="3456384"/>
          </a:xfrm>
          <a:prstGeom prst="rect">
            <a:avLst/>
          </a:prstGeom>
          <a:gradFill>
            <a:gsLst>
              <a:gs pos="0">
                <a:srgbClr val="4C216D"/>
              </a:gs>
              <a:gs pos="92000">
                <a:srgbClr val="C00000"/>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grpSp>
        <p:nvGrpSpPr>
          <p:cNvPr id="2" name="Grupp 17"/>
          <p:cNvGrpSpPr/>
          <p:nvPr/>
        </p:nvGrpSpPr>
        <p:grpSpPr>
          <a:xfrm>
            <a:off x="179512" y="-27384"/>
            <a:ext cx="8640960" cy="1243300"/>
            <a:chOff x="179512" y="-27384"/>
            <a:chExt cx="8640960" cy="1243300"/>
          </a:xfrm>
        </p:grpSpPr>
        <p:sp>
          <p:nvSpPr>
            <p:cNvPr id="25" name="Femhörning 24"/>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27" name="Rak pil 26"/>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29" name="V-form 28"/>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30" name="V-form 29"/>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1" name="V-form 30"/>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32" name="V-form 31"/>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33" name="Rak pil 32"/>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35" name="Rak pil 34"/>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37" name="Rak pil 36"/>
          <p:cNvCxnSpPr>
            <a:stCxn id="41" idx="0"/>
          </p:cNvCxnSpPr>
          <p:nvPr/>
        </p:nvCxnSpPr>
        <p:spPr>
          <a:xfrm rot="5400000" flipH="1" flipV="1">
            <a:off x="4355976" y="548680"/>
            <a:ext cx="1440160" cy="1008112"/>
          </a:xfrm>
          <a:prstGeom prst="straightConnector1">
            <a:avLst/>
          </a:prstGeom>
          <a:ln w="444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3635896" y="0"/>
            <a:ext cx="4536504" cy="33265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Femhörning 54"/>
          <p:cNvSpPr/>
          <p:nvPr/>
        </p:nvSpPr>
        <p:spPr>
          <a:xfrm>
            <a:off x="0" y="1772816"/>
            <a:ext cx="323528" cy="3456384"/>
          </a:xfrm>
          <a:prstGeom prst="homePlate">
            <a:avLst>
              <a:gd name="adj" fmla="val 100000"/>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p>
        </p:txBody>
      </p:sp>
      <p:sp>
        <p:nvSpPr>
          <p:cNvPr id="59" name="V-form 58"/>
          <p:cNvSpPr/>
          <p:nvPr/>
        </p:nvSpPr>
        <p:spPr>
          <a:xfrm>
            <a:off x="9036496" y="1772816"/>
            <a:ext cx="107504" cy="3456384"/>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41" name="Rektangel 40"/>
          <p:cNvSpPr/>
          <p:nvPr/>
        </p:nvSpPr>
        <p:spPr>
          <a:xfrm>
            <a:off x="0" y="1772816"/>
            <a:ext cx="9144000" cy="3456384"/>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64"/>
          <p:cNvGrpSpPr/>
          <p:nvPr/>
        </p:nvGrpSpPr>
        <p:grpSpPr>
          <a:xfrm>
            <a:off x="35496" y="1772816"/>
            <a:ext cx="3240360" cy="4113748"/>
            <a:chOff x="2843808" y="2869949"/>
            <a:chExt cx="3240360" cy="4113748"/>
          </a:xfrm>
        </p:grpSpPr>
        <p:sp>
          <p:nvSpPr>
            <p:cNvPr id="63" name="textruta 62"/>
            <p:cNvSpPr txBox="1"/>
            <p:nvPr/>
          </p:nvSpPr>
          <p:spPr>
            <a:xfrm>
              <a:off x="2843808" y="6614365"/>
              <a:ext cx="32403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538 </a:t>
              </a:r>
              <a:r>
                <a:rPr lang="sv-SE" b="1" dirty="0" err="1" smtClean="0">
                  <a:solidFill>
                    <a:schemeClr val="bg1"/>
                  </a:solidFill>
                  <a:effectLst>
                    <a:outerShdw blurRad="38100" dist="38100" dir="2700000" algn="tl">
                      <a:srgbClr val="000000">
                        <a:alpha val="43137"/>
                      </a:srgbClr>
                    </a:outerShdw>
                  </a:effectLst>
                </a:rPr>
                <a:t>e.Kr</a:t>
              </a:r>
              <a:r>
                <a:rPr lang="sv-SE" b="1" dirty="0" smtClean="0">
                  <a:solidFill>
                    <a:schemeClr val="bg1"/>
                  </a:solidFill>
                  <a:effectLst>
                    <a:outerShdw blurRad="38100" dist="38100" dir="2700000" algn="tl">
                      <a:srgbClr val="000000">
                        <a:alpha val="43137"/>
                      </a:srgbClr>
                    </a:outerShdw>
                  </a:effectLst>
                </a:rPr>
                <a:t> – Arianismen besegras</a:t>
              </a:r>
              <a:endParaRPr lang="sv-SE" b="1" dirty="0">
                <a:solidFill>
                  <a:schemeClr val="bg1"/>
                </a:solidFill>
                <a:effectLst>
                  <a:outerShdw blurRad="38100" dist="38100" dir="2700000" algn="tl">
                    <a:srgbClr val="000000">
                      <a:alpha val="43137"/>
                    </a:srgbClr>
                  </a:outerShdw>
                </a:effectLst>
              </a:endParaRPr>
            </a:p>
          </p:txBody>
        </p:sp>
        <p:cxnSp>
          <p:nvCxnSpPr>
            <p:cNvPr id="69" name="Rak 68"/>
            <p:cNvCxnSpPr/>
            <p:nvPr/>
          </p:nvCxnSpPr>
          <p:spPr>
            <a:xfrm rot="5400000">
              <a:off x="1277634" y="4724155"/>
              <a:ext cx="3744416" cy="36004"/>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cxnSp>
        <p:nvCxnSpPr>
          <p:cNvPr id="47" name="Rak pil 46"/>
          <p:cNvCxnSpPr/>
          <p:nvPr/>
        </p:nvCxnSpPr>
        <p:spPr>
          <a:xfrm rot="10800000" flipH="1">
            <a:off x="395536" y="2564904"/>
            <a:ext cx="8568952" cy="15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7" name="textruta 76"/>
          <p:cNvSpPr txBox="1"/>
          <p:nvPr/>
        </p:nvSpPr>
        <p:spPr>
          <a:xfrm>
            <a:off x="395536" y="2204864"/>
            <a:ext cx="8568952" cy="830997"/>
          </a:xfrm>
          <a:prstGeom prst="rect">
            <a:avLst/>
          </a:prstGeom>
          <a:noFill/>
        </p:spPr>
        <p:txBody>
          <a:bodyPr wrap="square" rtlCol="0">
            <a:spAutoFit/>
          </a:bodyPr>
          <a:lstStyle/>
          <a:p>
            <a:pPr algn="ctr"/>
            <a:r>
              <a:rPr lang="sv-SE" sz="2800" b="1" dirty="0" smtClean="0">
                <a:solidFill>
                  <a:schemeClr val="bg1"/>
                </a:solidFill>
                <a:effectLst>
                  <a:outerShdw blurRad="38100" dist="38100" dir="2700000" algn="tl">
                    <a:srgbClr val="000000">
                      <a:alpha val="43137"/>
                    </a:srgbClr>
                  </a:outerShdw>
                </a:effectLst>
              </a:rPr>
              <a:t>1260 år</a:t>
            </a:r>
          </a:p>
          <a:p>
            <a:pPr algn="ctr"/>
            <a:r>
              <a:rPr lang="sv-SE" sz="2000" b="1" dirty="0" smtClean="0">
                <a:solidFill>
                  <a:schemeClr val="bg1"/>
                </a:solidFill>
                <a:effectLst>
                  <a:outerShdw blurRad="38100" dist="38100" dir="2700000" algn="tl">
                    <a:srgbClr val="000000">
                      <a:alpha val="43137"/>
                    </a:srgbClr>
                  </a:outerShdw>
                </a:effectLst>
              </a:rPr>
              <a:t>av statskyrkligt förtryck</a:t>
            </a:r>
            <a:endParaRPr lang="sv-SE" sz="2000" b="1" dirty="0">
              <a:solidFill>
                <a:schemeClr val="bg1"/>
              </a:solidFill>
              <a:effectLst>
                <a:outerShdw blurRad="38100" dist="38100" dir="2700000" algn="tl">
                  <a:srgbClr val="000000">
                    <a:alpha val="43137"/>
                  </a:srgbClr>
                </a:outerShdw>
              </a:effectLst>
            </a:endParaRPr>
          </a:p>
        </p:txBody>
      </p:sp>
      <p:pic>
        <p:nvPicPr>
          <p:cNvPr id="1026" name="Picture 2" descr="C:\Documents and Settings\Jonathan Karlsson\Mina dokument\Mötesserier\Bildarkiv\Evangelism Images\20 - Mark of the beast\0820151 - Pope.jpg"/>
          <p:cNvPicPr>
            <a:picLocks noChangeAspect="1" noChangeArrowheads="1"/>
          </p:cNvPicPr>
          <p:nvPr/>
        </p:nvPicPr>
        <p:blipFill>
          <a:blip r:embed="rId3" cstate="screen"/>
          <a:srcRect/>
          <a:stretch>
            <a:fillRect/>
          </a:stretch>
        </p:blipFill>
        <p:spPr bwMode="auto">
          <a:xfrm>
            <a:off x="3707904" y="3068960"/>
            <a:ext cx="1872208" cy="1404156"/>
          </a:xfrm>
          <a:prstGeom prst="rect">
            <a:avLst/>
          </a:prstGeom>
          <a:noFill/>
        </p:spPr>
      </p:pic>
      <p:grpSp>
        <p:nvGrpSpPr>
          <p:cNvPr id="6" name="Grupp 64"/>
          <p:cNvGrpSpPr/>
          <p:nvPr/>
        </p:nvGrpSpPr>
        <p:grpSpPr>
          <a:xfrm>
            <a:off x="0" y="1772816"/>
            <a:ext cx="6228184" cy="4841969"/>
            <a:chOff x="3024336" y="2717549"/>
            <a:chExt cx="6228184" cy="4218600"/>
          </a:xfrm>
        </p:grpSpPr>
        <p:sp>
          <p:nvSpPr>
            <p:cNvPr id="40" name="textruta 39"/>
            <p:cNvSpPr txBox="1"/>
            <p:nvPr/>
          </p:nvSpPr>
          <p:spPr>
            <a:xfrm>
              <a:off x="3024336" y="6614366"/>
              <a:ext cx="6228184" cy="321783"/>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r>
                <a:rPr lang="sv-SE" b="1" dirty="0" smtClean="0">
                  <a:solidFill>
                    <a:schemeClr val="bg1"/>
                  </a:solidFill>
                  <a:effectLst>
                    <a:outerShdw blurRad="38100" dist="38100" dir="2700000" algn="tl">
                      <a:srgbClr val="000000">
                        <a:alpha val="43137"/>
                      </a:srgbClr>
                    </a:outerShdw>
                  </a:effectLst>
                </a:rPr>
                <a:t> 508 </a:t>
              </a:r>
              <a:r>
                <a:rPr lang="sv-SE" b="1" dirty="0" err="1" smtClean="0">
                  <a:solidFill>
                    <a:schemeClr val="bg1"/>
                  </a:solidFill>
                  <a:effectLst>
                    <a:outerShdw blurRad="38100" dist="38100" dir="2700000" algn="tl">
                      <a:srgbClr val="000000">
                        <a:alpha val="43137"/>
                      </a:srgbClr>
                    </a:outerShdw>
                  </a:effectLst>
                </a:rPr>
                <a:t>e.Kr</a:t>
              </a:r>
              <a:r>
                <a:rPr lang="sv-SE" b="1" dirty="0" smtClean="0">
                  <a:solidFill>
                    <a:schemeClr val="bg1"/>
                  </a:solidFill>
                  <a:effectLst>
                    <a:outerShdw blurRad="38100" dist="38100" dir="2700000" algn="tl">
                      <a:srgbClr val="000000">
                        <a:alpha val="43137"/>
                      </a:srgbClr>
                    </a:outerShdw>
                  </a:effectLst>
                </a:rPr>
                <a:t> - </a:t>
              </a:r>
              <a:r>
                <a:rPr lang="sv-SE" b="1" dirty="0" err="1" smtClean="0">
                  <a:solidFill>
                    <a:schemeClr val="bg1"/>
                  </a:solidFill>
                  <a:effectLst>
                    <a:outerShdw blurRad="38100" dist="38100" dir="2700000" algn="tl">
                      <a:srgbClr val="000000">
                        <a:alpha val="43137"/>
                      </a:srgbClr>
                    </a:outerShdw>
                  </a:effectLst>
                </a:rPr>
                <a:t>Klodvig</a:t>
              </a:r>
              <a:r>
                <a:rPr lang="sv-SE" b="1" dirty="0" smtClean="0">
                  <a:solidFill>
                    <a:schemeClr val="bg1"/>
                  </a:solidFill>
                  <a:effectLst>
                    <a:outerShdw blurRad="38100" dist="38100" dir="2700000" algn="tl">
                      <a:srgbClr val="000000">
                        <a:alpha val="43137"/>
                      </a:srgbClr>
                    </a:outerShdw>
                  </a:effectLst>
                </a:rPr>
                <a:t> ställer sin armé till påvedömets förfogande</a:t>
              </a:r>
              <a:endParaRPr lang="sv-SE" b="1" dirty="0">
                <a:solidFill>
                  <a:schemeClr val="bg1"/>
                </a:solidFill>
                <a:effectLst>
                  <a:outerShdw blurRad="38100" dist="38100" dir="2700000" algn="tl">
                    <a:srgbClr val="000000">
                      <a:alpha val="43137"/>
                    </a:srgbClr>
                  </a:outerShdw>
                </a:effectLst>
              </a:endParaRPr>
            </a:p>
          </p:txBody>
        </p:sp>
        <p:cxnSp>
          <p:nvCxnSpPr>
            <p:cNvPr id="42" name="Rak 41"/>
            <p:cNvCxnSpPr/>
            <p:nvPr/>
          </p:nvCxnSpPr>
          <p:spPr>
            <a:xfrm rot="5400000">
              <a:off x="1219436" y="4629953"/>
              <a:ext cx="3896816" cy="72008"/>
            </a:xfrm>
            <a:prstGeom prst="line">
              <a:avLst/>
            </a:prstGeom>
            <a:ln w="57150">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cxnSp>
        <p:nvCxnSpPr>
          <p:cNvPr id="45" name="Rak pil 44"/>
          <p:cNvCxnSpPr/>
          <p:nvPr/>
        </p:nvCxnSpPr>
        <p:spPr>
          <a:xfrm>
            <a:off x="179512" y="2132856"/>
            <a:ext cx="8784976" cy="15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ruta 45"/>
          <p:cNvSpPr txBox="1"/>
          <p:nvPr/>
        </p:nvSpPr>
        <p:spPr>
          <a:xfrm>
            <a:off x="3555504" y="1772816"/>
            <a:ext cx="2240632" cy="523220"/>
          </a:xfrm>
          <a:prstGeom prst="rect">
            <a:avLst/>
          </a:prstGeom>
          <a:noFill/>
        </p:spPr>
        <p:txBody>
          <a:bodyPr wrap="square" rtlCol="0">
            <a:spAutoFit/>
          </a:bodyPr>
          <a:lstStyle/>
          <a:p>
            <a:pPr algn="ctr"/>
            <a:r>
              <a:rPr lang="sv-SE" sz="2800" b="1" dirty="0" smtClean="0">
                <a:solidFill>
                  <a:schemeClr val="bg1"/>
                </a:solidFill>
                <a:effectLst>
                  <a:outerShdw blurRad="38100" dist="38100" dir="2700000" algn="tl">
                    <a:srgbClr val="000000">
                      <a:alpha val="43137"/>
                    </a:srgbClr>
                  </a:outerShdw>
                </a:effectLst>
              </a:rPr>
              <a:t>1290 år</a:t>
            </a:r>
          </a:p>
        </p:txBody>
      </p:sp>
      <p:grpSp>
        <p:nvGrpSpPr>
          <p:cNvPr id="7" name="Grupp 64"/>
          <p:cNvGrpSpPr/>
          <p:nvPr/>
        </p:nvGrpSpPr>
        <p:grpSpPr>
          <a:xfrm>
            <a:off x="4860032" y="1772816"/>
            <a:ext cx="4176464" cy="4113748"/>
            <a:chOff x="-972108" y="2869949"/>
            <a:chExt cx="4176464" cy="4113748"/>
          </a:xfrm>
          <a:effectLst>
            <a:outerShdw blurRad="50800" dist="38100" dir="2700000" algn="tl" rotWithShape="0">
              <a:prstClr val="black">
                <a:alpha val="40000"/>
              </a:prstClr>
            </a:outerShdw>
          </a:effectLst>
        </p:grpSpPr>
        <p:sp>
          <p:nvSpPr>
            <p:cNvPr id="51" name="textruta 50"/>
            <p:cNvSpPr txBox="1"/>
            <p:nvPr/>
          </p:nvSpPr>
          <p:spPr>
            <a:xfrm>
              <a:off x="-972108" y="6614365"/>
              <a:ext cx="41764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effectLst>
                    <a:outerShdw blurRad="38100" dist="38100" dir="2700000" algn="tl">
                      <a:srgbClr val="000000">
                        <a:alpha val="43137"/>
                      </a:srgbClr>
                    </a:outerShdw>
                  </a:effectLst>
                </a:rPr>
                <a:t>1798 </a:t>
              </a:r>
              <a:r>
                <a:rPr lang="sv-SE" b="1" dirty="0" err="1" smtClean="0">
                  <a:solidFill>
                    <a:schemeClr val="bg1"/>
                  </a:solidFill>
                  <a:effectLst>
                    <a:outerShdw blurRad="38100" dist="38100" dir="2700000" algn="tl">
                      <a:srgbClr val="000000">
                        <a:alpha val="43137"/>
                      </a:srgbClr>
                    </a:outerShdw>
                  </a:effectLst>
                </a:rPr>
                <a:t>e.Kr</a:t>
              </a:r>
              <a:endParaRPr lang="sv-SE" b="1" dirty="0">
                <a:solidFill>
                  <a:schemeClr val="bg1"/>
                </a:solidFill>
                <a:effectLst>
                  <a:outerShdw blurRad="38100" dist="38100" dir="2700000" algn="tl">
                    <a:srgbClr val="000000">
                      <a:alpha val="43137"/>
                    </a:srgbClr>
                  </a:outerShdw>
                </a:effectLst>
              </a:endParaRPr>
            </a:p>
          </p:txBody>
        </p:sp>
        <p:cxnSp>
          <p:nvCxnSpPr>
            <p:cNvPr id="52" name="Rak 51"/>
            <p:cNvCxnSpPr/>
            <p:nvPr/>
          </p:nvCxnSpPr>
          <p:spPr>
            <a:xfrm rot="5400000">
              <a:off x="1277634" y="4724155"/>
              <a:ext cx="3744416" cy="36004"/>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382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outVertical)">
                                      <p:cBhvr>
                                        <p:cTn id="11" dur="2000"/>
                                        <p:tgtEl>
                                          <p:spTgt spid="45"/>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Matteus 24:21-22</a:t>
            </a:r>
            <a:endParaRPr lang="sv-SE" sz="4800" dirty="0">
              <a:solidFill>
                <a:srgbClr val="FFC000"/>
              </a:solidFill>
              <a:latin typeface="Berlin Sans FB Demi" pitchFamily="34" charset="0"/>
            </a:endParaRPr>
          </a:p>
        </p:txBody>
      </p:sp>
      <p:sp>
        <p:nvSpPr>
          <p:cNvPr id="5" name="textruta 4"/>
          <p:cNvSpPr txBox="1"/>
          <p:nvPr/>
        </p:nvSpPr>
        <p:spPr>
          <a:xfrm>
            <a:off x="1071538" y="1724030"/>
            <a:ext cx="6956846" cy="48013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”Ty då skall det bli en så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stor nöd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att något liknande inte förekommit sedan världens begynnelse och aldrig mer skall förekomma. Och om inte den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tiden förkortades</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skulle ingen människa bli frälst. Men för de utvaldas skull kommer den tiden att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förkortas</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1467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7128792" cy="470898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0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Förföljelsen</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av den kristna församlingen fortsatte inte ända fram till slutet av de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1260 åren</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I barmhärtighet mot sitt folk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förkortade</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Gud tiden för deras eldprov. Då vår Frälsare förutsade den tid av stor nöd som skulle drabba församlingen, sade han: [Matt 24:22] Reformationens inflytande kom förföljelsen att upphöra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före</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 år </a:t>
            </a:r>
            <a:r>
              <a:rPr lang="sv-SE" sz="3000" dirty="0" smtClean="0">
                <a:solidFill>
                  <a:srgbClr val="FFFF00"/>
                </a:solidFill>
                <a:effectLst>
                  <a:outerShdw blurRad="38100" dist="38100" dir="2700000" algn="tl">
                    <a:srgbClr val="000000">
                      <a:alpha val="43137"/>
                    </a:srgbClr>
                  </a:outerShdw>
                </a:effectLst>
                <a:latin typeface="Arial Rounded MT Bold" pitchFamily="34" charset="0"/>
              </a:rPr>
              <a:t>1798</a:t>
            </a:r>
            <a:r>
              <a:rPr lang="sv-SE" sz="30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000" b="1"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596072" y="6156012"/>
            <a:ext cx="272034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s.260</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308304" y="404664"/>
            <a:ext cx="1440160" cy="1736193"/>
          </a:xfrm>
          <a:prstGeom prst="rect">
            <a:avLst/>
          </a:prstGeom>
          <a:noFill/>
        </p:spPr>
      </p:pic>
    </p:spTree>
    <p:extLst>
      <p:ext uri="{BB962C8B-B14F-4D97-AF65-F5344CB8AC3E}">
        <p14:creationId xmlns:p14="http://schemas.microsoft.com/office/powerpoint/2010/main" val="40756972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Vad är </a:t>
            </a:r>
            <a:r>
              <a:rPr lang="sv-SE" sz="4800" dirty="0" err="1" smtClean="0">
                <a:solidFill>
                  <a:srgbClr val="FFC000"/>
                </a:solidFill>
                <a:latin typeface="Berlin Sans FB Demi" pitchFamily="34" charset="0"/>
              </a:rPr>
              <a:t>Kittim</a:t>
            </a:r>
            <a:r>
              <a:rPr lang="sv-SE" sz="4800" dirty="0" smtClean="0">
                <a:solidFill>
                  <a:srgbClr val="FFC000"/>
                </a:solidFill>
                <a:latin typeface="Berlin Sans FB Demi" pitchFamily="34" charset="0"/>
              </a:rPr>
              <a:t>?</a:t>
            </a:r>
            <a:endParaRPr lang="sv-SE" sz="4800" dirty="0">
              <a:solidFill>
                <a:srgbClr val="FFC000"/>
              </a:solidFill>
              <a:latin typeface="Berlin Sans FB Demi" pitchFamily="34" charset="0"/>
            </a:endParaRPr>
          </a:p>
        </p:txBody>
      </p:sp>
      <p:sp>
        <p:nvSpPr>
          <p:cNvPr id="5" name="textruta 4"/>
          <p:cNvSpPr txBox="1"/>
          <p:nvPr/>
        </p:nvSpPr>
        <p:spPr>
          <a:xfrm>
            <a:off x="1071538" y="1928802"/>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”Skepp skall komma från </a:t>
            </a:r>
            <a:r>
              <a:rPr lang="sv-SE" sz="3200" dirty="0" err="1" smtClean="0">
                <a:solidFill>
                  <a:srgbClr val="FFFF00"/>
                </a:solidFill>
                <a:effectLst>
                  <a:outerShdw blurRad="38100" dist="38100" dir="2700000" algn="tl">
                    <a:srgbClr val="000000">
                      <a:alpha val="43137"/>
                    </a:srgbClr>
                  </a:outerShdw>
                </a:effectLst>
                <a:latin typeface="Arial Rounded MT Bold" pitchFamily="34" charset="0"/>
              </a:rPr>
              <a:t>kitteernas</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 kust</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 4 Mos 24:24</a:t>
            </a:r>
          </a:p>
          <a:p>
            <a:endParaRPr lang="sv-SE" sz="3200" dirty="0" smtClean="0">
              <a:solidFill>
                <a:schemeClr val="bg1"/>
              </a:solidFill>
              <a:effectLst>
                <a:outerShdw blurRad="38100" dist="38100" dir="2700000" algn="tl">
                  <a:srgbClr val="000000">
                    <a:alpha val="43137"/>
                  </a:srgbClr>
                </a:outerShdw>
              </a:effectLst>
              <a:latin typeface="Arial Rounded MT Bold" pitchFamily="34" charset="0"/>
            </a:endParaRPr>
          </a:p>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”Drag bort till </a:t>
            </a:r>
            <a:r>
              <a:rPr lang="sv-SE" sz="3200" dirty="0" err="1" smtClean="0">
                <a:solidFill>
                  <a:srgbClr val="FFFF00"/>
                </a:solidFill>
                <a:effectLst>
                  <a:outerShdw blurRad="38100" dist="38100" dir="2700000" algn="tl">
                    <a:srgbClr val="000000">
                      <a:alpha val="43137"/>
                    </a:srgbClr>
                  </a:outerShdw>
                </a:effectLst>
                <a:latin typeface="Arial Rounded MT Bold" pitchFamily="34" charset="0"/>
              </a:rPr>
              <a:t>kitteernas</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 öar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 </a:t>
            </a:r>
            <a:r>
              <a:rPr lang="sv-SE" sz="3200" dirty="0" err="1" smtClean="0">
                <a:solidFill>
                  <a:schemeClr val="bg1"/>
                </a:solidFill>
                <a:effectLst>
                  <a:outerShdw blurRad="38100" dist="38100" dir="2700000" algn="tl">
                    <a:srgbClr val="000000">
                      <a:alpha val="43137"/>
                    </a:srgbClr>
                  </a:outerShdw>
                </a:effectLst>
                <a:latin typeface="Arial Rounded MT Bold" pitchFamily="34" charset="0"/>
              </a:rPr>
              <a:t>Jer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2:10</a:t>
            </a:r>
          </a:p>
          <a:p>
            <a:endParaRPr lang="sv-SE" sz="3200" dirty="0" smtClean="0">
              <a:solidFill>
                <a:schemeClr val="bg1"/>
              </a:solidFill>
              <a:effectLst>
                <a:outerShdw blurRad="38100" dist="38100" dir="2700000" algn="tl">
                  <a:srgbClr val="000000">
                    <a:alpha val="43137"/>
                  </a:srgbClr>
                </a:outerShdw>
              </a:effectLst>
              <a:latin typeface="Arial Rounded MT Bold" pitchFamily="34" charset="0"/>
            </a:endParaRPr>
          </a:p>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”…De prydde ditt däck med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elfenben</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inlagt i ädelt trä, från </a:t>
            </a:r>
            <a:r>
              <a:rPr lang="sv-SE" sz="3200" dirty="0" err="1" smtClean="0">
                <a:solidFill>
                  <a:srgbClr val="FFFF00"/>
                </a:solidFill>
                <a:effectLst>
                  <a:outerShdw blurRad="38100" dist="38100" dir="2700000" algn="tl">
                    <a:srgbClr val="000000">
                      <a:alpha val="43137"/>
                    </a:srgbClr>
                  </a:outerShdw>
                </a:effectLst>
                <a:latin typeface="Arial Rounded MT Bold" pitchFamily="34" charset="0"/>
              </a:rPr>
              <a:t>kitteernas</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 </a:t>
            </a:r>
            <a:r>
              <a:rPr lang="sv-SE" sz="3200" dirty="0" err="1" smtClean="0">
                <a:solidFill>
                  <a:srgbClr val="FFFF00"/>
                </a:solidFill>
                <a:effectLst>
                  <a:outerShdw blurRad="38100" dist="38100" dir="2700000" algn="tl">
                    <a:srgbClr val="000000">
                      <a:alpha val="43137"/>
                    </a:srgbClr>
                  </a:outerShdw>
                </a:effectLst>
                <a:latin typeface="Arial Rounded MT Bold" pitchFamily="34" charset="0"/>
              </a:rPr>
              <a:t>öländer</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 Hes 27:6</a:t>
            </a:r>
          </a:p>
        </p:txBody>
      </p:sp>
      <p:sp>
        <p:nvSpPr>
          <p:cNvPr id="6" name="textruta 5"/>
          <p:cNvSpPr txBox="1"/>
          <p:nvPr/>
        </p:nvSpPr>
        <p:spPr>
          <a:xfrm>
            <a:off x="6300192" y="6372036"/>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spTree>
    <p:extLst>
      <p:ext uri="{BB962C8B-B14F-4D97-AF65-F5344CB8AC3E}">
        <p14:creationId xmlns:p14="http://schemas.microsoft.com/office/powerpoint/2010/main" val="1147070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11:36</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8013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400" dirty="0" smtClean="0">
                <a:solidFill>
                  <a:schemeClr val="bg1"/>
                </a:solidFill>
                <a:effectLst>
                  <a:outerShdw blurRad="38100" dist="38100" dir="2700000" algn="tl">
                    <a:srgbClr val="000000">
                      <a:alpha val="43137"/>
                    </a:srgbClr>
                  </a:outerShdw>
                </a:effectLst>
                <a:latin typeface="Arial Rounded MT Bold" pitchFamily="34" charset="0"/>
              </a:rPr>
              <a:t>”Kungen skall göra vad han vill och skall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upphöja sig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och förhäva sig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över</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varje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Ja,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mot</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gudars Gud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skall han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tala</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sådant att man måste förundra sig. Allt skall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lyckas honom väl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till dess att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vredens tid </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är ute, ty det som har beslutats måste ske.”</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7559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7:25, 8:12</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298543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”Denne skall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tala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mot den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Högste</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hornet slog ner sanningen till jorden och hade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framgång</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i vad det företog sig.”</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descr="C:\Documents and Settings\Jonathan Karlsson\Mina dokument\Mötesserier\Bildarkiv\Evangelism Images\21 - America in Bible Prophecy\0821054 - Antichrist beast little hor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4653136"/>
            <a:ext cx="2664296" cy="1998222"/>
          </a:xfrm>
          <a:prstGeom prst="rect">
            <a:avLst/>
          </a:prstGeom>
          <a:noFill/>
        </p:spPr>
      </p:pic>
    </p:spTree>
    <p:extLst>
      <p:ext uri="{BB962C8B-B14F-4D97-AF65-F5344CB8AC3E}">
        <p14:creationId xmlns:p14="http://schemas.microsoft.com/office/powerpoint/2010/main" val="4077835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2 </a:t>
            </a:r>
            <a:r>
              <a:rPr lang="sv-SE" sz="4800" dirty="0" err="1" smtClean="0">
                <a:solidFill>
                  <a:srgbClr val="FFC000"/>
                </a:solidFill>
                <a:latin typeface="Berlin Sans FB Demi" pitchFamily="34" charset="0"/>
              </a:rPr>
              <a:t>Thessalonikerna</a:t>
            </a:r>
            <a:r>
              <a:rPr lang="sv-SE" sz="4800" dirty="0" smtClean="0">
                <a:solidFill>
                  <a:srgbClr val="FFC000"/>
                </a:solidFill>
                <a:latin typeface="Berlin Sans FB Demi" pitchFamily="34" charset="0"/>
              </a:rPr>
              <a:t> 2:4</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”motståndaren som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förhäver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sig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över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allt som kallas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eller heligt, så att han sätter sig i Guds tempel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säger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sig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vara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t>
            </a:r>
            <a:endParaRPr lang="sv-SE" sz="36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0701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11:37</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40120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”Han kommer inte att visa någon aktning för sina fäders gudar och inte heller för den som är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kvinnors lust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eller för någon annan gud, utan han skall upphöja sig över alla.”</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1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1 Timoteus 4:1-3</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 i de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sista tiderna </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kommer somliga att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avfalla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från tron</a:t>
            </a:r>
            <a:r>
              <a:rPr lang="sv-SE" sz="3600" dirty="0" smtClean="0">
                <a:solidFill>
                  <a:schemeClr val="bg1"/>
                </a:solidFill>
                <a:latin typeface="Arial Rounded MT Bold" pitchFamily="34" charset="0"/>
              </a:rPr>
              <a:t>… De kommer att förledas av </a:t>
            </a:r>
            <a:r>
              <a:rPr lang="sv-SE" sz="3600" dirty="0" smtClean="0">
                <a:solidFill>
                  <a:srgbClr val="FFFF00"/>
                </a:solidFill>
                <a:latin typeface="Arial Rounded MT Bold" pitchFamily="34" charset="0"/>
              </a:rPr>
              <a:t>hycklare</a:t>
            </a:r>
            <a:r>
              <a:rPr lang="sv-SE" sz="3600" dirty="0" smtClean="0">
                <a:solidFill>
                  <a:schemeClr val="bg1"/>
                </a:solidFill>
                <a:latin typeface="Arial Rounded MT Bold" pitchFamily="34" charset="0"/>
              </a:rPr>
              <a:t> och </a:t>
            </a:r>
            <a:r>
              <a:rPr lang="sv-SE" sz="3600" dirty="0" smtClean="0">
                <a:solidFill>
                  <a:srgbClr val="FFFF00"/>
                </a:solidFill>
                <a:latin typeface="Arial Rounded MT Bold" pitchFamily="34" charset="0"/>
              </a:rPr>
              <a:t>lögnare</a:t>
            </a:r>
            <a:r>
              <a:rPr lang="sv-SE" sz="3600" dirty="0" smtClean="0">
                <a:solidFill>
                  <a:schemeClr val="bg1"/>
                </a:solidFill>
                <a:latin typeface="Arial Rounded MT Bold" pitchFamily="34" charset="0"/>
              </a:rPr>
              <a:t>, som är brännmärkta i sina samveten och som </a:t>
            </a:r>
            <a:r>
              <a:rPr lang="sv-SE" sz="3600" dirty="0" smtClean="0">
                <a:solidFill>
                  <a:srgbClr val="FFFF00"/>
                </a:solidFill>
                <a:latin typeface="Arial Rounded MT Bold" pitchFamily="34" charset="0"/>
              </a:rPr>
              <a:t>förbjuder</a:t>
            </a:r>
            <a:r>
              <a:rPr lang="sv-SE" sz="3600" dirty="0" smtClean="0">
                <a:solidFill>
                  <a:schemeClr val="bg1"/>
                </a:solidFill>
                <a:latin typeface="Arial Rounded MT Bold" pitchFamily="34" charset="0"/>
              </a:rPr>
              <a:t> folk att </a:t>
            </a:r>
            <a:r>
              <a:rPr lang="sv-SE" sz="3600" dirty="0" smtClean="0">
                <a:solidFill>
                  <a:srgbClr val="FFFF00"/>
                </a:solidFill>
                <a:latin typeface="Arial Rounded MT Bold" pitchFamily="34" charset="0"/>
              </a:rPr>
              <a:t>gifta</a:t>
            </a:r>
            <a:r>
              <a:rPr lang="sv-SE" sz="3600" dirty="0" smtClean="0">
                <a:solidFill>
                  <a:schemeClr val="bg1"/>
                </a:solidFill>
                <a:latin typeface="Arial Rounded MT Bold" pitchFamily="34" charset="0"/>
              </a:rPr>
              <a:t> sig…”</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331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5065766"/>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”Det regionala rådet i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Elvira i Spanien (c. 306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e.Kr.)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påbjöd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att alla präster och biskopar, gifta eller ej, skulle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avstå</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från sexuella relationer. ... Den första och andra </a:t>
            </a:r>
            <a:r>
              <a:rPr lang="sv-SE" sz="3600" dirty="0" err="1" smtClean="0">
                <a:solidFill>
                  <a:schemeClr val="bg1"/>
                </a:solidFill>
                <a:effectLst>
                  <a:outerShdw blurRad="38100" dist="38100" dir="2700000" algn="tl">
                    <a:srgbClr val="000000">
                      <a:alpha val="43137"/>
                    </a:srgbClr>
                  </a:outerShdw>
                </a:effectLst>
                <a:latin typeface="Arial Rounded MT Bold" pitchFamily="34" charset="0"/>
              </a:rPr>
              <a:t>lateranska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kyrkorådet (1123 och 1139) satte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stopp</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för lagligheten av teoretiskt</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Tree>
    <p:extLst>
      <p:ext uri="{BB962C8B-B14F-4D97-AF65-F5344CB8AC3E}">
        <p14:creationId xmlns:p14="http://schemas.microsoft.com/office/powerpoint/2010/main" val="18898830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987778" y="1700809"/>
            <a:ext cx="7227711" cy="4511768"/>
          </a:xfrm>
          <a:prstGeom prst="rect">
            <a:avLst/>
          </a:prstGeom>
          <a:noFill/>
          <a:ln w="9525">
            <a:noFill/>
            <a:miter lim="800000"/>
            <a:headEnd/>
            <a:tailEnd/>
          </a:ln>
          <a:effectLst>
            <a:outerShdw dist="35921" dir="2700000" algn="ctr" rotWithShape="0">
              <a:schemeClr val="tx1"/>
            </a:outerShdw>
          </a:effectLst>
        </p:spPr>
        <p:txBody>
          <a:bodyPr wrap="square" lIns="79013" tIns="39507" rIns="79013" bIns="39507">
            <a:spAutoFit/>
          </a:bodyPr>
          <a:lstStyle/>
          <a:p>
            <a:r>
              <a:rPr lang="sv-SE" sz="3600" dirty="0" smtClean="0">
                <a:solidFill>
                  <a:schemeClr val="bg1"/>
                </a:solidFill>
                <a:latin typeface="Arial Rounded MT Bold" pitchFamily="34" charset="0"/>
              </a:rPr>
              <a:t>kyska prästerliga </a:t>
            </a:r>
            <a:br>
              <a:rPr lang="sv-SE" sz="3600" dirty="0" smtClean="0">
                <a:solidFill>
                  <a:schemeClr val="bg1"/>
                </a:solidFill>
                <a:latin typeface="Arial Rounded MT Bold" pitchFamily="34" charset="0"/>
              </a:rPr>
            </a:br>
            <a:r>
              <a:rPr lang="sv-SE" sz="3600" dirty="0" smtClean="0">
                <a:solidFill>
                  <a:schemeClr val="bg1"/>
                </a:solidFill>
                <a:latin typeface="Arial Rounded MT Bold" pitchFamily="34" charset="0"/>
              </a:rPr>
              <a:t>äktenskap. De </a:t>
            </a:r>
            <a:br>
              <a:rPr lang="sv-SE" sz="3600" dirty="0" smtClean="0">
                <a:solidFill>
                  <a:schemeClr val="bg1"/>
                </a:solidFill>
                <a:latin typeface="Arial Rounded MT Bold" pitchFamily="34" charset="0"/>
              </a:rPr>
            </a:br>
            <a:r>
              <a:rPr lang="sv-SE" sz="3600" dirty="0" smtClean="0">
                <a:solidFill>
                  <a:schemeClr val="bg1"/>
                </a:solidFill>
                <a:latin typeface="Arial Rounded MT Bold" pitchFamily="34" charset="0"/>
              </a:rPr>
              <a:t>förklarade de </a:t>
            </a:r>
            <a:r>
              <a:rPr lang="sv-SE" sz="3600" dirty="0" smtClean="0">
                <a:solidFill>
                  <a:srgbClr val="FFFF00"/>
                </a:solidFill>
                <a:latin typeface="Arial Rounded MT Bold" pitchFamily="34" charset="0"/>
              </a:rPr>
              <a:t>prästerliga disciplinerna </a:t>
            </a:r>
            <a:r>
              <a:rPr lang="sv-SE" sz="3600" dirty="0" smtClean="0">
                <a:solidFill>
                  <a:schemeClr val="bg1"/>
                </a:solidFill>
                <a:latin typeface="Arial Rounded MT Bold" pitchFamily="34" charset="0"/>
              </a:rPr>
              <a:t>som ett </a:t>
            </a:r>
            <a:r>
              <a:rPr lang="sv-SE" sz="3600" dirty="0" smtClean="0">
                <a:solidFill>
                  <a:srgbClr val="FFFF00"/>
                </a:solidFill>
                <a:latin typeface="Arial Rounded MT Bold" pitchFamily="34" charset="0"/>
              </a:rPr>
              <a:t>hinder</a:t>
            </a:r>
            <a:r>
              <a:rPr lang="sv-SE" sz="3600" dirty="0" smtClean="0">
                <a:solidFill>
                  <a:schemeClr val="bg1"/>
                </a:solidFill>
                <a:latin typeface="Arial Rounded MT Bold" pitchFamily="34" charset="0"/>
              </a:rPr>
              <a:t> för ett giltigt </a:t>
            </a:r>
            <a:r>
              <a:rPr lang="sv-SE" sz="3600" dirty="0" smtClean="0">
                <a:solidFill>
                  <a:srgbClr val="FFFF00"/>
                </a:solidFill>
                <a:latin typeface="Arial Rounded MT Bold" pitchFamily="34" charset="0"/>
              </a:rPr>
              <a:t>äktenskap</a:t>
            </a:r>
            <a:r>
              <a:rPr lang="sv-SE" sz="3600" dirty="0" smtClean="0">
                <a:solidFill>
                  <a:schemeClr val="bg1"/>
                </a:solidFill>
                <a:latin typeface="Arial Rounded MT Bold" pitchFamily="34" charset="0"/>
              </a:rPr>
              <a:t> och vice versa. Detta är fortfarande den romersk-katolska kyrkans </a:t>
            </a:r>
            <a:r>
              <a:rPr lang="sv-SE" sz="3600" dirty="0" smtClean="0">
                <a:solidFill>
                  <a:srgbClr val="FFFF00"/>
                </a:solidFill>
                <a:latin typeface="Arial Rounded MT Bold" pitchFamily="34" charset="0"/>
              </a:rPr>
              <a:t>officiella</a:t>
            </a:r>
            <a:r>
              <a:rPr lang="sv-SE" sz="3600" dirty="0" smtClean="0">
                <a:solidFill>
                  <a:schemeClr val="bg1"/>
                </a:solidFill>
                <a:latin typeface="Arial Rounded MT Bold" pitchFamily="34" charset="0"/>
              </a:rPr>
              <a:t> </a:t>
            </a:r>
            <a:r>
              <a:rPr lang="sv-SE" sz="3600" dirty="0" smtClean="0">
                <a:solidFill>
                  <a:srgbClr val="FFFF00"/>
                </a:solidFill>
                <a:latin typeface="Arial Rounded MT Bold" pitchFamily="34" charset="0"/>
              </a:rPr>
              <a:t>ståndpunkt</a:t>
            </a:r>
            <a:r>
              <a:rPr lang="sv-SE" sz="3600" dirty="0" smtClean="0">
                <a:solidFill>
                  <a:schemeClr val="bg1"/>
                </a:solidFill>
                <a:latin typeface="Arial Rounded MT Bold" pitchFamily="34" charset="0"/>
              </a:rPr>
              <a:t>…”</a:t>
            </a:r>
            <a:endParaRPr lang="sv-SE" sz="3500" dirty="0">
              <a:solidFill>
                <a:schemeClr val="bg1"/>
              </a:solidFill>
              <a:latin typeface="Arial Rounded MT Bold" pitchFamily="34" charset="0"/>
            </a:endParaRPr>
          </a:p>
        </p:txBody>
      </p:sp>
      <p:sp>
        <p:nvSpPr>
          <p:cNvPr id="8" name="textruta 7"/>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Encyclopædia</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Britannica</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pic>
        <p:nvPicPr>
          <p:cNvPr id="9" name="Picture 2" descr="C:\Documents and Settings\Jonathan Karlsson\Mina dokument\Mötesserier\Övrigt\Daniel 11\britannica.jpg"/>
          <p:cNvPicPr>
            <a:picLocks noChangeAspect="1" noChangeArrowheads="1"/>
          </p:cNvPicPr>
          <p:nvPr/>
        </p:nvPicPr>
        <p:blipFill>
          <a:blip r:embed="rId2" cstate="screen"/>
          <a:srcRect/>
          <a:stretch>
            <a:fillRect/>
          </a:stretch>
        </p:blipFill>
        <p:spPr bwMode="auto">
          <a:xfrm>
            <a:off x="6516216" y="1556792"/>
            <a:ext cx="2012265" cy="1368152"/>
          </a:xfrm>
          <a:prstGeom prst="rect">
            <a:avLst/>
          </a:prstGeom>
          <a:noFill/>
        </p:spPr>
      </p:pic>
      <p:sp>
        <p:nvSpPr>
          <p:cNvPr id="10" name="textruta 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err="1" smtClean="0">
                <a:solidFill>
                  <a:schemeClr val="bg1"/>
                </a:solidFill>
              </a:rPr>
              <a:t>Artikel</a:t>
            </a:r>
            <a:r>
              <a:rPr lang="en-US" b="1" dirty="0" smtClean="0">
                <a:solidFill>
                  <a:schemeClr val="bg1"/>
                </a:solidFill>
              </a:rPr>
              <a:t>: Celibacy in the religions of the West</a:t>
            </a:r>
            <a:endParaRPr lang="sv-SE" b="1" dirty="0">
              <a:solidFill>
                <a:schemeClr val="bg1"/>
              </a:solidFill>
            </a:endParaRPr>
          </a:p>
        </p:txBody>
      </p:sp>
    </p:spTree>
    <p:extLst>
      <p:ext uri="{BB962C8B-B14F-4D97-AF65-F5344CB8AC3E}">
        <p14:creationId xmlns:p14="http://schemas.microsoft.com/office/powerpoint/2010/main" val="7590337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11:38</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”Men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fästenas gud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skall han i stället ära, en gud som hans fäder inte har känt skall han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ära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med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guld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silver</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ädla stenar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och andra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dyrbara ting</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Han skall göra vad han vill med starka</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954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11:39</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befästningar med en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främmande guds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hjälp. De som erkänner honom skall han bevisa stor ära.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Han skall låta dem härska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över många, och han skall dela ut land åt dem till belöning.”</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185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Fästenas gud</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647426"/>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draken</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 [Satan]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gav det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[Antikrist]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sin makt och sin tron och stor myndighet.”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Upp 13:2</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dirty="0" smtClean="0">
                <a:solidFill>
                  <a:schemeClr val="bg1"/>
                </a:solidFill>
                <a:effectLst>
                  <a:outerShdw blurRad="38100" dist="38100" dir="2700000" algn="tl">
                    <a:srgbClr val="000000">
                      <a:alpha val="43137"/>
                    </a:srgbClr>
                  </a:outerShdw>
                </a:effectLst>
                <a:latin typeface="Arial Rounded MT Bold" pitchFamily="34" charset="0"/>
              </a:rPr>
              <a:t/>
            </a:r>
            <a:br>
              <a:rPr lang="sv-SE" dirty="0" smtClean="0">
                <a:solidFill>
                  <a:schemeClr val="bg1"/>
                </a:solidFill>
                <a:effectLst>
                  <a:outerShdw blurRad="38100" dist="38100" dir="2700000" algn="tl">
                    <a:srgbClr val="000000">
                      <a:alpha val="43137"/>
                    </a:srgbClr>
                  </a:outerShdw>
                </a:effectLst>
                <a:latin typeface="Arial Rounded MT Bold" pitchFamily="34" charset="0"/>
              </a:rPr>
            </a:br>
            <a:r>
              <a:rPr lang="sv-SE" sz="4000" dirty="0" smtClean="0">
                <a:solidFill>
                  <a:schemeClr val="bg1"/>
                </a:solidFill>
                <a:effectLst>
                  <a:outerShdw blurRad="38100" dist="38100" dir="2700000" algn="tl">
                    <a:srgbClr val="000000">
                      <a:alpha val="43137"/>
                    </a:srgbClr>
                  </a:outerShdw>
                </a:effectLst>
                <a:latin typeface="Arial Rounded MT Bold" pitchFamily="34" charset="0"/>
              </a:rPr>
              <a:t>”den här tidsålderns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[Satan]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har förblindat de </a:t>
            </a:r>
            <a:r>
              <a:rPr lang="sv-SE" sz="4000" dirty="0" err="1" smtClean="0">
                <a:solidFill>
                  <a:schemeClr val="bg1"/>
                </a:solidFill>
                <a:effectLst>
                  <a:outerShdw blurRad="38100" dist="38100" dir="2700000" algn="tl">
                    <a:srgbClr val="000000">
                      <a:alpha val="43137"/>
                    </a:srgbClr>
                  </a:outerShdw>
                </a:effectLst>
                <a:latin typeface="Arial Rounded MT Bold" pitchFamily="34" charset="0"/>
              </a:rPr>
              <a:t>otroendes</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sinnen” </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2 Kor 4:4</a:t>
            </a:r>
            <a:endParaRPr lang="sv-SE" sz="40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55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latin typeface="Berlin Sans FB Demi" pitchFamily="34" charset="0"/>
              </a:rPr>
              <a:t>Kitteerna</a:t>
            </a:r>
            <a:r>
              <a:rPr lang="sv-SE" sz="4800" dirty="0" smtClean="0">
                <a:solidFill>
                  <a:srgbClr val="FFC000"/>
                </a:solidFill>
                <a:latin typeface="Berlin Sans FB Demi" pitchFamily="34" charset="0"/>
              </a:rPr>
              <a:t> = Fenicierna</a:t>
            </a:r>
            <a:endParaRPr lang="sv-SE" sz="4800" dirty="0">
              <a:solidFill>
                <a:srgbClr val="FFC000"/>
              </a:solidFill>
              <a:latin typeface="Berlin Sans FB Demi" pitchFamily="34" charset="0"/>
            </a:endParaRPr>
          </a:p>
        </p:txBody>
      </p:sp>
      <p:sp>
        <p:nvSpPr>
          <p:cNvPr id="5" name="textruta 4"/>
          <p:cNvSpPr txBox="1"/>
          <p:nvPr/>
        </p:nvSpPr>
        <p:spPr>
          <a:xfrm>
            <a:off x="1071538" y="1772816"/>
            <a:ext cx="6956846" cy="5693866"/>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2800" dirty="0" smtClean="0">
                <a:solidFill>
                  <a:schemeClr val="bg1"/>
                </a:solidFill>
                <a:effectLst>
                  <a:outerShdw blurRad="38100" dist="38100" dir="2700000" algn="tl">
                    <a:srgbClr val="000000">
                      <a:alpha val="43137"/>
                    </a:srgbClr>
                  </a:outerShdw>
                </a:effectLst>
                <a:latin typeface="Arial Rounded MT Bold" pitchFamily="34" charset="0"/>
              </a:rPr>
              <a:t>”Javans söner var Elisa och </a:t>
            </a:r>
            <a:r>
              <a:rPr lang="sv-SE" sz="2800" dirty="0" err="1" smtClean="0">
                <a:solidFill>
                  <a:srgbClr val="FFFF00"/>
                </a:solidFill>
                <a:effectLst>
                  <a:outerShdw blurRad="38100" dist="38100" dir="2700000" algn="tl">
                    <a:srgbClr val="000000">
                      <a:alpha val="43137"/>
                    </a:srgbClr>
                  </a:outerShdw>
                </a:effectLst>
                <a:latin typeface="Arial Rounded MT Bold" pitchFamily="34" charset="0"/>
              </a:rPr>
              <a:t>Tarsis</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2800" dirty="0" err="1" smtClean="0">
                <a:solidFill>
                  <a:srgbClr val="FFFF00"/>
                </a:solidFill>
                <a:effectLst>
                  <a:outerShdw blurRad="38100" dist="38100" dir="2700000" algn="tl">
                    <a:srgbClr val="000000">
                      <a:alpha val="43137"/>
                    </a:srgbClr>
                  </a:outerShdw>
                </a:effectLst>
                <a:latin typeface="Arial Rounded MT Bold" pitchFamily="34" charset="0"/>
              </a:rPr>
              <a:t>kitteerna</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2800" dirty="0" err="1" smtClean="0">
                <a:solidFill>
                  <a:schemeClr val="bg1"/>
                </a:solidFill>
                <a:effectLst>
                  <a:outerShdw blurRad="38100" dist="38100" dir="2700000" algn="tl">
                    <a:srgbClr val="000000">
                      <a:alpha val="43137"/>
                    </a:srgbClr>
                  </a:outerShdw>
                </a:effectLst>
                <a:latin typeface="Arial Rounded MT Bold" pitchFamily="34" charset="0"/>
              </a:rPr>
              <a:t>dodaneerna</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Från dessa har inbyggarna i hedningarnas </a:t>
            </a:r>
            <a:r>
              <a:rPr lang="sv-SE" sz="2800" dirty="0" smtClean="0">
                <a:solidFill>
                  <a:srgbClr val="FFFF00"/>
                </a:solidFill>
                <a:effectLst>
                  <a:outerShdw blurRad="38100" dist="38100" dir="2700000" algn="tl">
                    <a:srgbClr val="000000">
                      <a:alpha val="43137"/>
                    </a:srgbClr>
                  </a:outerShdw>
                </a:effectLst>
                <a:latin typeface="Arial Rounded MT Bold" pitchFamily="34" charset="0"/>
              </a:rPr>
              <a:t>kustområden</a:t>
            </a:r>
            <a:r>
              <a:rPr lang="sv-SE" sz="2800" dirty="0" smtClean="0">
                <a:solidFill>
                  <a:schemeClr val="bg1"/>
                </a:solidFill>
                <a:effectLst>
                  <a:outerShdw blurRad="38100" dist="38100" dir="2700000" algn="tl">
                    <a:srgbClr val="000000">
                      <a:alpha val="43137"/>
                    </a:srgbClr>
                  </a:outerShdw>
                </a:effectLst>
                <a:latin typeface="Arial Rounded MT Bold" pitchFamily="34" charset="0"/>
              </a:rPr>
              <a:t> spritt ut sig i sina länder” – 1 Mos 10:4-5</a:t>
            </a:r>
          </a:p>
          <a:p>
            <a:endParaRPr lang="sv-SE" sz="2800" dirty="0" smtClean="0">
              <a:solidFill>
                <a:schemeClr val="bg1"/>
              </a:solidFill>
              <a:latin typeface="Arial Rounded MT Bold" pitchFamily="34" charset="0"/>
            </a:endParaRPr>
          </a:p>
          <a:p>
            <a:r>
              <a:rPr lang="sv-SE" sz="2800" dirty="0" smtClean="0">
                <a:solidFill>
                  <a:schemeClr val="bg1"/>
                </a:solidFill>
                <a:latin typeface="Arial Rounded MT Bold" pitchFamily="34" charset="0"/>
              </a:rPr>
              <a:t>”Profetia om Tyrus. Jämra er, ni fartyg från </a:t>
            </a:r>
            <a:r>
              <a:rPr lang="sv-SE" sz="2800" dirty="0" err="1" smtClean="0">
                <a:solidFill>
                  <a:srgbClr val="FFFF00"/>
                </a:solidFill>
                <a:latin typeface="Arial Rounded MT Bold" pitchFamily="34" charset="0"/>
              </a:rPr>
              <a:t>Tarsis</a:t>
            </a:r>
            <a:r>
              <a:rPr lang="sv-SE" sz="2800" dirty="0" smtClean="0">
                <a:solidFill>
                  <a:srgbClr val="FFFF00"/>
                </a:solidFill>
                <a:latin typeface="Arial Rounded MT Bold" pitchFamily="34" charset="0"/>
              </a:rPr>
              <a:t> </a:t>
            </a:r>
            <a:r>
              <a:rPr lang="sv-SE" sz="2800" dirty="0" smtClean="0">
                <a:solidFill>
                  <a:schemeClr val="bg1">
                    <a:lumMod val="50000"/>
                  </a:schemeClr>
                </a:solidFill>
                <a:latin typeface="Arial Rounded MT Bold" pitchFamily="34" charset="0"/>
              </a:rPr>
              <a:t>[LXX: Karthago]</a:t>
            </a:r>
            <a:r>
              <a:rPr lang="sv-SE" sz="2800" dirty="0" smtClean="0">
                <a:solidFill>
                  <a:schemeClr val="bg1"/>
                </a:solidFill>
                <a:latin typeface="Arial Rounded MT Bold" pitchFamily="34" charset="0"/>
              </a:rPr>
              <a:t>, ty det är ödelagt, utan hus och utan ingång. Från </a:t>
            </a:r>
            <a:r>
              <a:rPr lang="sv-SE" sz="2800" dirty="0" err="1" smtClean="0">
                <a:solidFill>
                  <a:srgbClr val="FFFF00"/>
                </a:solidFill>
                <a:latin typeface="Arial Rounded MT Bold" pitchFamily="34" charset="0"/>
              </a:rPr>
              <a:t>kitteernas</a:t>
            </a:r>
            <a:r>
              <a:rPr lang="sv-SE" sz="2800" dirty="0" smtClean="0">
                <a:solidFill>
                  <a:schemeClr val="bg1"/>
                </a:solidFill>
                <a:latin typeface="Arial Rounded MT Bold" pitchFamily="34" charset="0"/>
              </a:rPr>
              <a:t> land når dem budskapet om detta.” – </a:t>
            </a:r>
            <a:r>
              <a:rPr lang="sv-SE" sz="2800" dirty="0" err="1" smtClean="0">
                <a:solidFill>
                  <a:schemeClr val="bg1"/>
                </a:solidFill>
                <a:latin typeface="Arial Rounded MT Bold" pitchFamily="34" charset="0"/>
              </a:rPr>
              <a:t>Jes</a:t>
            </a:r>
            <a:r>
              <a:rPr lang="sv-SE" sz="2800" dirty="0" smtClean="0">
                <a:solidFill>
                  <a:schemeClr val="bg1"/>
                </a:solidFill>
                <a:latin typeface="Arial Rounded MT Bold" pitchFamily="34" charset="0"/>
              </a:rPr>
              <a:t> 23:1</a:t>
            </a:r>
            <a:endParaRPr lang="sv-SE" sz="2800" dirty="0" smtClean="0">
              <a:solidFill>
                <a:schemeClr val="bg1"/>
              </a:solidFill>
              <a:effectLst>
                <a:outerShdw blurRad="38100" dist="38100" dir="2700000" algn="tl">
                  <a:srgbClr val="000000">
                    <a:alpha val="43137"/>
                  </a:srgbClr>
                </a:outerShdw>
              </a:effectLst>
              <a:latin typeface="Arial Rounded MT Bold" pitchFamily="34" charset="0"/>
            </a:endParaRPr>
          </a:p>
          <a:p>
            <a:endParaRPr lang="sv-SE" sz="2800" dirty="0" smtClean="0">
              <a:effectLst>
                <a:outerShdw blurRad="38100" dist="38100" dir="2700000" algn="tl">
                  <a:srgbClr val="000000">
                    <a:alpha val="43137"/>
                  </a:srgbClr>
                </a:outerShdw>
              </a:effectLst>
            </a:endParaRPr>
          </a:p>
          <a:p>
            <a:endParaRPr lang="sv-SE" sz="2800" dirty="0" smtClean="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spTree>
    <p:extLst>
      <p:ext uri="{BB962C8B-B14F-4D97-AF65-F5344CB8AC3E}">
        <p14:creationId xmlns:p14="http://schemas.microsoft.com/office/powerpoint/2010/main" val="266892910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18:3</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”Ty av hennes otukts vredesvin har alla folk druckit, och jordens kungar har bedrivit otukt med henne, och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jordens köpmän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har blivit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rika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genom hennes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[andliga Babylons]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omåttliga</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lyx</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6732240"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7938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Daniel 11:40</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000" dirty="0" smtClean="0">
                <a:solidFill>
                  <a:schemeClr val="bg1"/>
                </a:solidFill>
                <a:effectLst>
                  <a:outerShdw blurRad="38100" dist="38100" dir="2700000" algn="tl">
                    <a:srgbClr val="000000">
                      <a:alpha val="43137"/>
                    </a:srgbClr>
                  </a:outerShdw>
                </a:effectLst>
                <a:latin typeface="Arial Rounded MT Bold" pitchFamily="34" charset="0"/>
              </a:rPr>
              <a:t>”Men vid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ändens tid </a:t>
            </a:r>
            <a:r>
              <a:rPr lang="sv-SE" sz="40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[1798]</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 </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skall kungen i </a:t>
            </a:r>
            <a:r>
              <a:rPr lang="sv-SE" sz="4000" dirty="0" smtClean="0">
                <a:solidFill>
                  <a:srgbClr val="FFFF00"/>
                </a:solidFill>
                <a:effectLst>
                  <a:outerShdw blurRad="38100" dist="38100" dir="2700000" algn="tl">
                    <a:srgbClr val="000000">
                      <a:alpha val="43137"/>
                    </a:srgbClr>
                  </a:outerShdw>
                </a:effectLst>
                <a:latin typeface="Arial Rounded MT Bold" pitchFamily="34" charset="0"/>
              </a:rPr>
              <a:t>Söderlandet</a:t>
            </a:r>
            <a:r>
              <a:rPr lang="sv-SE" sz="4000" dirty="0" smtClean="0">
                <a:solidFill>
                  <a:schemeClr val="bg1"/>
                </a:solidFill>
                <a:effectLst>
                  <a:outerShdw blurRad="38100" dist="38100" dir="2700000" algn="tl">
                    <a:srgbClr val="000000">
                      <a:alpha val="43137"/>
                    </a:srgbClr>
                  </a:outerShdw>
                </a:effectLst>
                <a:latin typeface="Arial Rounded MT Bold" pitchFamily="34" charset="0"/>
              </a:rPr>
              <a:t> drabba samman med honom. …”</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241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11:3-8</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chemeClr val="bg1"/>
                </a:solidFill>
                <a:effectLst>
                  <a:outerShdw blurRad="38100" dist="38100" dir="2700000" algn="tl">
                    <a:srgbClr val="000000">
                      <a:alpha val="43137"/>
                    </a:srgbClr>
                  </a:outerShdw>
                </a:effectLst>
                <a:latin typeface="Arial Rounded MT Bold" pitchFamily="34" charset="0"/>
              </a:rPr>
              <a:t>”Och jag skall befalla mina två vittnen </a:t>
            </a:r>
            <a:r>
              <a:rPr lang="sv-SE" sz="3600" dirty="0" smtClean="0">
                <a:solidFill>
                  <a:schemeClr val="bg1">
                    <a:lumMod val="50000"/>
                  </a:schemeClr>
                </a:solidFill>
                <a:effectLst>
                  <a:outerShdw blurRad="38100" dist="38100" dir="2700000" algn="tl">
                    <a:srgbClr val="000000">
                      <a:alpha val="43137"/>
                    </a:srgbClr>
                  </a:outerShdw>
                </a:effectLst>
                <a:latin typeface="Arial Rounded MT Bold" pitchFamily="34" charset="0"/>
              </a:rPr>
              <a:t>[Bibeln]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att profetera under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ettusen tvåhundrasextio dagar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klädda i säcktyg. … Och när de har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fullgjort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sitt vittnesbörd, skall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vilddjuret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som kommer upp från avgrunden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strida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mot dem och</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966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Uppenbarelseboken 11:3-8</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600" dirty="0" smtClean="0">
                <a:solidFill>
                  <a:srgbClr val="FFFF00"/>
                </a:solidFill>
                <a:effectLst>
                  <a:outerShdw blurRad="38100" dist="38100" dir="2700000" algn="tl">
                    <a:srgbClr val="000000">
                      <a:alpha val="43137"/>
                    </a:srgbClr>
                  </a:outerShdw>
                </a:effectLst>
                <a:latin typeface="Arial Rounded MT Bold" pitchFamily="34" charset="0"/>
              </a:rPr>
              <a:t>besegra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döda</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dem. Deras döda kroppar kommer att bli liggande på gatan i den stora stad som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andligt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talat kallas Sodom och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Egypten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den stad där deras Herre också blev korsfäst.”</a:t>
            </a: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rPr>
                <a:t>539 </a:t>
              </a:r>
              <a:r>
                <a:rPr lang="sv-SE" sz="1400" b="1" dirty="0" err="1" smtClean="0">
                  <a:solidFill>
                    <a:schemeClr val="bg1"/>
                  </a:solidFill>
                </a:rPr>
                <a:t>f.Kr</a:t>
              </a:r>
              <a:endParaRPr lang="sv-SE" sz="1400" b="1" dirty="0">
                <a:solidFill>
                  <a:schemeClr val="bg1"/>
                </a:solidFill>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0" name="Rak pil 19"/>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7345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2 Mosebok 5:2</a:t>
            </a:r>
            <a:endParaRPr lang="sv-SE" sz="4800" dirty="0">
              <a:solidFill>
                <a:srgbClr val="FFC000"/>
              </a:solidFill>
              <a:latin typeface="Berlin Sans FB Demi" pitchFamily="34" charset="0"/>
            </a:endParaRPr>
          </a:p>
        </p:txBody>
      </p:sp>
      <p:sp>
        <p:nvSpPr>
          <p:cNvPr id="5" name="textruta 4"/>
          <p:cNvSpPr txBox="1"/>
          <p:nvPr/>
        </p:nvSpPr>
        <p:spPr>
          <a:xfrm>
            <a:off x="1071538" y="1700808"/>
            <a:ext cx="6956846"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defTabSz="1057275">
              <a:defRPr/>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”Men farao svarade: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Vem är HERREN?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Skulle jag lyssna på honom och släppa Israel?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Jag känner inte HERREN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inte heller tänker jag släppa Israel.””</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6" name="textruta 5"/>
          <p:cNvSpPr txBox="1"/>
          <p:nvPr/>
        </p:nvSpPr>
        <p:spPr>
          <a:xfrm>
            <a:off x="5580112" y="6156012"/>
            <a:ext cx="264833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Svenska Folkbibeln</a:t>
            </a:r>
            <a:endParaRPr lang="sv-SE" b="1" dirty="0">
              <a:solidFill>
                <a:schemeClr val="bg1"/>
              </a:solidFill>
            </a:endParaRPr>
          </a:p>
        </p:txBody>
      </p:sp>
    </p:spTree>
    <p:extLst>
      <p:ext uri="{BB962C8B-B14F-4D97-AF65-F5344CB8AC3E}">
        <p14:creationId xmlns:p14="http://schemas.microsoft.com/office/powerpoint/2010/main" val="212659288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Blackwood’s</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Magazine</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defTabSz="1057275">
              <a:defRPr/>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Frankrike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är den enda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nationen i världen… som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lyfte sin hand i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öppet</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uppror</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mot universums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Skapare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Många hädare,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många tvivlare har funnits, och finns fortfarande i England, Tyskland, Spanien och på andra</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November, 1870</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3" name="Rak pil 22"/>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1552940"/>
            <a:ext cx="1516409" cy="2812164"/>
          </a:xfrm>
          <a:prstGeom prst="rect">
            <a:avLst/>
          </a:prstGeom>
          <a:noFill/>
          <a:ln w="9525">
            <a:noFill/>
            <a:miter lim="800000"/>
            <a:headEnd/>
            <a:tailEnd/>
          </a:ln>
        </p:spPr>
      </p:pic>
    </p:spTree>
    <p:extLst>
      <p:ext uri="{BB962C8B-B14F-4D97-AF65-F5344CB8AC3E}">
        <p14:creationId xmlns:p14="http://schemas.microsoft.com/office/powerpoint/2010/main" val="3519048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Blackwood’s</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Magazine</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defTabSz="1057275">
              <a:defRPr/>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platser; men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Frankrike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står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chemeClr val="bg1"/>
                </a:solidFill>
                <a:effectLst>
                  <a:outerShdw blurRad="38100" dist="38100" dir="2700000" algn="tl">
                    <a:srgbClr val="000000">
                      <a:alpha val="43137"/>
                    </a:srgbClr>
                  </a:outerShdw>
                </a:effectLst>
                <a:latin typeface="Arial Rounded MT Bold" pitchFamily="34" charset="0"/>
              </a:rPr>
              <a:t>ut i världshistorien som den enda staten som, genom dekretet från Nationalförsamlingen, som förklarade att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det inte fanns någon</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a:t>
            </a: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Gud</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och där hela huvudstadens befolkning och</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November, 1870</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3" name="Rak pil 22"/>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1552940"/>
            <a:ext cx="1516409" cy="2812164"/>
          </a:xfrm>
          <a:prstGeom prst="rect">
            <a:avLst/>
          </a:prstGeom>
          <a:noFill/>
          <a:ln w="9525">
            <a:noFill/>
            <a:miter lim="800000"/>
            <a:headEnd/>
            <a:tailEnd/>
          </a:ln>
        </p:spPr>
      </p:pic>
    </p:spTree>
    <p:extLst>
      <p:ext uri="{BB962C8B-B14F-4D97-AF65-F5344CB8AC3E}">
        <p14:creationId xmlns:p14="http://schemas.microsoft.com/office/powerpoint/2010/main" val="22353653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err="1" smtClean="0">
                <a:solidFill>
                  <a:srgbClr val="FFC000"/>
                </a:solidFill>
                <a:effectLst>
                  <a:outerShdw blurRad="38100" dist="38100" dir="2700000" algn="tl">
                    <a:srgbClr val="000000">
                      <a:alpha val="43137"/>
                    </a:srgbClr>
                  </a:outerShdw>
                </a:effectLst>
                <a:latin typeface="Berlin Sans FB Demi" pitchFamily="34" charset="0"/>
              </a:rPr>
              <a:t>Blackwood’s</a:t>
            </a:r>
            <a:r>
              <a:rPr lang="sv-SE" sz="4800" dirty="0" smtClean="0">
                <a:solidFill>
                  <a:srgbClr val="FFC000"/>
                </a:solidFill>
                <a:effectLst>
                  <a:outerShdw blurRad="38100" dist="38100" dir="2700000" algn="tl">
                    <a:srgbClr val="000000">
                      <a:alpha val="43137"/>
                    </a:srgbClr>
                  </a:outerShdw>
                </a:effectLst>
                <a:latin typeface="Berlin Sans FB Demi" pitchFamily="34" charset="0"/>
              </a:rPr>
              <a:t> Magazine</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defTabSz="1057275">
              <a:defRPr/>
            </a:pPr>
            <a:r>
              <a:rPr lang="sv-SE" sz="3600" dirty="0" smtClean="0">
                <a:solidFill>
                  <a:schemeClr val="bg1"/>
                </a:solidFill>
                <a:effectLst>
                  <a:outerShdw blurRad="38100" dist="38100" dir="2700000" algn="tl">
                    <a:srgbClr val="000000">
                      <a:alpha val="43137"/>
                    </a:srgbClr>
                  </a:outerShdw>
                </a:effectLst>
                <a:latin typeface="Arial Rounded MT Bold" pitchFamily="34" charset="0"/>
              </a:rPr>
              <a:t>en stor majoritet på andra platser, kvinnor och män, dansade och sjöng av </a:t>
            </a:r>
            <a:br>
              <a:rPr lang="sv-SE" sz="3600" dirty="0" smtClean="0">
                <a:solidFill>
                  <a:schemeClr val="bg1"/>
                </a:solidFill>
                <a:effectLst>
                  <a:outerShdw blurRad="38100" dist="38100" dir="2700000" algn="tl">
                    <a:srgbClr val="000000">
                      <a:alpha val="43137"/>
                    </a:srgbClr>
                  </a:outerShdw>
                </a:effectLst>
                <a:latin typeface="Arial Rounded MT Bold" pitchFamily="34" charset="0"/>
              </a:rPr>
            </a:br>
            <a:r>
              <a:rPr lang="sv-SE" sz="3600" dirty="0" smtClean="0">
                <a:solidFill>
                  <a:srgbClr val="FFFF00"/>
                </a:solidFill>
                <a:effectLst>
                  <a:outerShdw blurRad="38100" dist="38100" dir="2700000" algn="tl">
                    <a:srgbClr val="000000">
                      <a:alpha val="43137"/>
                    </a:srgbClr>
                  </a:outerShdw>
                </a:effectLst>
                <a:latin typeface="Arial Rounded MT Bold" pitchFamily="34" charset="0"/>
              </a:rPr>
              <a:t>glädje</a:t>
            </a:r>
            <a:r>
              <a:rPr lang="sv-SE" sz="3600" dirty="0" smtClean="0">
                <a:solidFill>
                  <a:schemeClr val="bg1"/>
                </a:solidFill>
                <a:effectLst>
                  <a:outerShdw blurRad="38100" dist="38100" dir="2700000" algn="tl">
                    <a:srgbClr val="000000">
                      <a:alpha val="43137"/>
                    </a:srgbClr>
                  </a:outerShdw>
                </a:effectLst>
                <a:latin typeface="Arial Rounded MT Bold" pitchFamily="34" charset="0"/>
              </a:rPr>
              <a:t> när de accepterade tillkännagivandet.”</a:t>
            </a:r>
            <a:endParaRPr lang="sv-SE" sz="36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November, 1870</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23" name="Rak pil 22"/>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288" y="1552940"/>
            <a:ext cx="1516409" cy="2812164"/>
          </a:xfrm>
          <a:prstGeom prst="rect">
            <a:avLst/>
          </a:prstGeom>
          <a:noFill/>
          <a:ln w="9525">
            <a:noFill/>
            <a:miter lim="800000"/>
            <a:headEnd/>
            <a:tailEnd/>
          </a:ln>
        </p:spPr>
      </p:pic>
    </p:spTree>
    <p:extLst>
      <p:ext uri="{BB962C8B-B14F-4D97-AF65-F5344CB8AC3E}">
        <p14:creationId xmlns:p14="http://schemas.microsoft.com/office/powerpoint/2010/main" val="20314375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latin typeface="Berlin Sans FB Demi" pitchFamily="34" charset="0"/>
              </a:rPr>
              <a:t>Ellen White</a:t>
            </a:r>
            <a:endParaRPr lang="sv-SE" sz="4800" dirty="0">
              <a:solidFill>
                <a:srgbClr val="FFC000"/>
              </a:solidFill>
              <a:latin typeface="Berlin Sans FB Demi" pitchFamily="34" charset="0"/>
            </a:endParaRPr>
          </a:p>
        </p:txBody>
      </p:sp>
      <p:sp>
        <p:nvSpPr>
          <p:cNvPr id="5" name="textruta 4"/>
          <p:cNvSpPr txBox="1"/>
          <p:nvPr/>
        </p:nvSpPr>
        <p:spPr>
          <a:xfrm>
            <a:off x="971600" y="1628800"/>
            <a:ext cx="6668814"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”Strax före år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1798</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skulle … en</a:t>
            </a:r>
            <a:br>
              <a:rPr lang="sv-SE" sz="3200" dirty="0" smtClean="0">
                <a:solidFill>
                  <a:schemeClr val="bg1"/>
                </a:solidFill>
                <a:effectLst>
                  <a:outerShdw blurRad="38100" dist="38100" dir="2700000" algn="tl">
                    <a:srgbClr val="000000">
                      <a:alpha val="43137"/>
                    </a:srgbClr>
                  </a:outerShdw>
                </a:effectLst>
                <a:latin typeface="Arial Rounded MT Bold" pitchFamily="34" charset="0"/>
              </a:rPr>
            </a:b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makt av sataniskt ursprung uppstå för att föra krig mot Bibeln. Och i det land där Guds två vittnen hade tystats skulle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Faraos ateism</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uppenbaras.</a:t>
            </a:r>
          </a:p>
          <a:p>
            <a:r>
              <a:rPr lang="sv-SE" sz="3200" dirty="0" smtClean="0">
                <a:solidFill>
                  <a:schemeClr val="bg1"/>
                </a:solidFill>
                <a:effectLst>
                  <a:outerShdw blurRad="38100" dist="38100" dir="2700000" algn="tl">
                    <a:srgbClr val="000000">
                      <a:alpha val="43137"/>
                    </a:srgbClr>
                  </a:outerShdw>
                </a:effectLst>
                <a:latin typeface="Arial Rounded MT Bold" pitchFamily="34" charset="0"/>
              </a:rPr>
              <a:t>Denna profetia har fått den mest exakta och mest slående uppfyllelsen i det </a:t>
            </a:r>
            <a:r>
              <a:rPr lang="sv-SE" sz="3200" dirty="0" smtClean="0">
                <a:solidFill>
                  <a:srgbClr val="FFFF00"/>
                </a:solidFill>
                <a:effectLst>
                  <a:outerShdw blurRad="38100" dist="38100" dir="2700000" algn="tl">
                    <a:srgbClr val="000000">
                      <a:alpha val="43137"/>
                    </a:srgbClr>
                  </a:outerShdw>
                </a:effectLst>
                <a:latin typeface="Arial Rounded MT Bold" pitchFamily="34" charset="0"/>
              </a:rPr>
              <a:t>franska</a:t>
            </a:r>
            <a:r>
              <a:rPr lang="sv-SE" sz="3200" dirty="0" smtClean="0">
                <a:solidFill>
                  <a:schemeClr val="bg1"/>
                </a:solidFill>
                <a:effectLst>
                  <a:outerShdw blurRad="38100" dist="38100" dir="2700000" algn="tl">
                    <a:srgbClr val="000000">
                      <a:alpha val="43137"/>
                    </a:srgbClr>
                  </a:outerShdw>
                </a:effectLst>
                <a:latin typeface="Arial Rounded MT Bold" pitchFamily="34" charset="0"/>
              </a:rPr>
              <a:t> folkets historia.”</a:t>
            </a:r>
            <a:endParaRPr lang="sv-SE" sz="32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21" name="textruta 20"/>
          <p:cNvSpPr txBox="1"/>
          <p:nvPr/>
        </p:nvSpPr>
        <p:spPr>
          <a:xfrm>
            <a:off x="5940152" y="6156012"/>
            <a:ext cx="273630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sv-SE" b="1" dirty="0" smtClean="0">
                <a:solidFill>
                  <a:schemeClr val="bg1"/>
                </a:solidFill>
              </a:rPr>
              <a:t>Den Stora Striden, s.246</a:t>
            </a:r>
            <a:endParaRPr lang="sv-SE" b="1" dirty="0">
              <a:solidFill>
                <a:schemeClr val="bg1"/>
              </a:solidFill>
            </a:endParaRPr>
          </a:p>
        </p:txBody>
      </p:sp>
      <p:pic>
        <p:nvPicPr>
          <p:cNvPr id="1026" name="Picture 2" descr="C:\Documents and Settings\Jonathan Karlsson\Mina dokument\Mötesserier\Bildarkiv\Evangelism Images\23 - Spirit of Prophecy\0823128 - Ellen White vision.jpg"/>
          <p:cNvPicPr>
            <a:picLocks noChangeAspect="1" noChangeArrowheads="1"/>
          </p:cNvPicPr>
          <p:nvPr/>
        </p:nvPicPr>
        <p:blipFill>
          <a:blip r:embed="rId3" cstate="screen"/>
          <a:srcRect/>
          <a:stretch>
            <a:fillRect/>
          </a:stretch>
        </p:blipFill>
        <p:spPr bwMode="auto">
          <a:xfrm>
            <a:off x="7236296" y="1196752"/>
            <a:ext cx="1440160" cy="1736193"/>
          </a:xfrm>
          <a:prstGeom prst="rect">
            <a:avLst/>
          </a:prstGeom>
          <a:noFill/>
        </p:spPr>
      </p:pic>
      <p:grpSp>
        <p:nvGrpSpPr>
          <p:cNvPr id="6" name="Grupp 6"/>
          <p:cNvGrpSpPr/>
          <p:nvPr/>
        </p:nvGrpSpPr>
        <p:grpSpPr>
          <a:xfrm>
            <a:off x="179512" y="-27384"/>
            <a:ext cx="8640960" cy="1243300"/>
            <a:chOff x="179512" y="-27384"/>
            <a:chExt cx="8640960" cy="1243300"/>
          </a:xfrm>
        </p:grpSpPr>
        <p:sp>
          <p:nvSpPr>
            <p:cNvPr id="7" name="Femhörning 6"/>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8" name="Rak pil 7"/>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0" name="V-form 9"/>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1" name="V-form 10"/>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4" name="Rak pil 13"/>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6" name="Rak pil 15"/>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cxnSp>
        <p:nvCxnSpPr>
          <p:cNvPr id="18" name="Rak pil 17"/>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480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ruta 3"/>
          <p:cNvSpPr txBox="1"/>
          <p:nvPr/>
        </p:nvSpPr>
        <p:spPr>
          <a:xfrm>
            <a:off x="928662" y="785794"/>
            <a:ext cx="728667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4800" dirty="0" smtClean="0">
                <a:solidFill>
                  <a:srgbClr val="FFC000"/>
                </a:solidFill>
                <a:effectLst>
                  <a:outerShdw blurRad="38100" dist="38100" dir="2700000" algn="tl">
                    <a:srgbClr val="000000">
                      <a:alpha val="43137"/>
                    </a:srgbClr>
                  </a:outerShdw>
                </a:effectLst>
                <a:latin typeface="Berlin Sans FB Demi" pitchFamily="34" charset="0"/>
              </a:rPr>
              <a:t>Kyrkans tjugo sekel</a:t>
            </a:r>
            <a:endParaRPr lang="sv-SE" sz="4800" dirty="0">
              <a:solidFill>
                <a:srgbClr val="FFC000"/>
              </a:solidFill>
              <a:effectLst>
                <a:outerShdw blurRad="38100" dist="38100" dir="2700000" algn="tl">
                  <a:srgbClr val="000000">
                    <a:alpha val="43137"/>
                  </a:srgbClr>
                </a:outerShdw>
              </a:effectLst>
              <a:latin typeface="Berlin Sans FB Demi" pitchFamily="34" charset="0"/>
            </a:endParaRPr>
          </a:p>
        </p:txBody>
      </p:sp>
      <p:sp>
        <p:nvSpPr>
          <p:cNvPr id="5" name="textruta 4"/>
          <p:cNvSpPr txBox="1"/>
          <p:nvPr/>
        </p:nvSpPr>
        <p:spPr>
          <a:xfrm>
            <a:off x="927522" y="1700808"/>
            <a:ext cx="7316886" cy="4801314"/>
          </a:xfrm>
          <a:prstGeom prst="rect">
            <a:avLst/>
          </a:prstGeom>
          <a:noFill/>
          <a:effectLst>
            <a:outerShdw blurRad="50800" dist="38100" dir="2700000" algn="tl" rotWithShape="0">
              <a:prstClr val="black">
                <a:alpha val="40000"/>
              </a:prstClr>
            </a:outerShdw>
          </a:effectLst>
        </p:spPr>
        <p:txBody>
          <a:bodyPr wrap="square" rtlCol="0">
            <a:spAutoFit/>
          </a:bodyPr>
          <a:lstStyle/>
          <a:p>
            <a:pPr defTabSz="1057275">
              <a:defRPr/>
            </a:pPr>
            <a:r>
              <a:rPr lang="sv-SE" sz="3400" dirty="0" smtClean="0">
                <a:solidFill>
                  <a:schemeClr val="bg1"/>
                </a:solidFill>
                <a:effectLst>
                  <a:outerShdw blurRad="38100" dist="38100" dir="2700000" algn="tl">
                    <a:srgbClr val="000000">
                      <a:alpha val="43137"/>
                    </a:srgbClr>
                  </a:outerShdw>
                </a:effectLst>
                <a:latin typeface="Arial Rounded MT Bold" pitchFamily="34" charset="0"/>
              </a:rPr>
              <a:t>”Sommaren 1794 verkade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den franska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kyrkan</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vara </a:t>
            </a:r>
            <a:br>
              <a:rPr lang="sv-SE" sz="3400" dirty="0" smtClean="0">
                <a:solidFill>
                  <a:schemeClr val="bg1"/>
                </a:solidFill>
                <a:effectLst>
                  <a:outerShdw blurRad="38100" dist="38100" dir="2700000" algn="tl">
                    <a:srgbClr val="000000">
                      <a:alpha val="43137"/>
                    </a:srgbClr>
                  </a:outerShdw>
                </a:effectLst>
                <a:latin typeface="Arial Rounded MT Bold" pitchFamily="34" charset="0"/>
              </a:rPr>
            </a:br>
            <a:r>
              <a:rPr lang="sv-SE" sz="3400" dirty="0" smtClean="0">
                <a:solidFill>
                  <a:schemeClr val="bg1"/>
                </a:solidFill>
                <a:effectLst>
                  <a:outerShdw blurRad="38100" dist="38100" dir="2700000" algn="tl">
                    <a:srgbClr val="000000">
                      <a:alpha val="43137"/>
                    </a:srgbClr>
                  </a:outerShdw>
                </a:effectLst>
                <a:latin typeface="Arial Rounded MT Bold" pitchFamily="34" charset="0"/>
              </a:rPr>
              <a:t>krossad. Av den konstitutionella kyrkans 85 biskopar hade ett femtiotal abdikerat eller </a:t>
            </a:r>
            <a:r>
              <a:rPr lang="sv-SE" sz="3400" dirty="0" smtClean="0">
                <a:solidFill>
                  <a:srgbClr val="FFFF00"/>
                </a:solidFill>
                <a:effectLst>
                  <a:outerShdw blurRad="38100" dist="38100" dir="2700000" algn="tl">
                    <a:srgbClr val="000000">
                      <a:alpha val="43137"/>
                    </a:srgbClr>
                  </a:outerShdw>
                </a:effectLst>
                <a:latin typeface="Arial Rounded MT Bold" pitchFamily="34" charset="0"/>
              </a:rPr>
              <a:t>avrättats</a:t>
            </a:r>
            <a:r>
              <a:rPr lang="sv-SE" sz="3400" dirty="0" smtClean="0">
                <a:solidFill>
                  <a:schemeClr val="bg1"/>
                </a:solidFill>
                <a:effectLst>
                  <a:outerShdw blurRad="38100" dist="38100" dir="2700000" algn="tl">
                    <a:srgbClr val="000000">
                      <a:alpha val="43137"/>
                    </a:srgbClr>
                  </a:outerShdw>
                </a:effectLst>
                <a:latin typeface="Arial Rounded MT Bold" pitchFamily="34" charset="0"/>
              </a:rPr>
              <a:t>. … Antalet präster hade reducerats till 10 % och offentlig mässa firades endast i 150 av de 40.000 pastoraten. …</a:t>
            </a:r>
            <a:r>
              <a:rPr lang="sv-SE" sz="3400" dirty="0" smtClean="0">
                <a:effectLst>
                  <a:outerShdw blurRad="38100" dist="38100" dir="2700000" algn="tl">
                    <a:srgbClr val="000000">
                      <a:alpha val="43137"/>
                    </a:srgbClr>
                  </a:outerShdw>
                </a:effectLst>
                <a:latin typeface="Arial Rounded MT Bold" pitchFamily="34" charset="0"/>
              </a:rPr>
              <a:t> </a:t>
            </a:r>
            <a:endParaRPr lang="sv-SE" sz="3400" dirty="0">
              <a:effectLst>
                <a:outerShdw blurRad="38100" dist="38100" dir="2700000" algn="tl">
                  <a:srgbClr val="000000">
                    <a:alpha val="43137"/>
                  </a:srgbClr>
                </a:outerShdw>
              </a:effectLst>
              <a:latin typeface="Arial Rounded MT Bold" pitchFamily="34" charset="0"/>
            </a:endParaRPr>
          </a:p>
        </p:txBody>
      </p:sp>
      <p:sp>
        <p:nvSpPr>
          <p:cNvPr id="20" name="textruta 19"/>
          <p:cNvSpPr txBox="1"/>
          <p:nvPr/>
        </p:nvSpPr>
        <p:spPr>
          <a:xfrm>
            <a:off x="2627784" y="6156012"/>
            <a:ext cx="560066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r"/>
            <a:r>
              <a:rPr lang="en-US" b="1" dirty="0" smtClean="0">
                <a:solidFill>
                  <a:schemeClr val="bg1"/>
                </a:solidFill>
              </a:rPr>
              <a:t>Carl </a:t>
            </a:r>
            <a:r>
              <a:rPr lang="en-US" b="1" dirty="0" err="1" smtClean="0">
                <a:solidFill>
                  <a:schemeClr val="bg1"/>
                </a:solidFill>
              </a:rPr>
              <a:t>Henrik</a:t>
            </a:r>
            <a:r>
              <a:rPr lang="en-US" b="1" dirty="0" smtClean="0">
                <a:solidFill>
                  <a:schemeClr val="bg1"/>
                </a:solidFill>
              </a:rPr>
              <a:t> </a:t>
            </a:r>
            <a:r>
              <a:rPr lang="en-US" b="1" dirty="0" err="1" smtClean="0">
                <a:solidFill>
                  <a:schemeClr val="bg1"/>
                </a:solidFill>
              </a:rPr>
              <a:t>Martling</a:t>
            </a:r>
            <a:r>
              <a:rPr lang="en-US" b="1" dirty="0" smtClean="0">
                <a:solidFill>
                  <a:schemeClr val="bg1"/>
                </a:solidFill>
              </a:rPr>
              <a:t>, s. 297</a:t>
            </a:r>
            <a:endParaRPr lang="sv-SE" b="1" dirty="0">
              <a:solidFill>
                <a:schemeClr val="bg1"/>
              </a:solidFill>
            </a:endParaRPr>
          </a:p>
        </p:txBody>
      </p:sp>
      <p:grpSp>
        <p:nvGrpSpPr>
          <p:cNvPr id="2" name="Grupp 6"/>
          <p:cNvGrpSpPr/>
          <p:nvPr/>
        </p:nvGrpSpPr>
        <p:grpSpPr>
          <a:xfrm>
            <a:off x="179512" y="-27384"/>
            <a:ext cx="8640960" cy="1243300"/>
            <a:chOff x="179512" y="-27384"/>
            <a:chExt cx="8640960" cy="1243300"/>
          </a:xfrm>
        </p:grpSpPr>
        <p:sp>
          <p:nvSpPr>
            <p:cNvPr id="8" name="Femhörning 7"/>
            <p:cNvSpPr/>
            <p:nvPr/>
          </p:nvSpPr>
          <p:spPr>
            <a:xfrm>
              <a:off x="323528" y="-27384"/>
              <a:ext cx="720080" cy="360040"/>
            </a:xfrm>
            <a:prstGeom prst="homePlate">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a:p>
          </p:txBody>
        </p:sp>
        <p:cxnSp>
          <p:nvCxnSpPr>
            <p:cNvPr id="9" name="Rak pil 8"/>
            <p:cNvCxnSpPr/>
            <p:nvPr/>
          </p:nvCxnSpPr>
          <p:spPr>
            <a:xfrm rot="5400000" flipH="1" flipV="1">
              <a:off x="144302" y="49351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79512" y="673532"/>
              <a:ext cx="648072" cy="523220"/>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539 </a:t>
              </a:r>
              <a:r>
                <a:rPr lang="sv-SE" sz="1400" b="1" dirty="0" err="1" smtClean="0">
                  <a:solidFill>
                    <a:schemeClr val="bg1"/>
                  </a:solidFill>
                  <a:effectLst>
                    <a:outerShdw blurRad="38100" dist="38100" dir="2700000" algn="tl">
                      <a:srgbClr val="000000">
                        <a:alpha val="43137"/>
                      </a:srgbClr>
                    </a:outerShdw>
                  </a:effectLst>
                </a:rPr>
                <a:t>f.Kr</a:t>
              </a:r>
              <a:endParaRPr lang="sv-SE" sz="1400" b="1" dirty="0">
                <a:solidFill>
                  <a:schemeClr val="bg1"/>
                </a:solidFill>
                <a:effectLst>
                  <a:outerShdw blurRad="38100" dist="38100" dir="2700000" algn="tl">
                    <a:srgbClr val="000000">
                      <a:alpha val="43137"/>
                    </a:srgbClr>
                  </a:outerShdw>
                </a:effectLst>
              </a:endParaRPr>
            </a:p>
          </p:txBody>
        </p:sp>
        <p:sp>
          <p:nvSpPr>
            <p:cNvPr id="11" name="V-form 10"/>
            <p:cNvSpPr/>
            <p:nvPr/>
          </p:nvSpPr>
          <p:spPr>
            <a:xfrm>
              <a:off x="899592" y="-27384"/>
              <a:ext cx="792088" cy="3600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sp>
          <p:nvSpPr>
            <p:cNvPr id="12" name="V-form 11"/>
            <p:cNvSpPr/>
            <p:nvPr/>
          </p:nvSpPr>
          <p:spPr>
            <a:xfrm>
              <a:off x="1547664" y="-27384"/>
              <a:ext cx="2304256" cy="360040"/>
            </a:xfrm>
            <a:prstGeom prst="chevron">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3" name="V-form 12"/>
            <p:cNvSpPr/>
            <p:nvPr/>
          </p:nvSpPr>
          <p:spPr>
            <a:xfrm>
              <a:off x="3707904" y="-27384"/>
              <a:ext cx="4536504" cy="360040"/>
            </a:xfrm>
            <a:prstGeom prst="chevron">
              <a:avLst/>
            </a:prstGeom>
            <a:gradFill>
              <a:gsLst>
                <a:gs pos="0">
                  <a:srgbClr val="4C216D"/>
                </a:gs>
                <a:gs pos="90000">
                  <a:srgbClr val="C00000"/>
                </a:gs>
              </a:gsLst>
              <a:lin ang="5400000" scaled="0"/>
            </a:gradFill>
          </p:spPr>
          <p:style>
            <a:lnRef idx="0">
              <a:schemeClr val="dk1"/>
            </a:lnRef>
            <a:fillRef idx="3">
              <a:schemeClr val="dk1"/>
            </a:fillRef>
            <a:effectRef idx="3">
              <a:schemeClr val="dk1"/>
            </a:effectRef>
            <a:fontRef idx="minor">
              <a:schemeClr val="lt1"/>
            </a:fontRef>
          </p:style>
          <p:txBody>
            <a:bodyPr rtlCol="0" anchor="ctr"/>
            <a:lstStyle/>
            <a:p>
              <a:pPr algn="ctr"/>
              <a:endParaRPr lang="sv-SE">
                <a:solidFill>
                  <a:schemeClr val="tx1"/>
                </a:solidFill>
              </a:endParaRPr>
            </a:p>
          </p:txBody>
        </p:sp>
        <p:sp>
          <p:nvSpPr>
            <p:cNvPr id="14" name="V-form 13"/>
            <p:cNvSpPr/>
            <p:nvPr/>
          </p:nvSpPr>
          <p:spPr>
            <a:xfrm>
              <a:off x="8100392" y="-27384"/>
              <a:ext cx="720080" cy="360040"/>
            </a:xfrm>
            <a:prstGeom prst="chevron">
              <a:avLst>
                <a:gd name="adj" fmla="val 0"/>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a:solidFill>
                  <a:schemeClr val="tx1"/>
                </a:solidFill>
              </a:endParaRPr>
            </a:p>
          </p:txBody>
        </p:sp>
        <p:cxnSp>
          <p:nvCxnSpPr>
            <p:cNvPr id="15" name="Rak pil 14"/>
            <p:cNvCxnSpPr/>
            <p:nvPr/>
          </p:nvCxnSpPr>
          <p:spPr>
            <a:xfrm rot="5400000" flipH="1" flipV="1">
              <a:off x="7898600" y="511882"/>
              <a:ext cx="359246" cy="794"/>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7668344" y="692696"/>
              <a:ext cx="792088" cy="523220"/>
            </a:xfrm>
            <a:prstGeom prst="rect">
              <a:avLst/>
            </a:prstGeom>
            <a:noFill/>
          </p:spPr>
          <p:txBody>
            <a:bodyPr wrap="square" rtlCol="0">
              <a:spAutoFit/>
            </a:bodyPr>
            <a:lstStyle/>
            <a:p>
              <a:pPr algn="ctr"/>
              <a:r>
                <a:rPr lang="sv-SE" sz="1400" b="1" dirty="0" smtClean="0">
                  <a:solidFill>
                    <a:schemeClr val="bg1"/>
                  </a:solidFill>
                </a:rPr>
                <a:t>Ändens tid</a:t>
              </a:r>
              <a:endParaRPr lang="sv-SE" sz="1400" b="1" dirty="0">
                <a:solidFill>
                  <a:schemeClr val="bg1"/>
                </a:solidFill>
              </a:endParaRPr>
            </a:p>
          </p:txBody>
        </p:sp>
        <p:cxnSp>
          <p:nvCxnSpPr>
            <p:cNvPr id="17" name="Rak pil 16"/>
            <p:cNvCxnSpPr/>
            <p:nvPr/>
          </p:nvCxnSpPr>
          <p:spPr>
            <a:xfrm rot="5400000" flipH="1" flipV="1">
              <a:off x="1921793" y="345951"/>
              <a:ext cx="691902" cy="1588"/>
            </a:xfrm>
            <a:prstGeom prst="straightConnector1">
              <a:avLst/>
            </a:prstGeom>
            <a:ln w="38100">
              <a:solidFill>
                <a:srgbClr val="FF0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672951"/>
              <a:ext cx="360040" cy="307777"/>
            </a:xfrm>
            <a:prstGeom prst="rect">
              <a:avLst/>
            </a:prstGeom>
            <a:noFill/>
          </p:spPr>
          <p:txBody>
            <a:bodyPr wrap="square" rtlCol="0">
              <a:spAutoFit/>
            </a:bodyPr>
            <a:lstStyle/>
            <a:p>
              <a:r>
                <a:rPr lang="sv-SE" sz="1400" b="1" dirty="0" smtClean="0">
                  <a:solidFill>
                    <a:schemeClr val="bg1"/>
                  </a:solidFill>
                  <a:effectLst>
                    <a:outerShdw blurRad="38100" dist="38100" dir="2700000" algn="tl">
                      <a:srgbClr val="000000">
                        <a:alpha val="43137"/>
                      </a:srgbClr>
                    </a:outerShdw>
                  </a:effectLst>
                </a:rPr>
                <a:t>0</a:t>
              </a:r>
              <a:endParaRPr lang="sv-SE" sz="1400" b="1" dirty="0">
                <a:solidFill>
                  <a:schemeClr val="bg1"/>
                </a:solidFill>
                <a:effectLst>
                  <a:outerShdw blurRad="38100" dist="38100" dir="2700000" algn="tl">
                    <a:srgbClr val="000000">
                      <a:alpha val="43137"/>
                    </a:srgbClr>
                  </a:outerShdw>
                </a:effectLst>
              </a:endParaRPr>
            </a:p>
          </p:txBody>
        </p:sp>
      </p:grpSp>
      <p:pic>
        <p:nvPicPr>
          <p:cNvPr id="21" name="Picture 5" descr="kyrkans_tjugo_sekel"/>
          <p:cNvPicPr>
            <a:picLocks noChangeAspect="1" noChangeArrowheads="1"/>
          </p:cNvPicPr>
          <p:nvPr/>
        </p:nvPicPr>
        <p:blipFill>
          <a:blip r:embed="rId3" cstate="screen"/>
          <a:srcRect/>
          <a:stretch>
            <a:fillRect/>
          </a:stretch>
        </p:blipFill>
        <p:spPr bwMode="auto">
          <a:xfrm>
            <a:off x="6948264" y="1150366"/>
            <a:ext cx="1224136" cy="1676106"/>
          </a:xfrm>
          <a:prstGeom prst="rect">
            <a:avLst/>
          </a:prstGeom>
          <a:noFill/>
          <a:ln w="9525">
            <a:noFill/>
            <a:miter lim="800000"/>
            <a:headEnd/>
            <a:tailEnd/>
          </a:ln>
        </p:spPr>
      </p:pic>
      <p:cxnSp>
        <p:nvCxnSpPr>
          <p:cNvPr id="23" name="Rak pil 22"/>
          <p:cNvCxnSpPr/>
          <p:nvPr/>
        </p:nvCxnSpPr>
        <p:spPr>
          <a:xfrm rot="5400000" flipH="1" flipV="1">
            <a:off x="7596336" y="332656"/>
            <a:ext cx="504056" cy="360040"/>
          </a:xfrm>
          <a:prstGeom prst="straightConnector1">
            <a:avLst/>
          </a:prstGeom>
          <a:ln w="44450">
            <a:solidFill>
              <a:srgbClr val="C00000"/>
            </a:solidFill>
            <a:headEnd type="none"/>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82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5028</Words>
  <Application>Microsoft Office PowerPoint</Application>
  <PresentationFormat>Bildspel på skärmen (4:3)</PresentationFormat>
  <Paragraphs>846</Paragraphs>
  <Slides>149</Slides>
  <Notes>111</Notes>
  <HiddenSlides>18</HiddenSlides>
  <MMClips>0</MMClips>
  <ScaleCrop>false</ScaleCrop>
  <HeadingPairs>
    <vt:vector size="4" baseType="variant">
      <vt:variant>
        <vt:lpstr>Tema</vt:lpstr>
      </vt:variant>
      <vt:variant>
        <vt:i4>1</vt:i4>
      </vt:variant>
      <vt:variant>
        <vt:lpstr>Bildrubriker</vt:lpstr>
      </vt:variant>
      <vt:variant>
        <vt:i4>149</vt:i4>
      </vt:variant>
    </vt:vector>
  </HeadingPairs>
  <TitlesOfParts>
    <vt:vector size="150"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Uppenbarelseboken 13:17</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Jonathan</dc:creator>
  <cp:lastModifiedBy>Jonathan</cp:lastModifiedBy>
  <cp:revision>62</cp:revision>
  <dcterms:created xsi:type="dcterms:W3CDTF">2012-10-26T15:31:36Z</dcterms:created>
  <dcterms:modified xsi:type="dcterms:W3CDTF">2013-03-02T16:26:22Z</dcterms:modified>
</cp:coreProperties>
</file>