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64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346" r:id="rId35"/>
    <p:sldId id="348" r:id="rId36"/>
    <p:sldId id="347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51" r:id="rId69"/>
    <p:sldId id="352" r:id="rId70"/>
    <p:sldId id="349" r:id="rId71"/>
    <p:sldId id="350" r:id="rId72"/>
    <p:sldId id="340" r:id="rId73"/>
    <p:sldId id="341" r:id="rId74"/>
    <p:sldId id="342" r:id="rId75"/>
    <p:sldId id="343" r:id="rId76"/>
    <p:sldId id="344" r:id="rId77"/>
    <p:sldId id="345" r:id="rId7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E8B38-2585-413E-95D8-A58D024A082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03CF8-131C-4509-8D51-D2020B99C1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25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32</a:t>
            </a:fld>
            <a:endParaRPr lang="sv-S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34</a:t>
            </a:fld>
            <a:endParaRPr lang="sv-S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35</a:t>
            </a:fld>
            <a:endParaRPr lang="sv-S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36</a:t>
            </a:fld>
            <a:endParaRPr lang="sv-S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37</a:t>
            </a:fld>
            <a:endParaRPr lang="sv-S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40</a:t>
            </a:fld>
            <a:endParaRPr lang="sv-S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41</a:t>
            </a:fld>
            <a:endParaRPr lang="sv-S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42</a:t>
            </a:fld>
            <a:endParaRPr lang="sv-S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43</a:t>
            </a:fld>
            <a:endParaRPr lang="sv-S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44</a:t>
            </a:fld>
            <a:endParaRPr lang="sv-S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45</a:t>
            </a:fld>
            <a:endParaRPr lang="sv-S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46</a:t>
            </a:fld>
            <a:endParaRPr lang="sv-S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47</a:t>
            </a:fld>
            <a:endParaRPr lang="sv-S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48</a:t>
            </a:fld>
            <a:endParaRPr lang="sv-S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49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50</a:t>
            </a:fld>
            <a:endParaRPr lang="sv-S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51</a:t>
            </a:fld>
            <a:endParaRPr lang="sv-S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52</a:t>
            </a:fld>
            <a:endParaRPr lang="sv-S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53</a:t>
            </a:fld>
            <a:endParaRPr lang="sv-S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54</a:t>
            </a:fld>
            <a:endParaRPr lang="sv-S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55</a:t>
            </a:fld>
            <a:endParaRPr lang="sv-S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56</a:t>
            </a:fld>
            <a:endParaRPr lang="sv-S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57</a:t>
            </a:fld>
            <a:endParaRPr lang="sv-S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58</a:t>
            </a:fld>
            <a:endParaRPr lang="sv-S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59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60</a:t>
            </a:fld>
            <a:endParaRPr lang="sv-S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61</a:t>
            </a:fld>
            <a:endParaRPr lang="sv-S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62</a:t>
            </a:fld>
            <a:endParaRPr lang="sv-S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68</a:t>
            </a:fld>
            <a:endParaRPr lang="sv-S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69</a:t>
            </a:fld>
            <a:endParaRPr lang="sv-S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72</a:t>
            </a:fld>
            <a:endParaRPr lang="sv-S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75</a:t>
            </a:fld>
            <a:endParaRPr lang="sv-S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76</a:t>
            </a:fld>
            <a:endParaRPr lang="sv-S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77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AF72-E42A-41DC-8A2A-1C424F08CA7B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2013-09-30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microsoft.com/office/2007/relationships/hdphoto" Target="../media/hdphoto10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10" Type="http://schemas.openxmlformats.org/officeDocument/2006/relationships/image" Target="../media/image30.wmf"/><Relationship Id="rId4" Type="http://schemas.openxmlformats.org/officeDocument/2006/relationships/image" Target="../media/image29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openxmlformats.org/officeDocument/2006/relationships/image" Target="../media/image3.jpe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microsoft.com/office/2007/relationships/hdphoto" Target="../media/hdphoto4.wdp"/><Relationship Id="rId22" Type="http://schemas.microsoft.com/office/2007/relationships/hdphoto" Target="../media/hdphoto8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38.jpeg"/><Relationship Id="rId5" Type="http://schemas.openxmlformats.org/officeDocument/2006/relationships/image" Target="../media/image34.png"/><Relationship Id="rId10" Type="http://schemas.microsoft.com/office/2007/relationships/hdphoto" Target="../media/hdphoto13.wdp"/><Relationship Id="rId4" Type="http://schemas.microsoft.com/office/2007/relationships/hdphoto" Target="../media/hdphoto9.wdp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9.wdp"/><Relationship Id="rId3" Type="http://schemas.openxmlformats.org/officeDocument/2006/relationships/image" Target="../media/image3.jpeg"/><Relationship Id="rId7" Type="http://schemas.microsoft.com/office/2007/relationships/hdphoto" Target="../media/hdphoto5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1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image" Target="../media/image50.wmf"/><Relationship Id="rId5" Type="http://schemas.openxmlformats.org/officeDocument/2006/relationships/image" Target="../media/image47.png"/><Relationship Id="rId10" Type="http://schemas.microsoft.com/office/2007/relationships/hdphoto" Target="../media/hdphoto18.wdp"/><Relationship Id="rId4" Type="http://schemas.microsoft.com/office/2007/relationships/hdphoto" Target="../media/hdphoto15.wdp"/><Relationship Id="rId9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jpeg"/><Relationship Id="rId7" Type="http://schemas.microsoft.com/office/2007/relationships/hdphoto" Target="../media/hdphoto16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17.wdp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hdphoto" Target="../media/hdphoto20.wdp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6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microsoft.com/office/2007/relationships/hdphoto" Target="../media/hdphoto19.wdp"/><Relationship Id="rId5" Type="http://schemas.openxmlformats.org/officeDocument/2006/relationships/image" Target="../media/image46.png"/><Relationship Id="rId15" Type="http://schemas.openxmlformats.org/officeDocument/2006/relationships/image" Target="../media/image47.png"/><Relationship Id="rId10" Type="http://schemas.openxmlformats.org/officeDocument/2006/relationships/image" Target="../media/image54.png"/><Relationship Id="rId4" Type="http://schemas.microsoft.com/office/2007/relationships/hdphoto" Target="../media/hdphoto18.wdp"/><Relationship Id="rId9" Type="http://schemas.openxmlformats.org/officeDocument/2006/relationships/image" Target="../media/image51.gif"/><Relationship Id="rId14" Type="http://schemas.openxmlformats.org/officeDocument/2006/relationships/image" Target="../media/image5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24.wdp"/><Relationship Id="rId18" Type="http://schemas.openxmlformats.org/officeDocument/2006/relationships/image" Target="../media/image50.wmf"/><Relationship Id="rId3" Type="http://schemas.openxmlformats.org/officeDocument/2006/relationships/image" Target="../media/image57.png"/><Relationship Id="rId7" Type="http://schemas.openxmlformats.org/officeDocument/2006/relationships/image" Target="../media/image51.gif"/><Relationship Id="rId12" Type="http://schemas.openxmlformats.org/officeDocument/2006/relationships/image" Target="../media/image61.png"/><Relationship Id="rId17" Type="http://schemas.microsoft.com/office/2007/relationships/hdphoto" Target="../media/hdphoto20.wdp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11" Type="http://schemas.microsoft.com/office/2007/relationships/hdphoto" Target="../media/hdphoto23.wdp"/><Relationship Id="rId5" Type="http://schemas.openxmlformats.org/officeDocument/2006/relationships/image" Target="../media/image58.png"/><Relationship Id="rId15" Type="http://schemas.microsoft.com/office/2007/relationships/hdphoto" Target="../media/hdphoto25.wdp"/><Relationship Id="rId10" Type="http://schemas.openxmlformats.org/officeDocument/2006/relationships/image" Target="../media/image60.png"/><Relationship Id="rId4" Type="http://schemas.microsoft.com/office/2007/relationships/hdphoto" Target="../media/hdphoto18.wdp"/><Relationship Id="rId9" Type="http://schemas.microsoft.com/office/2007/relationships/hdphoto" Target="../media/hdphoto17.wdp"/><Relationship Id="rId1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jpe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51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microsoft.com/office/2007/relationships/hdphoto" Target="../media/hdphoto10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377369"/>
            <a:ext cx="7286676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8000" dirty="0" smtClean="0">
                <a:solidFill>
                  <a:srgbClr val="FFC000"/>
                </a:solidFill>
                <a:latin typeface="Berlin Sans FB Demi" pitchFamily="34" charset="0"/>
              </a:rPr>
              <a:t>Sanningens bok</a:t>
            </a:r>
            <a:endParaRPr lang="sv-SE" sz="80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47564" y="58052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solidFill>
                  <a:schemeClr val="bg1"/>
                </a:solidFill>
                <a:latin typeface="Arial Rounded MT Bold" pitchFamily="34" charset="0"/>
              </a:rPr>
              <a:t>Del 2 – Religiös imperialism kontra frälsningsplanen</a:t>
            </a:r>
          </a:p>
          <a:p>
            <a:pPr algn="ctr"/>
            <a:r>
              <a:rPr lang="sv-SE" sz="2400" dirty="0" smtClean="0">
                <a:solidFill>
                  <a:schemeClr val="bg1"/>
                </a:solidFill>
                <a:latin typeface="Arial Rounded MT Bold" pitchFamily="34" charset="0"/>
              </a:rPr>
              <a:t>Daniel 11:17-11:29</a:t>
            </a:r>
            <a:endParaRPr lang="sv-SE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7" name="Picture 3" descr="C:\Users\Jonathan\Evangelisation\Bildarkiv\Evangelism Images\22 - Remnant Church\0822076 - Roman empe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1666652"/>
            <a:ext cx="5518148" cy="41386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11:17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/>
          <p:nvPr/>
        </p:nvCxnSpPr>
        <p:spPr>
          <a:xfrm flipV="1">
            <a:off x="179512" y="332656"/>
            <a:ext cx="1512168" cy="1440160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1691680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59"/>
          <p:cNvGrpSpPr/>
          <p:nvPr/>
        </p:nvGrpSpPr>
        <p:grpSpPr>
          <a:xfrm>
            <a:off x="2843808" y="3284984"/>
            <a:ext cx="1656184" cy="1800200"/>
            <a:chOff x="7380312" y="1844824"/>
            <a:chExt cx="1656184" cy="1800200"/>
          </a:xfrm>
        </p:grpSpPr>
        <p:pic>
          <p:nvPicPr>
            <p:cNvPr id="6" name="Picture 2" descr="C:\Documents and Settings\Jonathan Karlsson\Mina dokument\Mötesserier\Övrigt\Daniel 11\pompey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692" y1="82341" x2="80000" y2="761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2178670"/>
              <a:ext cx="978573" cy="1466354"/>
            </a:xfrm>
            <a:prstGeom prst="rect">
              <a:avLst/>
            </a:prstGeom>
            <a:noFill/>
          </p:spPr>
        </p:pic>
        <p:sp>
          <p:nvSpPr>
            <p:cNvPr id="49" name="textruta 48"/>
            <p:cNvSpPr txBox="1"/>
            <p:nvPr/>
          </p:nvSpPr>
          <p:spPr>
            <a:xfrm>
              <a:off x="7380312" y="1844824"/>
              <a:ext cx="165618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Pompejus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upp 55"/>
          <p:cNvGrpSpPr/>
          <p:nvPr/>
        </p:nvGrpSpPr>
        <p:grpSpPr>
          <a:xfrm>
            <a:off x="-72008" y="1844824"/>
            <a:ext cx="2123728" cy="1336923"/>
            <a:chOff x="4716016" y="1844824"/>
            <a:chExt cx="2123728" cy="1336923"/>
          </a:xfrm>
        </p:grpSpPr>
        <p:pic>
          <p:nvPicPr>
            <p:cNvPr id="1027" name="Picture 3" descr="C:\Documents and Settings\Jonathan Karlsson\Mina dokument\Mötesserier\Övrigt\Daniel 11\200px-Roman_SPQR_banner.svg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16498" y="2132856"/>
              <a:ext cx="1327710" cy="1048891"/>
            </a:xfrm>
            <a:prstGeom prst="rect">
              <a:avLst/>
            </a:prstGeom>
            <a:noFill/>
          </p:spPr>
        </p:pic>
        <p:sp>
          <p:nvSpPr>
            <p:cNvPr id="51" name="textruta 50"/>
            <p:cNvSpPr txBox="1"/>
            <p:nvPr/>
          </p:nvSpPr>
          <p:spPr>
            <a:xfrm>
              <a:off x="4716016" y="1844824"/>
              <a:ext cx="212372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Romerska senaten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4067944" y="1763524"/>
            <a:ext cx="1728192" cy="1881500"/>
            <a:chOff x="4283968" y="1763524"/>
            <a:chExt cx="1728192" cy="1881500"/>
          </a:xfrm>
        </p:grpSpPr>
        <p:pic>
          <p:nvPicPr>
            <p:cNvPr id="46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763" l="7429" r="100000">
                          <a14:foregroundMark x1="20571" y1="20339" x2="74286" y2="12712"/>
                          <a14:foregroundMark x1="36571" y1="12712" x2="59429" y2="8898"/>
                          <a14:backgroundMark x1="92571" y1="5932" x2="97714" y2="19492"/>
                          <a14:backgroundMark x1="71429" y1="2966" x2="34286" y2="1695"/>
                          <a14:backgroundMark x1="29714" y1="92373" x2="36571" y2="92373"/>
                          <a14:backgroundMark x1="30857" y1="88559" x2="44571" y2="936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4584215" y="2204864"/>
              <a:ext cx="1067905" cy="1440160"/>
            </a:xfrm>
            <a:prstGeom prst="rect">
              <a:avLst/>
            </a:prstGeom>
            <a:noFill/>
          </p:spPr>
        </p:pic>
        <p:sp>
          <p:nvSpPr>
            <p:cNvPr id="47" name="textruta 46"/>
            <p:cNvSpPr txBox="1"/>
            <p:nvPr/>
          </p:nvSpPr>
          <p:spPr>
            <a:xfrm>
              <a:off x="4283968" y="1763524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Julius Caesar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upp 47"/>
          <p:cNvGrpSpPr/>
          <p:nvPr/>
        </p:nvGrpSpPr>
        <p:grpSpPr>
          <a:xfrm>
            <a:off x="4283968" y="3645024"/>
            <a:ext cx="1296144" cy="1521460"/>
            <a:chOff x="5580112" y="3573016"/>
            <a:chExt cx="1296144" cy="1521460"/>
          </a:xfrm>
        </p:grpSpPr>
        <p:pic>
          <p:nvPicPr>
            <p:cNvPr id="50" name="Picture 2" descr="C:\Documents and Settings\Jonathan Karlsson\Mina dokument\Mötesserier\Övrigt\Daniel 11\Kleopatra-VII.-Altes-Museum-Berlin1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23" b="100000" l="5634" r="100000">
                          <a14:foregroundMark x1="85915" y1="38298" x2="83099" y2="4840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573016"/>
              <a:ext cx="862819" cy="1143667"/>
            </a:xfrm>
            <a:prstGeom prst="rect">
              <a:avLst/>
            </a:prstGeom>
            <a:noFill/>
          </p:spPr>
        </p:pic>
        <p:sp>
          <p:nvSpPr>
            <p:cNvPr id="52" name="textruta 51"/>
            <p:cNvSpPr txBox="1"/>
            <p:nvPr/>
          </p:nvSpPr>
          <p:spPr>
            <a:xfrm>
              <a:off x="5580112" y="4725144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Kleopatra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Hjärta 80"/>
          <p:cNvSpPr/>
          <p:nvPr/>
        </p:nvSpPr>
        <p:spPr>
          <a:xfrm>
            <a:off x="4752020" y="3465582"/>
            <a:ext cx="360040" cy="28803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Blixt 81"/>
          <p:cNvSpPr/>
          <p:nvPr/>
        </p:nvSpPr>
        <p:spPr>
          <a:xfrm rot="8633745">
            <a:off x="4122753" y="4317258"/>
            <a:ext cx="522164" cy="60061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3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836107"/>
            <a:ext cx="6840760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”Efter att </a:t>
            </a:r>
            <a:r>
              <a:rPr lang="sv-SE" sz="3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Oktavianus</a:t>
            </a:r>
            <a:r>
              <a:rPr lang="sv-SE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(den blivande kejsar Augustus [Caesars son]) romerska arméer besegrade deras kombinerade styrkor, begick Antonius och </a:t>
            </a:r>
            <a:r>
              <a:rPr lang="sv-SE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Kleopatra</a:t>
            </a:r>
            <a:r>
              <a:rPr lang="sv-SE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självmord</a:t>
            </a:r>
            <a:r>
              <a:rPr lang="sv-SE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och Egypten föll under </a:t>
            </a:r>
            <a:r>
              <a:rPr lang="sv-SE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romerskt</a:t>
            </a:r>
            <a:r>
              <a:rPr lang="sv-SE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herravälde.”</a:t>
            </a:r>
            <a:endParaRPr lang="sv-SE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628800"/>
            <a:ext cx="2012265" cy="136815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4211960" y="6156012"/>
            <a:ext cx="40164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Cleopatra VII </a:t>
            </a:r>
            <a:r>
              <a:rPr lang="en-US" b="1" dirty="0" err="1" smtClean="0">
                <a:solidFill>
                  <a:schemeClr val="bg1"/>
                </a:solidFill>
              </a:rPr>
              <a:t>Thea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Philopator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Jonathan Karlsson\Mina dokument\Bilder\2011\England &amp; British Museum\CIMG61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288" y="3212976"/>
            <a:ext cx="145794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11:17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/>
          <p:nvPr/>
        </p:nvCxnSpPr>
        <p:spPr>
          <a:xfrm flipV="1">
            <a:off x="179512" y="332656"/>
            <a:ext cx="1512168" cy="1440160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1691680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" name="Grupp 55"/>
          <p:cNvGrpSpPr/>
          <p:nvPr/>
        </p:nvGrpSpPr>
        <p:grpSpPr>
          <a:xfrm>
            <a:off x="-72008" y="1844824"/>
            <a:ext cx="2123728" cy="1336923"/>
            <a:chOff x="4716016" y="1844824"/>
            <a:chExt cx="2123728" cy="1336923"/>
          </a:xfrm>
        </p:grpSpPr>
        <p:pic>
          <p:nvPicPr>
            <p:cNvPr id="1027" name="Picture 3" descr="C:\Documents and Settings\Jonathan Karlsson\Mina dokument\Mötesserier\Övrigt\Daniel 11\200px-Roman_SPQR_banner.sv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16498" y="2132856"/>
              <a:ext cx="1327710" cy="1048891"/>
            </a:xfrm>
            <a:prstGeom prst="rect">
              <a:avLst/>
            </a:prstGeom>
            <a:noFill/>
          </p:spPr>
        </p:pic>
        <p:sp>
          <p:nvSpPr>
            <p:cNvPr id="51" name="textruta 50"/>
            <p:cNvSpPr txBox="1"/>
            <p:nvPr/>
          </p:nvSpPr>
          <p:spPr>
            <a:xfrm>
              <a:off x="4716016" y="1844824"/>
              <a:ext cx="212372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Romerska senaten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textruta 39"/>
          <p:cNvSpPr txBox="1"/>
          <p:nvPr/>
        </p:nvSpPr>
        <p:spPr>
          <a:xfrm rot="20134645">
            <a:off x="5692311" y="3820041"/>
            <a:ext cx="208823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Ptolemaiska riket upphör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upp 41"/>
          <p:cNvGrpSpPr/>
          <p:nvPr/>
        </p:nvGrpSpPr>
        <p:grpSpPr>
          <a:xfrm>
            <a:off x="5436096" y="1772816"/>
            <a:ext cx="1728192" cy="1745191"/>
            <a:chOff x="5225935" y="2180173"/>
            <a:chExt cx="1728192" cy="1745191"/>
          </a:xfrm>
        </p:grpSpPr>
        <p:pic>
          <p:nvPicPr>
            <p:cNvPr id="43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8475" y1="44648" x2="18008" y2="45872"/>
                          <a14:backgroundMark x1="82415" y1="71407" x2="78814" y2="7828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585680"/>
              <a:ext cx="967367" cy="1339684"/>
            </a:xfrm>
            <a:prstGeom prst="rect">
              <a:avLst/>
            </a:prstGeom>
            <a:noFill/>
          </p:spPr>
        </p:pic>
        <p:sp>
          <p:nvSpPr>
            <p:cNvPr id="44" name="textruta 43"/>
            <p:cNvSpPr txBox="1"/>
            <p:nvPr/>
          </p:nvSpPr>
          <p:spPr>
            <a:xfrm>
              <a:off x="5225935" y="2180173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Oktavianus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4067944" y="1763524"/>
            <a:ext cx="1728192" cy="1881500"/>
            <a:chOff x="4283968" y="1763524"/>
            <a:chExt cx="1728192" cy="1881500"/>
          </a:xfrm>
        </p:grpSpPr>
        <p:pic>
          <p:nvPicPr>
            <p:cNvPr id="46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763" l="7429" r="100000">
                          <a14:foregroundMark x1="20571" y1="20339" x2="74286" y2="12712"/>
                          <a14:foregroundMark x1="36571" y1="12712" x2="59429" y2="8898"/>
                          <a14:backgroundMark x1="92571" y1="5932" x2="97714" y2="19492"/>
                          <a14:backgroundMark x1="71429" y1="2966" x2="34286" y2="1695"/>
                          <a14:backgroundMark x1="29714" y1="92373" x2="36571" y2="92373"/>
                          <a14:backgroundMark x1="30857" y1="88559" x2="44571" y2="936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4584215" y="2204864"/>
              <a:ext cx="1067905" cy="1440160"/>
            </a:xfrm>
            <a:prstGeom prst="rect">
              <a:avLst/>
            </a:prstGeom>
            <a:noFill/>
          </p:spPr>
        </p:pic>
        <p:sp>
          <p:nvSpPr>
            <p:cNvPr id="47" name="textruta 46"/>
            <p:cNvSpPr txBox="1"/>
            <p:nvPr/>
          </p:nvSpPr>
          <p:spPr>
            <a:xfrm>
              <a:off x="4283968" y="1763524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Julius Caesar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upp 47"/>
          <p:cNvGrpSpPr/>
          <p:nvPr/>
        </p:nvGrpSpPr>
        <p:grpSpPr>
          <a:xfrm>
            <a:off x="4283968" y="3645024"/>
            <a:ext cx="1296144" cy="1521460"/>
            <a:chOff x="5580112" y="3573016"/>
            <a:chExt cx="1296144" cy="1521460"/>
          </a:xfrm>
        </p:grpSpPr>
        <p:pic>
          <p:nvPicPr>
            <p:cNvPr id="50" name="Picture 2" descr="C:\Documents and Settings\Jonathan Karlsson\Mina dokument\Mötesserier\Övrigt\Daniel 11\Kleopatra-VII.-Altes-Museum-Berlin1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23" b="100000" l="5634" r="100000">
                          <a14:foregroundMark x1="85915" y1="38298" x2="83099" y2="4840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573016"/>
              <a:ext cx="862819" cy="1143667"/>
            </a:xfrm>
            <a:prstGeom prst="rect">
              <a:avLst/>
            </a:prstGeom>
            <a:noFill/>
          </p:spPr>
        </p:pic>
        <p:sp>
          <p:nvSpPr>
            <p:cNvPr id="52" name="textruta 51"/>
            <p:cNvSpPr txBox="1"/>
            <p:nvPr/>
          </p:nvSpPr>
          <p:spPr>
            <a:xfrm>
              <a:off x="5580112" y="4725144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Kleopatra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Hjärta 80"/>
          <p:cNvSpPr/>
          <p:nvPr/>
        </p:nvSpPr>
        <p:spPr>
          <a:xfrm>
            <a:off x="4752020" y="3465582"/>
            <a:ext cx="360040" cy="28803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3" name="Grupp 53"/>
          <p:cNvGrpSpPr/>
          <p:nvPr/>
        </p:nvGrpSpPr>
        <p:grpSpPr>
          <a:xfrm>
            <a:off x="4393213" y="4005060"/>
            <a:ext cx="2736304" cy="1665479"/>
            <a:chOff x="5440780" y="3753590"/>
            <a:chExt cx="2736304" cy="1600011"/>
          </a:xfrm>
        </p:grpSpPr>
        <p:sp>
          <p:nvSpPr>
            <p:cNvPr id="54" name="textruta 53"/>
            <p:cNvSpPr txBox="1"/>
            <p:nvPr/>
          </p:nvSpPr>
          <p:spPr>
            <a:xfrm>
              <a:off x="5440780" y="4998787"/>
              <a:ext cx="2736304" cy="3548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Slaget vid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Actium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31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5" name="Rak 54"/>
            <p:cNvCxnSpPr/>
            <p:nvPr/>
          </p:nvCxnSpPr>
          <p:spPr>
            <a:xfrm flipH="1">
              <a:off x="6804248" y="3753590"/>
              <a:ext cx="9368" cy="12451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Explosion 1 38"/>
          <p:cNvSpPr/>
          <p:nvPr/>
        </p:nvSpPr>
        <p:spPr>
          <a:xfrm rot="542450">
            <a:off x="5334647" y="3218186"/>
            <a:ext cx="844068" cy="9976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 descr="C:\Users\Jonathan\AppData\Local\Microsoft\Windows\Temporary Internet Files\Content.IE5\TUEW6KH8\MC90037009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45" y="4527256"/>
            <a:ext cx="816923" cy="3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683568" y="5787261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”En </a:t>
            </a:r>
            <a:r>
              <a:rPr lang="sv-S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av sina 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döttrar </a:t>
            </a:r>
            <a:r>
              <a:rPr lang="sv-S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skall han 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ge </a:t>
            </a:r>
            <a:r>
              <a:rPr lang="sv-S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åt honom 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till </a:t>
            </a:r>
            <a:r>
              <a:rPr lang="sv-S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hustru, </a:t>
            </a:r>
            <a:r>
              <a:rPr lang="sv-S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henne</a:t>
            </a:r>
            <a:r>
              <a:rPr lang="sv-S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till </a:t>
            </a:r>
            <a:r>
              <a:rPr lang="sv-S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fördärv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5480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1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11:18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72870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”Därefter skall han </a:t>
            </a: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[Caesar]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vända sig mot </a:t>
            </a:r>
            <a:r>
              <a:rPr lang="sv-SE" sz="3600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öländerna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[kustländerna] och intaga många; men en härförare skall göra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slut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på hans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smädelser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ja, låta hans smädelser vända tillbaka över honom själv.”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1917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1916832"/>
            <a:ext cx="7172870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”År 47 utkämpade han [Caesar]</a:t>
            </a:r>
          </a:p>
          <a:p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ett kort lokalt krig i </a:t>
            </a:r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nordöstra </a:t>
            </a:r>
          </a:p>
          <a:p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Anatolia 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mot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Farnaces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kung i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Cimmerian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Bosporus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som försökte återfå sin far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Mithradates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rike Pontus. Caesars berömda ord, </a:t>
            </a:r>
            <a:r>
              <a:rPr lang="sv-SE" sz="3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Veni</a:t>
            </a:r>
            <a:r>
              <a:rPr lang="sv-SE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sv-SE" sz="3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vidi</a:t>
            </a:r>
            <a:r>
              <a:rPr lang="sv-SE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sv-SE" sz="3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vici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(”Jag kom, jag såg, jag segrade”), är hans egen redogörelse av sin kampanj.”</a:t>
            </a:r>
            <a:endParaRPr lang="sv-SE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628800"/>
            <a:ext cx="2012265" cy="136815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5364088" y="6156012"/>
            <a:ext cx="28643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Caesar, Julius 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5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rgbClr val="FFC000"/>
                </a:solidFill>
                <a:latin typeface="Berlin Sans FB Demi" pitchFamily="34" charset="0"/>
              </a:rPr>
              <a:t>Caesars fälttåg i inbördeskriget </a:t>
            </a:r>
            <a:r>
              <a:rPr lang="sv-SE" sz="2000" dirty="0" smtClean="0">
                <a:solidFill>
                  <a:srgbClr val="FFC000"/>
                </a:solidFill>
                <a:latin typeface="Berlin Sans FB Demi" pitchFamily="34" charset="0"/>
              </a:rPr>
              <a:t>49-45 </a:t>
            </a:r>
            <a:r>
              <a:rPr lang="sv-SE" sz="2000" dirty="0" err="1" smtClean="0">
                <a:solidFill>
                  <a:srgbClr val="FFC000"/>
                </a:solidFill>
                <a:latin typeface="Berlin Sans FB Demi" pitchFamily="34" charset="0"/>
              </a:rPr>
              <a:t>f.Kr</a:t>
            </a:r>
            <a:endParaRPr lang="sv-SE" sz="20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19" name="Femhörning 18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0" name="Rak pil 19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V-form 21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3" name="V-form 22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4" name="V-form 23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5" name="V-form 24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26" name="Rak pil 25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ruta 26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Rak pil 27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ruta 28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0" name="Rak pil 29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4788024" y="6165304"/>
            <a:ext cx="344042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en-US" sz="1400" b="1" dirty="0" smtClean="0">
                <a:solidFill>
                  <a:schemeClr val="bg1"/>
                </a:solidFill>
              </a:rPr>
              <a:t>Courtesy of the United States Military Academy Department of History.</a:t>
            </a:r>
            <a:endParaRPr lang="sv-SE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Jonathan Karlsson\Mina dokument\Mötesserier\Övrigt\Daniel 11\asia_minor_188_63_b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35089"/>
            <a:ext cx="9180512" cy="4442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8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11:19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7287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”Då skall han vända tillbaka till sitt eget lands befästningar. Men han skall vackla och falla och sedan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inte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mer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finnas till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1917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916832"/>
            <a:ext cx="7172870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”Caesar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återvände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sedan </a:t>
            </a:r>
            <a:b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till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Rom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… nu med titeln </a:t>
            </a:r>
          </a:p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diktator… för att börja sätta den grekisk-romerska världen i ordning. Han hade mindre än ett års uppskov för denna enorma rekonstruktions-</a:t>
            </a:r>
            <a:endParaRPr lang="sv-S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6199" y="1628800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916832"/>
            <a:ext cx="5832648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uppgift innan han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mördas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år 44 i senaten i Rom den 15 mars”</a:t>
            </a:r>
            <a:endParaRPr lang="sv-S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6199" y="1628800"/>
            <a:ext cx="2012265" cy="136815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6516216" y="6174596"/>
            <a:ext cx="22322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Caesar, Julius 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Documents and Settings\Jonathan Karlsson\Mina dokument\Mötesserier\Övrigt\Daniel 11\Cesar-sa_mort.jpg"/>
          <p:cNvPicPr>
            <a:picLocks noChangeAspect="1" noChangeArrowheads="1"/>
          </p:cNvPicPr>
          <p:nvPr/>
        </p:nvPicPr>
        <p:blipFill rotWithShape="1">
          <a:blip r:embed="rId4" cstate="screen"/>
          <a:srcRect l="7115" t="5339"/>
          <a:stretch/>
        </p:blipFill>
        <p:spPr bwMode="auto">
          <a:xfrm>
            <a:off x="1187624" y="3668478"/>
            <a:ext cx="5328591" cy="3023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7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916832"/>
            <a:ext cx="7172870" cy="4093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… </a:t>
            </a:r>
            <a:r>
              <a:rPr lang="sv-S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Gaius</a:t>
            </a:r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Cassius </a:t>
            </a:r>
            <a:r>
              <a:rPr lang="sv-S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Longinus</a:t>
            </a:r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som </a:t>
            </a:r>
          </a:p>
          <a:p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var den drivande kraften i samman-</a:t>
            </a:r>
          </a:p>
          <a:p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svärjningen för att mörda honom, </a:t>
            </a:r>
          </a:p>
          <a:p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och Marcus </a:t>
            </a:r>
            <a:r>
              <a:rPr lang="sv-S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Junius</a:t>
            </a:r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Brutus, det symboliska förkroppsligandet av romersk republikanism, var båda forna fiender. "Et tu, </a:t>
            </a:r>
            <a:r>
              <a:rPr lang="sv-S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Brute</a:t>
            </a:r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" ("Du också, Brutus") var Caesars uttryck för hans stora ångest över att bli </a:t>
            </a:r>
            <a:r>
              <a:rPr lang="sv-SE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knivhuggen</a:t>
            </a:r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av en man som han hade </a:t>
            </a:r>
            <a:r>
              <a:rPr lang="sv-SE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förlåtit, litat på och älskat</a:t>
            </a:r>
            <a:r>
              <a:rPr lang="sv-S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</a:t>
            </a:r>
            <a:endParaRPr lang="sv-SE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6199" y="1628800"/>
            <a:ext cx="2012265" cy="136815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5364088" y="6156012"/>
            <a:ext cx="28643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Caesar, Julius 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46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11:14-15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emhörning 39"/>
          <p:cNvSpPr/>
          <p:nvPr/>
        </p:nvSpPr>
        <p:spPr>
          <a:xfrm>
            <a:off x="0" y="1772816"/>
            <a:ext cx="1259632" cy="3456384"/>
          </a:xfrm>
          <a:prstGeom prst="homePlate">
            <a:avLst>
              <a:gd name="adj" fmla="val 9260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/>
          <p:cNvSpPr txBox="1"/>
          <p:nvPr/>
        </p:nvSpPr>
        <p:spPr>
          <a:xfrm>
            <a:off x="539552" y="4293096"/>
            <a:ext cx="136815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</a:t>
            </a:r>
          </a:p>
          <a:p>
            <a:pPr marL="342900" indent="-342900"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store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/>
          <p:nvPr/>
        </p:nvCxnSpPr>
        <p:spPr>
          <a:xfrm rot="5400000" flipH="1" flipV="1">
            <a:off x="-36512" y="836712"/>
            <a:ext cx="1440160" cy="432048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899592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ruta 25"/>
          <p:cNvSpPr txBox="1"/>
          <p:nvPr/>
        </p:nvSpPr>
        <p:spPr>
          <a:xfrm>
            <a:off x="1547664" y="4869160"/>
            <a:ext cx="136815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Ptolemaios I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1763688" y="1844824"/>
            <a:ext cx="115212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Seleukos</a:t>
            </a: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p 48"/>
          <p:cNvGrpSpPr/>
          <p:nvPr/>
        </p:nvGrpSpPr>
        <p:grpSpPr>
          <a:xfrm>
            <a:off x="3779912" y="1844824"/>
            <a:ext cx="1296144" cy="1579395"/>
            <a:chOff x="3779912" y="1844824"/>
            <a:chExt cx="1296144" cy="1579395"/>
          </a:xfrm>
        </p:grpSpPr>
        <p:pic>
          <p:nvPicPr>
            <p:cNvPr id="2050" name="Picture 2" descr="C:\Documents and Settings\Jonathan Karlsson\Mina dokument\Mötesserier\Övrigt\Daniel 11\AntiochusII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51920" y="2276872"/>
              <a:ext cx="1153237" cy="1147347"/>
            </a:xfrm>
            <a:prstGeom prst="rect">
              <a:avLst/>
            </a:prstGeom>
            <a:noFill/>
          </p:spPr>
        </p:pic>
        <p:sp>
          <p:nvSpPr>
            <p:cNvPr id="43" name="textruta 42"/>
            <p:cNvSpPr txBox="1"/>
            <p:nvPr/>
          </p:nvSpPr>
          <p:spPr>
            <a:xfrm>
              <a:off x="3779912" y="1844824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Antiokus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 62"/>
          <p:cNvGrpSpPr/>
          <p:nvPr/>
        </p:nvGrpSpPr>
        <p:grpSpPr>
          <a:xfrm>
            <a:off x="6012160" y="1844824"/>
            <a:ext cx="1296144" cy="1863547"/>
            <a:chOff x="6012160" y="1844824"/>
            <a:chExt cx="1296144" cy="1863547"/>
          </a:xfrm>
        </p:grpSpPr>
        <p:pic>
          <p:nvPicPr>
            <p:cNvPr id="58" name="Bildobjekt 57" descr="coin_seleucus_iii_keraunos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084168" y="2276872"/>
              <a:ext cx="973059" cy="1431499"/>
            </a:xfrm>
            <a:prstGeom prst="rect">
              <a:avLst/>
            </a:prstGeom>
          </p:spPr>
        </p:pic>
        <p:sp>
          <p:nvSpPr>
            <p:cNvPr id="61" name="textruta 60"/>
            <p:cNvSpPr txBox="1"/>
            <p:nvPr/>
          </p:nvSpPr>
          <p:spPr>
            <a:xfrm>
              <a:off x="6012160" y="1844824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Antiokus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0" name="Grupp 59"/>
          <p:cNvGrpSpPr/>
          <p:nvPr/>
        </p:nvGrpSpPr>
        <p:grpSpPr>
          <a:xfrm>
            <a:off x="5724128" y="3861048"/>
            <a:ext cx="1647800" cy="1440160"/>
            <a:chOff x="5724128" y="3861048"/>
            <a:chExt cx="1647800" cy="1440160"/>
          </a:xfrm>
        </p:grpSpPr>
        <p:pic>
          <p:nvPicPr>
            <p:cNvPr id="15" name="Picture 2" descr="C:\Documents and Settings\Jonathan Karlsson\Mina dokument\Mötesserier\Övrigt\Daniel 11\Ptolemy_V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59" y="3861048"/>
              <a:ext cx="864097" cy="864096"/>
            </a:xfrm>
            <a:prstGeom prst="rect">
              <a:avLst/>
            </a:prstGeom>
            <a:noFill/>
          </p:spPr>
        </p:pic>
        <p:sp>
          <p:nvSpPr>
            <p:cNvPr id="59" name="textruta 58"/>
            <p:cNvSpPr txBox="1"/>
            <p:nvPr/>
          </p:nvSpPr>
          <p:spPr>
            <a:xfrm>
              <a:off x="5724128" y="4931876"/>
              <a:ext cx="16478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Ptolemaios V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upp 53"/>
          <p:cNvGrpSpPr/>
          <p:nvPr/>
        </p:nvGrpSpPr>
        <p:grpSpPr>
          <a:xfrm>
            <a:off x="5868144" y="3933056"/>
            <a:ext cx="2304256" cy="2370284"/>
            <a:chOff x="5652120" y="3781351"/>
            <a:chExt cx="2304256" cy="2277109"/>
          </a:xfrm>
        </p:grpSpPr>
        <p:sp>
          <p:nvSpPr>
            <p:cNvPr id="69" name="textruta 68"/>
            <p:cNvSpPr txBox="1"/>
            <p:nvPr/>
          </p:nvSpPr>
          <p:spPr>
            <a:xfrm>
              <a:off x="5652120" y="5437536"/>
              <a:ext cx="2304256" cy="6209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Femte syriska kriget</a:t>
              </a:r>
            </a:p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202-195 f.Kr.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0" name="Rak 69"/>
            <p:cNvCxnSpPr>
              <a:endCxn id="69" idx="0"/>
            </p:cNvCxnSpPr>
            <p:nvPr/>
          </p:nvCxnSpPr>
          <p:spPr>
            <a:xfrm rot="5400000">
              <a:off x="5976159" y="4609440"/>
              <a:ext cx="1656184" cy="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xplosion 1 70"/>
          <p:cNvSpPr/>
          <p:nvPr/>
        </p:nvSpPr>
        <p:spPr>
          <a:xfrm rot="542450">
            <a:off x="6622036" y="3261580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4" name="Grupp 73"/>
          <p:cNvGrpSpPr/>
          <p:nvPr/>
        </p:nvGrpSpPr>
        <p:grpSpPr>
          <a:xfrm>
            <a:off x="7092280" y="2924944"/>
            <a:ext cx="2304256" cy="2291482"/>
            <a:chOff x="7092280" y="2924944"/>
            <a:chExt cx="2304256" cy="2291482"/>
          </a:xfrm>
        </p:grpSpPr>
        <p:sp>
          <p:nvSpPr>
            <p:cNvPr id="63" name="textruta 62"/>
            <p:cNvSpPr txBox="1"/>
            <p:nvPr/>
          </p:nvSpPr>
          <p:spPr>
            <a:xfrm>
              <a:off x="7092280" y="4293096"/>
              <a:ext cx="2304256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Romersk-syriska kriget</a:t>
              </a:r>
            </a:p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192-188 f.Kr.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4" name="Rak 63"/>
            <p:cNvCxnSpPr>
              <a:endCxn id="63" idx="0"/>
            </p:cNvCxnSpPr>
            <p:nvPr/>
          </p:nvCxnSpPr>
          <p:spPr>
            <a:xfrm rot="16200000" flipH="1">
              <a:off x="7128284" y="3176972"/>
              <a:ext cx="1368152" cy="86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 74"/>
          <p:cNvGrpSpPr/>
          <p:nvPr/>
        </p:nvGrpSpPr>
        <p:grpSpPr>
          <a:xfrm>
            <a:off x="7164288" y="1772816"/>
            <a:ext cx="2123728" cy="1336923"/>
            <a:chOff x="4716016" y="1844824"/>
            <a:chExt cx="2123728" cy="1336923"/>
          </a:xfrm>
        </p:grpSpPr>
        <p:pic>
          <p:nvPicPr>
            <p:cNvPr id="76" name="Picture 3" descr="C:\Documents and Settings\Jonathan Karlsson\Mina dokument\Mötesserier\Övrigt\Daniel 11\200px-Roman_SPQR_banner.svg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116498" y="2132856"/>
              <a:ext cx="1327710" cy="10488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</p:pic>
        <p:sp>
          <p:nvSpPr>
            <p:cNvPr id="77" name="textruta 76"/>
            <p:cNvSpPr txBox="1"/>
            <p:nvPr/>
          </p:nvSpPr>
          <p:spPr>
            <a:xfrm>
              <a:off x="4716016" y="1844824"/>
              <a:ext cx="212372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Romerska senaten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Explosion 1 66"/>
          <p:cNvSpPr/>
          <p:nvPr/>
        </p:nvSpPr>
        <p:spPr>
          <a:xfrm rot="542450">
            <a:off x="6910068" y="2331456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2" name="Grupp 65"/>
          <p:cNvGrpSpPr/>
          <p:nvPr/>
        </p:nvGrpSpPr>
        <p:grpSpPr>
          <a:xfrm>
            <a:off x="4932040" y="1772816"/>
            <a:ext cx="1296144" cy="1551736"/>
            <a:chOff x="6637930" y="2852936"/>
            <a:chExt cx="1296144" cy="1551736"/>
          </a:xfrm>
        </p:grpSpPr>
        <p:pic>
          <p:nvPicPr>
            <p:cNvPr id="68" name="Picture 6" descr="C:\Documents and Settings\Jonathan Karlsson\Mina dokument\Mötesserier\Övrigt\Daniel 11\SeleucusII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518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49526"/>
            <a:stretch>
              <a:fillRect/>
            </a:stretch>
          </p:blipFill>
          <p:spPr bwMode="auto">
            <a:xfrm>
              <a:off x="6709938" y="3429947"/>
              <a:ext cx="1080120" cy="974725"/>
            </a:xfrm>
            <a:prstGeom prst="rect">
              <a:avLst/>
            </a:prstGeom>
            <a:noFill/>
          </p:spPr>
        </p:pic>
        <p:sp>
          <p:nvSpPr>
            <p:cNvPr id="72" name="textruta 71"/>
            <p:cNvSpPr txBox="1"/>
            <p:nvPr/>
          </p:nvSpPr>
          <p:spPr>
            <a:xfrm>
              <a:off x="6637930" y="2852936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Seleukos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644008" y="3789040"/>
            <a:ext cx="1647800" cy="1305436"/>
            <a:chOff x="4644008" y="3789040"/>
            <a:chExt cx="1647800" cy="1305436"/>
          </a:xfrm>
        </p:grpSpPr>
        <p:pic>
          <p:nvPicPr>
            <p:cNvPr id="78" name="Picture 3" descr="C:\Documents and Settings\Jonathan Karlsson\Mina dokument\Mötesserier\Övrigt\Daniel 11\Ptolemy_IV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8571" y1="4545" x2="50649" y2="64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789040"/>
              <a:ext cx="936104" cy="936104"/>
            </a:xfrm>
            <a:prstGeom prst="rect">
              <a:avLst/>
            </a:prstGeom>
            <a:noFill/>
          </p:spPr>
        </p:pic>
        <p:sp>
          <p:nvSpPr>
            <p:cNvPr id="79" name="textruta 78"/>
            <p:cNvSpPr txBox="1"/>
            <p:nvPr/>
          </p:nvSpPr>
          <p:spPr>
            <a:xfrm>
              <a:off x="4644008" y="4725144"/>
              <a:ext cx="16478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Ptolemaios IV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Grupp 46"/>
          <p:cNvGrpSpPr/>
          <p:nvPr/>
        </p:nvGrpSpPr>
        <p:grpSpPr>
          <a:xfrm>
            <a:off x="2699792" y="1772816"/>
            <a:ext cx="1296144" cy="1546020"/>
            <a:chOff x="2699792" y="1772816"/>
            <a:chExt cx="1296144" cy="1546020"/>
          </a:xfrm>
        </p:grpSpPr>
        <p:pic>
          <p:nvPicPr>
            <p:cNvPr id="81" name="Picture 6" descr="C:\Documents and Settings\Jonathan Karlsson\Mina dokument\Mötesserier\Övrigt\Daniel 11\AntiochusI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528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50349"/>
            <a:stretch>
              <a:fillRect/>
            </a:stretch>
          </p:blipFill>
          <p:spPr bwMode="auto">
            <a:xfrm>
              <a:off x="2843808" y="2348880"/>
              <a:ext cx="1003179" cy="969956"/>
            </a:xfrm>
            <a:prstGeom prst="rect">
              <a:avLst/>
            </a:prstGeom>
            <a:noFill/>
          </p:spPr>
        </p:pic>
        <p:sp>
          <p:nvSpPr>
            <p:cNvPr id="82" name="textruta 81"/>
            <p:cNvSpPr txBox="1"/>
            <p:nvPr/>
          </p:nvSpPr>
          <p:spPr>
            <a:xfrm>
              <a:off x="2699792" y="1772816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Antiokus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upp 47"/>
          <p:cNvGrpSpPr/>
          <p:nvPr/>
        </p:nvGrpSpPr>
        <p:grpSpPr>
          <a:xfrm>
            <a:off x="2636168" y="3792324"/>
            <a:ext cx="1647800" cy="1292860"/>
            <a:chOff x="2636168" y="3792324"/>
            <a:chExt cx="1647800" cy="1292860"/>
          </a:xfrm>
        </p:grpSpPr>
        <p:pic>
          <p:nvPicPr>
            <p:cNvPr id="84" name="Picture 3" descr="C:\Documents and Settings\Jonathan Karlsson\Mina dokument\Mötesserier\Övrigt\Daniel 11\Ptolemaios_II.jp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37654" y1="92157" x2="25309" y2="8823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625" y="3792324"/>
              <a:ext cx="987144" cy="932820"/>
            </a:xfrm>
            <a:prstGeom prst="rect">
              <a:avLst/>
            </a:prstGeom>
            <a:noFill/>
          </p:spPr>
        </p:pic>
        <p:sp>
          <p:nvSpPr>
            <p:cNvPr id="85" name="textruta 84"/>
            <p:cNvSpPr txBox="1"/>
            <p:nvPr/>
          </p:nvSpPr>
          <p:spPr>
            <a:xfrm>
              <a:off x="2636168" y="4715852"/>
              <a:ext cx="16478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Ptolemaios 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Grupp 85"/>
          <p:cNvGrpSpPr/>
          <p:nvPr/>
        </p:nvGrpSpPr>
        <p:grpSpPr>
          <a:xfrm>
            <a:off x="3563888" y="3789040"/>
            <a:ext cx="1647800" cy="1512168"/>
            <a:chOff x="3563888" y="3789040"/>
            <a:chExt cx="1647800" cy="1512168"/>
          </a:xfrm>
        </p:grpSpPr>
        <p:pic>
          <p:nvPicPr>
            <p:cNvPr id="87" name="Picture 2" descr="C:\Documents and Settings\Jonathan Karlsson\Mina dokument\Mötesserier\Övrigt\Daniel 11\Ptolemy_III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789040"/>
              <a:ext cx="1008112" cy="936104"/>
            </a:xfrm>
            <a:prstGeom prst="rect">
              <a:avLst/>
            </a:prstGeom>
            <a:noFill/>
          </p:spPr>
        </p:pic>
        <p:sp>
          <p:nvSpPr>
            <p:cNvPr id="88" name="textruta 87"/>
            <p:cNvSpPr txBox="1"/>
            <p:nvPr/>
          </p:nvSpPr>
          <p:spPr>
            <a:xfrm>
              <a:off x="3563888" y="4931876"/>
              <a:ext cx="16478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Ptolemaios III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9" name="Bildobjekt 88" descr="Bild.jpg"/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42" y="2564904"/>
            <a:ext cx="108077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" name="Picture 3" descr="C:\Documents and Settings\Jonathan Karlsson\Mina dokument\Mötesserier\Övrigt\Daniel 11\Ptolemy_I_Soter_Louvre_Ma849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648072" cy="83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" name="Picture 4" descr="C:\Documents and Settings\Jonathan Karlsson\Mina dokument\Mötesserier\Övrigt\Daniel 11\Seleuco_I_Nicatore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2331535"/>
            <a:ext cx="661081" cy="88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1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11:20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72870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”I hans </a:t>
            </a: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[Julius Caesars]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ställe uppträder sedan en som sänder en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skatteindrivare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genom det land som är rikets smycke. Men efter någon tid blir han krossad, dock varken genom vrede eller genom krig.”</a:t>
            </a:r>
            <a:endParaRPr lang="sv-SE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Bibel 2000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83904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ak pil 36"/>
          <p:cNvCxnSpPr/>
          <p:nvPr/>
        </p:nvCxnSpPr>
        <p:spPr>
          <a:xfrm flipV="1">
            <a:off x="107504" y="314287"/>
            <a:ext cx="1872208" cy="1458529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11:20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ektangel 37"/>
          <p:cNvSpPr/>
          <p:nvPr/>
        </p:nvSpPr>
        <p:spPr>
          <a:xfrm>
            <a:off x="1979712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59"/>
          <p:cNvGrpSpPr/>
          <p:nvPr/>
        </p:nvGrpSpPr>
        <p:grpSpPr>
          <a:xfrm>
            <a:off x="-44784" y="1815425"/>
            <a:ext cx="1656184" cy="2129706"/>
            <a:chOff x="7105242" y="1763641"/>
            <a:chExt cx="1656184" cy="2129706"/>
          </a:xfrm>
        </p:grpSpPr>
        <p:pic>
          <p:nvPicPr>
            <p:cNvPr id="6" name="Picture 2" descr="C:\Documents and Settings\Jonathan Karlsson\Mina dokument\Mötesserier\Övrigt\Daniel 11\pompey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4308" y1="73101" x2="36923" y2="87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3" y="2178670"/>
              <a:ext cx="1144292" cy="1714677"/>
            </a:xfrm>
            <a:prstGeom prst="rect">
              <a:avLst/>
            </a:prstGeom>
            <a:noFill/>
          </p:spPr>
        </p:pic>
        <p:sp>
          <p:nvSpPr>
            <p:cNvPr id="49" name="textruta 48"/>
            <p:cNvSpPr txBox="1"/>
            <p:nvPr/>
          </p:nvSpPr>
          <p:spPr>
            <a:xfrm>
              <a:off x="7105242" y="1763641"/>
              <a:ext cx="165618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Pompejus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p 77"/>
          <p:cNvGrpSpPr/>
          <p:nvPr/>
        </p:nvGrpSpPr>
        <p:grpSpPr>
          <a:xfrm>
            <a:off x="1547664" y="1815425"/>
            <a:ext cx="1728192" cy="2172933"/>
            <a:chOff x="3991274" y="1769321"/>
            <a:chExt cx="1728192" cy="2172933"/>
          </a:xfrm>
        </p:grpSpPr>
        <p:pic>
          <p:nvPicPr>
            <p:cNvPr id="63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9429" y1="18220" x2="45143" y2="16949"/>
                          <a14:foregroundMark x1="31429" y1="15678" x2="46857" y2="9746"/>
                          <a14:foregroundMark x1="79429" y1="13136" x2="74286" y2="10169"/>
                          <a14:foregroundMark x1="72000" y1="6356" x2="54286" y2="5085"/>
                          <a14:foregroundMark x1="77714" y1="8475" x2="54286" y2="1695"/>
                          <a14:backgroundMark x1="7429" y1="8475" x2="16000" y2="5085"/>
                          <a14:backgroundMark x1="93714" y1="6356" x2="86857" y2="3814"/>
                          <a14:backgroundMark x1="74286" y1="2542" x2="26857" y2="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4211217" y="2204863"/>
              <a:ext cx="1288307" cy="1737391"/>
            </a:xfrm>
            <a:prstGeom prst="rect">
              <a:avLst/>
            </a:prstGeom>
            <a:noFill/>
          </p:spPr>
        </p:pic>
        <p:sp>
          <p:nvSpPr>
            <p:cNvPr id="64" name="textruta 63"/>
            <p:cNvSpPr txBox="1"/>
            <p:nvPr/>
          </p:nvSpPr>
          <p:spPr>
            <a:xfrm>
              <a:off x="3991274" y="1769321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Julius Caesar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3419872" y="1820813"/>
            <a:ext cx="1728192" cy="2124318"/>
            <a:chOff x="5348618" y="2180173"/>
            <a:chExt cx="1728192" cy="2124318"/>
          </a:xfrm>
        </p:grpSpPr>
        <p:pic>
          <p:nvPicPr>
            <p:cNvPr id="39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8475" y1="44648" x2="18008" y2="45872"/>
                          <a14:backgroundMark x1="82415" y1="71407" x2="78814" y2="7828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751782"/>
              <a:ext cx="1121189" cy="1552709"/>
            </a:xfrm>
            <a:prstGeom prst="rect">
              <a:avLst/>
            </a:prstGeom>
            <a:noFill/>
          </p:spPr>
        </p:pic>
        <p:sp>
          <p:nvSpPr>
            <p:cNvPr id="40" name="textruta 39"/>
            <p:cNvSpPr txBox="1"/>
            <p:nvPr/>
          </p:nvSpPr>
          <p:spPr>
            <a:xfrm>
              <a:off x="5348618" y="2180173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Kejsar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Augustus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4906640" y="1778918"/>
            <a:ext cx="480053" cy="4908392"/>
            <a:chOff x="4906640" y="1778918"/>
            <a:chExt cx="480053" cy="4908392"/>
          </a:xfrm>
        </p:grpSpPr>
        <p:cxnSp>
          <p:nvCxnSpPr>
            <p:cNvPr id="43" name="Rak pil 42"/>
            <p:cNvCxnSpPr/>
            <p:nvPr/>
          </p:nvCxnSpPr>
          <p:spPr>
            <a:xfrm flipV="1">
              <a:off x="5146476" y="1778918"/>
              <a:ext cx="1588" cy="432361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ruta 43"/>
            <p:cNvSpPr txBox="1"/>
            <p:nvPr/>
          </p:nvSpPr>
          <p:spPr>
            <a:xfrm>
              <a:off x="4906640" y="6102535"/>
              <a:ext cx="480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2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Luk 2:1-5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72870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”Och det hände vid den tiden att från 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kejsar Augustus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utgick ett påbud att 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hela världen 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skulle 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skattskrivas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Detta var den 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första 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skattskrivningen, och den hölls när </a:t>
            </a:r>
            <a:r>
              <a:rPr lang="sv-S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Kvirinius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var landshövding över Syrien. Alla gav sig då i väg för att skattskriva sig, var och en till sin stad. Så for också 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Josef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från staden Nasaret i </a:t>
            </a:r>
            <a:r>
              <a:rPr lang="sv-S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Galileen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upp till </a:t>
            </a:r>
            <a:r>
              <a:rPr lang="sv-S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Judeen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till Davids stad som heter 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Betlehem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…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83904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Luk 2:1-5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772816"/>
            <a:ext cx="717287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…eftersom han var av Davids hus och släkt. Han for dit för att skattskriva sig tillsammans med 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Maria</a:t>
            </a: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sin trolovade, som var havande.”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83904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Jonathan Karlsson\Mina dokument\Mötesserier\Bildarkiv\Evangelism Images\6 - Great Controversy\0806129 Joseph mary Jesus birt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3717032"/>
            <a:ext cx="3960440" cy="297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9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11:20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7287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”…Men efter någon tid blir han krossad, dock varken genom vrede eller genom krig </a:t>
            </a:r>
            <a:r>
              <a:rPr lang="sv-SE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[naturlig död]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  <a:endParaRPr lang="sv-SE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Bibel 2000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15973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11:21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72870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”Och </a:t>
            </a:r>
            <a:r>
              <a:rPr lang="sv-S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på 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hans </a:t>
            </a:r>
            <a:r>
              <a:rPr lang="sv-SE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[Augustus]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plats skall uppstå en föraktlig man, åt vilken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kungavärdigheten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inte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var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ämnad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Oväntat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skall </a:t>
            </a:r>
            <a:r>
              <a:rPr lang="sv-S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han komma och bemäktiga sig riket genom 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list.”</a:t>
            </a:r>
            <a:endParaRPr lang="sv-SE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GT-82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231740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700808"/>
            <a:ext cx="7172870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”Det var tre unga män som kejsaren verkade gynna </a:t>
            </a:r>
            <a:b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som arvtagare, alla söner </a:t>
            </a:r>
            <a:b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till Julia [hans dotter]. En av </a:t>
            </a:r>
          </a:p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dem, </a:t>
            </a:r>
            <a:r>
              <a:rPr lang="sv-SE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Postumus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(enligt ryktet inget mer än en tölp), föll i onåd hos Augustus och skickades i exil med sin mamma. </a:t>
            </a:r>
            <a:endParaRPr lang="sv-S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016" y="1628800"/>
            <a:ext cx="1800448" cy="122413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5364088" y="6156012"/>
            <a:ext cx="28643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</a:t>
            </a:r>
            <a:r>
              <a:rPr lang="sv-SE" b="1" dirty="0" err="1" smtClean="0">
                <a:solidFill>
                  <a:schemeClr val="bg1"/>
                </a:solidFill>
              </a:rPr>
              <a:t>Tiberius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0" name="Rak pil 19"/>
          <p:cNvCxnSpPr/>
          <p:nvPr/>
        </p:nvCxnSpPr>
        <p:spPr>
          <a:xfrm rot="16200000" flipV="1">
            <a:off x="2231740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6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700808"/>
            <a:ext cx="717287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andra två, </a:t>
            </a:r>
            <a:r>
              <a:rPr lang="sv-SE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Lucius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</a:t>
            </a:r>
            <a:b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Gaius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var sannerligen </a:t>
            </a:r>
            <a:b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kandidater som kunde </a:t>
            </a:r>
            <a:b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efterträda. Men år 2 f.Kr. dog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Lucius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i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Massilia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(Marseille), och kejsaren gav efter. Han kallade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Tiberius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tillbaka till Rom. Vid 4 e.Kr. var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Tiberius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i besittning av alla sina utmärkelser igen, och under det året dödades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Gaius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i ett krig i </a:t>
            </a:r>
            <a:r>
              <a:rPr lang="sv-SE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Lykien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</a:t>
            </a:r>
            <a:endParaRPr lang="sv-SE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6199" y="1628800"/>
            <a:ext cx="2012265" cy="136815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5364088" y="6156012"/>
            <a:ext cx="28643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</a:t>
            </a:r>
            <a:r>
              <a:rPr lang="sv-SE" b="1" dirty="0" err="1" smtClean="0">
                <a:solidFill>
                  <a:schemeClr val="bg1"/>
                </a:solidFill>
              </a:rPr>
              <a:t>Tiberius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0" name="Rak pil 19"/>
          <p:cNvCxnSpPr/>
          <p:nvPr/>
        </p:nvCxnSpPr>
        <p:spPr>
          <a:xfrm rot="16200000" flipV="1">
            <a:off x="2231740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84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785005"/>
            <a:ext cx="7172870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Tiberius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hade blivit den </a:t>
            </a:r>
            <a:b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andra mannen i Rom. </a:t>
            </a:r>
            <a:b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Augustus gillade honom inte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</a:t>
            </a:r>
          </a:p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men han antog honom som sin son. Han hade inget val, och han höll på att bli gammal. </a:t>
            </a:r>
            <a:r>
              <a:rPr lang="sv-S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Tiberius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var den minst förkastliga efterträdaren kvar.”</a:t>
            </a:r>
            <a:endParaRPr lang="sv-S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6199" y="1628800"/>
            <a:ext cx="2012265" cy="136815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5364088" y="6156012"/>
            <a:ext cx="28643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</a:t>
            </a:r>
            <a:r>
              <a:rPr lang="sv-SE" b="1" dirty="0" err="1" smtClean="0">
                <a:solidFill>
                  <a:schemeClr val="bg1"/>
                </a:solidFill>
              </a:rPr>
              <a:t>Tiberius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0" name="Rak pil 19"/>
          <p:cNvCxnSpPr/>
          <p:nvPr/>
        </p:nvCxnSpPr>
        <p:spPr>
          <a:xfrm rot="16200000" flipV="1">
            <a:off x="2231740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55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Kejsar </a:t>
            </a:r>
            <a:r>
              <a:rPr lang="sv-SE" sz="4800" dirty="0" err="1" smtClean="0">
                <a:solidFill>
                  <a:srgbClr val="FFC000"/>
                </a:solidFill>
                <a:latin typeface="Berlin Sans FB Demi" pitchFamily="34" charset="0"/>
              </a:rPr>
              <a:t>Tiberius</a:t>
            </a:r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 </a:t>
            </a:r>
            <a:r>
              <a:rPr lang="sv-SE" sz="2400" dirty="0" smtClean="0">
                <a:solidFill>
                  <a:srgbClr val="FFC000"/>
                </a:solidFill>
                <a:latin typeface="Berlin Sans FB Demi" pitchFamily="34" charset="0"/>
              </a:rPr>
              <a:t>(14-37 </a:t>
            </a:r>
            <a:r>
              <a:rPr lang="sv-SE" sz="2400" dirty="0" err="1" smtClean="0">
                <a:solidFill>
                  <a:srgbClr val="FFC000"/>
                </a:solidFill>
                <a:latin typeface="Berlin Sans FB Demi" pitchFamily="34" charset="0"/>
              </a:rPr>
              <a:t>e.Kr</a:t>
            </a:r>
            <a:r>
              <a:rPr lang="sv-SE" sz="2400" dirty="0" smtClean="0">
                <a:solidFill>
                  <a:srgbClr val="FFC000"/>
                </a:solidFill>
                <a:latin typeface="Berlin Sans FB Demi" pitchFamily="34" charset="0"/>
              </a:rPr>
              <a:t>)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3" name="Bildobjekt 2" descr="8096_-_Roma_-_Ara_Pacis_-_Tiberio_-_Foto_Giovanni_Dall'Orto_-_30-Mar-2008.jpg"/>
          <p:cNvPicPr>
            <a:picLocks noChangeAspect="1"/>
          </p:cNvPicPr>
          <p:nvPr/>
        </p:nvPicPr>
        <p:blipFill>
          <a:blip r:embed="rId3" cstate="screen">
            <a:lum bright="-21000" contras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818" l="1453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411760" y="1700806"/>
            <a:ext cx="3888432" cy="5271507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Rak pil 17"/>
          <p:cNvCxnSpPr/>
          <p:nvPr/>
        </p:nvCxnSpPr>
        <p:spPr>
          <a:xfrm rot="16200000" flipV="1">
            <a:off x="2231740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11:16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72870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”… Han </a:t>
            </a: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[Rom]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skall sätta sig fast i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"det härliga landet” </a:t>
            </a: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[Israel]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och förstörelse skall komma genom</a:t>
            </a:r>
            <a:b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hans hand.”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071538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sv-SE" b="1" dirty="0" smtClean="0">
                <a:solidFill>
                  <a:schemeClr val="bg1"/>
                </a:solidFill>
              </a:rPr>
              <a:t>1981 års översättning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65567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Documents and Settings\Jonathan Karlsson\Mina dokument\Mötesserier\Bildarkiv\Ny Start\Bilder 640x480\17-Antikrist\17-0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00917" y="3813720"/>
            <a:ext cx="3615499" cy="2711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70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11:22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41485" y="1840756"/>
            <a:ext cx="7028854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”Och översvämmande härar skall sköljas bort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 honom 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Tiberius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] </a:t>
            </a:r>
          </a:p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och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krossas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likaså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förbundets </a:t>
            </a:r>
          </a:p>
          <a:p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furste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99592" y="6165304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sv-SE" b="1" dirty="0" smtClean="0">
                <a:solidFill>
                  <a:schemeClr val="bg1"/>
                </a:solidFill>
              </a:rPr>
              <a:t>GT-82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303748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onathan Karlsson\Mina dokument\Mötesserier\Bildarkiv\Evangelism Images\4 - Creation\0804137 - Jesus crucifixtion cros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84089"/>
            <a:ext cx="3912435" cy="2934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3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9:25-27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628800"/>
            <a:ext cx="7028854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latin typeface="Arial Rounded MT Bold" pitchFamily="34" charset="0"/>
              </a:rPr>
              <a:t>”…den </a:t>
            </a:r>
            <a:r>
              <a:rPr lang="sv-SE" sz="3200" dirty="0" smtClean="0">
                <a:solidFill>
                  <a:srgbClr val="FFFF00"/>
                </a:solidFill>
                <a:latin typeface="Arial Rounded MT Bold" pitchFamily="34" charset="0"/>
              </a:rPr>
              <a:t>Smorde Fursten </a:t>
            </a:r>
            <a:r>
              <a:rPr lang="sv-SE" sz="3200" dirty="0" smtClean="0">
                <a:solidFill>
                  <a:schemeClr val="bg1"/>
                </a:solidFill>
                <a:latin typeface="Arial Rounded MT Bold" pitchFamily="34" charset="0"/>
              </a:rPr>
              <a:t>kommer … Men… den </a:t>
            </a:r>
            <a:r>
              <a:rPr lang="sv-SE" sz="3200" dirty="0" smtClean="0">
                <a:solidFill>
                  <a:srgbClr val="FFFF00"/>
                </a:solidFill>
                <a:latin typeface="Arial Rounded MT Bold" pitchFamily="34" charset="0"/>
              </a:rPr>
              <a:t>Smorde </a:t>
            </a:r>
            <a:r>
              <a:rPr lang="sv-SE" sz="3200" dirty="0" smtClean="0">
                <a:solidFill>
                  <a:schemeClr val="bg1"/>
                </a:solidFill>
                <a:latin typeface="Arial Rounded MT Bold" pitchFamily="34" charset="0"/>
              </a:rPr>
              <a:t>[skall]</a:t>
            </a:r>
            <a:r>
              <a:rPr lang="sv-SE" sz="3200" dirty="0" smtClean="0">
                <a:solidFill>
                  <a:srgbClr val="FFFF00"/>
                </a:solidFill>
                <a:latin typeface="Arial Rounded MT Bold" pitchFamily="34" charset="0"/>
              </a:rPr>
              <a:t> förgöras</a:t>
            </a:r>
            <a:r>
              <a:rPr lang="sv-SE" sz="3200" dirty="0" smtClean="0">
                <a:solidFill>
                  <a:schemeClr val="bg1"/>
                </a:solidFill>
                <a:latin typeface="Arial Rounded MT Bold" pitchFamily="34" charset="0"/>
              </a:rPr>
              <a:t>, helt utblottad. … Han skall stadfästa </a:t>
            </a:r>
            <a:r>
              <a:rPr lang="sv-SE" sz="3200" dirty="0" smtClean="0">
                <a:solidFill>
                  <a:srgbClr val="FFFF00"/>
                </a:solidFill>
                <a:latin typeface="Arial Rounded MT Bold" pitchFamily="34" charset="0"/>
              </a:rPr>
              <a:t>förbundet</a:t>
            </a:r>
            <a:r>
              <a:rPr lang="sv-SE" sz="3200" dirty="0" smtClean="0">
                <a:solidFill>
                  <a:schemeClr val="bg1"/>
                </a:solidFill>
                <a:latin typeface="Arial Rounded MT Bold" pitchFamily="34" charset="0"/>
              </a:rPr>
              <a:t> med de många…”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876256" y="6156012"/>
            <a:ext cx="135219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303748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Jonathan Karlsson\Mina dokument\Mötesserier\Bildarkiv\Evangelism Images\16 - Hell\0816169 Jesus cross crucifi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3717032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1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ak pil 36"/>
          <p:cNvCxnSpPr/>
          <p:nvPr/>
        </p:nvCxnSpPr>
        <p:spPr>
          <a:xfrm flipV="1">
            <a:off x="107504" y="314287"/>
            <a:ext cx="1872208" cy="1458529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11:22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ektangel 37"/>
          <p:cNvSpPr/>
          <p:nvPr/>
        </p:nvSpPr>
        <p:spPr>
          <a:xfrm>
            <a:off x="1979712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59"/>
          <p:cNvGrpSpPr/>
          <p:nvPr/>
        </p:nvGrpSpPr>
        <p:grpSpPr>
          <a:xfrm>
            <a:off x="-44784" y="1815425"/>
            <a:ext cx="1656184" cy="2129706"/>
            <a:chOff x="7105242" y="1763641"/>
            <a:chExt cx="1656184" cy="2129706"/>
          </a:xfrm>
        </p:grpSpPr>
        <p:pic>
          <p:nvPicPr>
            <p:cNvPr id="6" name="Picture 2" descr="C:\Documents and Settings\Jonathan Karlsson\Mina dokument\Mötesserier\Övrigt\Daniel 11\pompey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4308" y1="73101" x2="36923" y2="87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3" y="2178670"/>
              <a:ext cx="1144292" cy="1714677"/>
            </a:xfrm>
            <a:prstGeom prst="rect">
              <a:avLst/>
            </a:prstGeom>
            <a:noFill/>
          </p:spPr>
        </p:pic>
        <p:sp>
          <p:nvSpPr>
            <p:cNvPr id="49" name="textruta 48"/>
            <p:cNvSpPr txBox="1"/>
            <p:nvPr/>
          </p:nvSpPr>
          <p:spPr>
            <a:xfrm>
              <a:off x="7105242" y="1763641"/>
              <a:ext cx="165618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Pompejus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p 77"/>
          <p:cNvGrpSpPr/>
          <p:nvPr/>
        </p:nvGrpSpPr>
        <p:grpSpPr>
          <a:xfrm>
            <a:off x="1547664" y="1815425"/>
            <a:ext cx="1728192" cy="2172933"/>
            <a:chOff x="3991274" y="1769321"/>
            <a:chExt cx="1728192" cy="2172933"/>
          </a:xfrm>
        </p:grpSpPr>
        <p:pic>
          <p:nvPicPr>
            <p:cNvPr id="63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9429" y1="18220" x2="45143" y2="16949"/>
                          <a14:foregroundMark x1="31429" y1="15678" x2="46857" y2="9746"/>
                          <a14:foregroundMark x1="79429" y1="13136" x2="74286" y2="10169"/>
                          <a14:foregroundMark x1="72000" y1="6356" x2="54286" y2="5085"/>
                          <a14:foregroundMark x1="77714" y1="8475" x2="54286" y2="1695"/>
                          <a14:backgroundMark x1="7429" y1="8475" x2="16000" y2="5085"/>
                          <a14:backgroundMark x1="93714" y1="6356" x2="86857" y2="3814"/>
                          <a14:backgroundMark x1="74286" y1="2542" x2="26857" y2="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4211217" y="2204863"/>
              <a:ext cx="1288307" cy="1737391"/>
            </a:xfrm>
            <a:prstGeom prst="rect">
              <a:avLst/>
            </a:prstGeom>
            <a:noFill/>
          </p:spPr>
        </p:pic>
        <p:sp>
          <p:nvSpPr>
            <p:cNvPr id="64" name="textruta 63"/>
            <p:cNvSpPr txBox="1"/>
            <p:nvPr/>
          </p:nvSpPr>
          <p:spPr>
            <a:xfrm>
              <a:off x="3991274" y="1769321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Julius Caesar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3419872" y="1820813"/>
            <a:ext cx="1728192" cy="2124318"/>
            <a:chOff x="5348618" y="2180173"/>
            <a:chExt cx="1728192" cy="2124318"/>
          </a:xfrm>
        </p:grpSpPr>
        <p:pic>
          <p:nvPicPr>
            <p:cNvPr id="39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8475" y1="44648" x2="18008" y2="45872"/>
                          <a14:backgroundMark x1="82415" y1="71407" x2="78814" y2="7828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751782"/>
              <a:ext cx="1121189" cy="1552709"/>
            </a:xfrm>
            <a:prstGeom prst="rect">
              <a:avLst/>
            </a:prstGeom>
            <a:noFill/>
          </p:spPr>
        </p:pic>
        <p:sp>
          <p:nvSpPr>
            <p:cNvPr id="40" name="textruta 39"/>
            <p:cNvSpPr txBox="1"/>
            <p:nvPr/>
          </p:nvSpPr>
          <p:spPr>
            <a:xfrm>
              <a:off x="5348618" y="2180173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Kejsar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Augustus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5364088" y="1835532"/>
            <a:ext cx="1728192" cy="2152826"/>
            <a:chOff x="5152876" y="1835532"/>
            <a:chExt cx="1728192" cy="2152826"/>
          </a:xfrm>
        </p:grpSpPr>
        <p:pic>
          <p:nvPicPr>
            <p:cNvPr id="42" name="Bildobjekt 41" descr="8096_-_Roma_-_Ara_Pacis_-_Tiberio_-_Foto_Giovanni_Dall'Orto_-_30-Mar-2008.jpg"/>
            <p:cNvPicPr>
              <a:picLocks noChangeAspect="1"/>
            </p:cNvPicPr>
            <p:nvPr/>
          </p:nvPicPr>
          <p:blipFill>
            <a:blip r:embed="rId9" cstate="screen">
              <a:lum bright="-21000" contrast="24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2217" r="97783">
                          <a14:foregroundMark x1="72167" y1="65273" x2="74631" y2="64364"/>
                          <a14:backgroundMark x1="21182" y1="67636" x2="13793" y2="71091"/>
                          <a14:backgroundMark x1="75616" y1="75273" x2="74877" y2="67091"/>
                          <a14:backgroundMark x1="76355" y1="65091" x2="78325" y2="6163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321292" y="2250967"/>
              <a:ext cx="1281555" cy="1737391"/>
            </a:xfrm>
            <a:prstGeom prst="rect">
              <a:avLst/>
            </a:prstGeom>
          </p:spPr>
        </p:pic>
        <p:sp>
          <p:nvSpPr>
            <p:cNvPr id="43" name="textruta 42"/>
            <p:cNvSpPr txBox="1"/>
            <p:nvPr/>
          </p:nvSpPr>
          <p:spPr>
            <a:xfrm>
              <a:off x="5152876" y="1835532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Kejsar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Tiberius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4" name="Picture 2" descr="C:\Documents and Settings\Jonathan Karlsson\Mina dokument\Mötesserier\Bildarkiv\Evangelism Images\16 - Hell\0816169 Jesus cross crucified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426092" y="4069432"/>
            <a:ext cx="1522172" cy="1141629"/>
          </a:xfrm>
          <a:prstGeom prst="rect">
            <a:avLst/>
          </a:prstGeom>
          <a:noFill/>
        </p:spPr>
      </p:pic>
      <p:pic>
        <p:nvPicPr>
          <p:cNvPr id="45" name="Picture 2" descr="C:\Documents and Settings\Jonathan Karlsson\Mina dokument\Mötesserier\Bildarkiv\Evangelism Images\6 - Great Controversy\0806129 Joseph mary Jesus birth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419872" y="4077072"/>
            <a:ext cx="1536171" cy="1152128"/>
          </a:xfrm>
          <a:prstGeom prst="rect">
            <a:avLst/>
          </a:prstGeom>
          <a:noFill/>
        </p:spPr>
      </p:pic>
      <p:grpSp>
        <p:nvGrpSpPr>
          <p:cNvPr id="12" name="Grupp 11"/>
          <p:cNvGrpSpPr/>
          <p:nvPr/>
        </p:nvGrpSpPr>
        <p:grpSpPr>
          <a:xfrm>
            <a:off x="4906640" y="1778918"/>
            <a:ext cx="480053" cy="4908392"/>
            <a:chOff x="4906640" y="1778918"/>
            <a:chExt cx="480053" cy="4908392"/>
          </a:xfrm>
        </p:grpSpPr>
        <p:cxnSp>
          <p:nvCxnSpPr>
            <p:cNvPr id="46" name="Rak pil 45"/>
            <p:cNvCxnSpPr/>
            <p:nvPr/>
          </p:nvCxnSpPr>
          <p:spPr>
            <a:xfrm flipV="1">
              <a:off x="5146476" y="1778918"/>
              <a:ext cx="1588" cy="432361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ruta 46"/>
            <p:cNvSpPr txBox="1"/>
            <p:nvPr/>
          </p:nvSpPr>
          <p:spPr>
            <a:xfrm>
              <a:off x="4906640" y="6102535"/>
              <a:ext cx="480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9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11:23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028854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”Ty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från den stund 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han ingått förbund med honom kommer han att handla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svekfullt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Han skall dra ut och få övermakten med endast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lite folk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51977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7:8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43608" y="1928802"/>
            <a:ext cx="6408712" cy="4278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”Men </a:t>
            </a:r>
            <a:r>
              <a:rPr lang="sv-SE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medan jag såg på hornen fick jag se hur ett annat horn sköt upp mellan dem, </a:t>
            </a:r>
            <a:r>
              <a:rPr lang="sv-S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ett litet horn</a:t>
            </a:r>
            <a:r>
              <a:rPr lang="sv-SE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som stötte bort tre av de förra hornen. Det hornet hade ögon som liknade människoögon och en mun som talade skrytsamt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51977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Jonathan\Evangelisation\Bildarkiv\Evangelism Images\12 - Sunday\0812133 - Little ho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9" r="35123"/>
          <a:stretch/>
        </p:blipFill>
        <p:spPr bwMode="auto">
          <a:xfrm>
            <a:off x="7582419" y="1928802"/>
            <a:ext cx="1133023" cy="40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2 Tessalonikerna 2:7-8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28662" y="1928802"/>
            <a:ext cx="7171730" cy="4801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</a:t>
            </a:r>
            <a:r>
              <a:rPr lang="sv-SE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Redan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är ju laglöshetens hemlighet verksam. Han som nu håller tillbaka måste endast först </a:t>
            </a:r>
            <a:r>
              <a:rPr lang="sv-S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röjas ur vägen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</a:t>
            </a:r>
            <a:r>
              <a:rPr lang="sv-SE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Sedan skall den laglöse öppet träda fram. Men honom kommer Herren Jesus att döda med sin muns anda och förgöra, när han visar sig vid sin </a:t>
            </a:r>
            <a:r>
              <a:rPr lang="sv-S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ankomst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51977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0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8:25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236766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”Genom 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sin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klokhet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skall han lyckas väl med sitt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svek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Han skall anse sig själv överlägsen, och han skall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fördärva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många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mitt i deras trygghet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Ja, han skall sätta sig upp mot furstarnas Furste, men han skall krossas utan hjälp av människohand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51977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Jonathan\Evangelisation\Bildarkiv\Evangelism Images\12 - Sunday\0812133 - Little ho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9" r="35123"/>
          <a:stretch/>
        </p:blipFill>
        <p:spPr bwMode="auto">
          <a:xfrm>
            <a:off x="7582419" y="1928802"/>
            <a:ext cx="1133023" cy="40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11:24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40318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”Oförmärkt skall han tränga in i de rikaste bygderna av en provins och göra vad varken hans fäder eller förfäder har gjort; han skall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fördela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erövrat gods, byte och utrustning bland sina män. För en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tid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planerar han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angrepp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mot fästningar.”</a:t>
            </a:r>
            <a:endParaRPr lang="sv-SE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Bibel 2000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Diocletianus </a:t>
            </a:r>
            <a:r>
              <a:rPr lang="sv-SE" sz="2800" dirty="0" smtClean="0">
                <a:solidFill>
                  <a:srgbClr val="FFC000"/>
                </a:solidFill>
                <a:latin typeface="Berlin Sans FB Demi" pitchFamily="34" charset="0"/>
              </a:rPr>
              <a:t>(244-311 </a:t>
            </a:r>
            <a:r>
              <a:rPr lang="sv-SE" sz="2800" dirty="0" err="1" smtClean="0">
                <a:solidFill>
                  <a:srgbClr val="FFC000"/>
                </a:solidFill>
                <a:latin typeface="Berlin Sans FB Demi" pitchFamily="34" charset="0"/>
              </a:rPr>
              <a:t>e.Kr</a:t>
            </a:r>
            <a:r>
              <a:rPr lang="sv-SE" sz="2800" dirty="0" smtClean="0">
                <a:solidFill>
                  <a:srgbClr val="FFC000"/>
                </a:solidFill>
                <a:latin typeface="Berlin Sans FB Demi" pitchFamily="34" charset="0"/>
              </a:rPr>
              <a:t>)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3075" name="Picture 3" descr="C:\Documents and Settings\Jonathan Karlsson\Mina dokument\Bilder\CK Turkiet resa\Första delen\CIMG06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9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832648" cy="5302408"/>
          </a:xfrm>
          <a:prstGeom prst="rect">
            <a:avLst/>
          </a:prstGeom>
          <a:noFill/>
        </p:spPr>
      </p:pic>
      <p:grpSp>
        <p:nvGrpSpPr>
          <p:cNvPr id="5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6" name="Femhörning 5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Rak pil 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3" name="Rak pil 1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Rak pil 17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785005"/>
            <a:ext cx="7172870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”I slutet av regeringstiden förmörkades av den sista </a:t>
            </a:r>
            <a:b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stora </a:t>
            </a:r>
            <a:r>
              <a:rPr lang="sv-SE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förföljelsen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av de </a:t>
            </a:r>
            <a:r>
              <a:rPr lang="sv-SE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kristna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... [Vissa] faktorer ledde Diocletianus till att publicera de fyra </a:t>
            </a:r>
            <a:r>
              <a:rPr lang="sv-SE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edikten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303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-304. Han lovade hela tiden att han inte skulle utgjuta blod. Hans löfte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blev dock obeaktat och förföljelserna spreds </a:t>
            </a:r>
            <a:endParaRPr lang="sv-SE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556792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1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11:16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emhörning 39"/>
          <p:cNvSpPr/>
          <p:nvPr/>
        </p:nvSpPr>
        <p:spPr>
          <a:xfrm>
            <a:off x="0" y="1772816"/>
            <a:ext cx="5508104" cy="3456384"/>
          </a:xfrm>
          <a:prstGeom prst="homePlate">
            <a:avLst>
              <a:gd name="adj" fmla="val 441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/>
          <p:nvPr/>
        </p:nvCxnSpPr>
        <p:spPr>
          <a:xfrm rot="5400000" flipH="1" flipV="1">
            <a:off x="179512" y="620688"/>
            <a:ext cx="1440160" cy="864096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1331640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48"/>
          <p:cNvGrpSpPr/>
          <p:nvPr/>
        </p:nvGrpSpPr>
        <p:grpSpPr>
          <a:xfrm>
            <a:off x="-28128" y="1844824"/>
            <a:ext cx="1296144" cy="1579395"/>
            <a:chOff x="3779912" y="1844824"/>
            <a:chExt cx="1296144" cy="1579395"/>
          </a:xfrm>
        </p:grpSpPr>
        <p:pic>
          <p:nvPicPr>
            <p:cNvPr id="2050" name="Picture 2" descr="C:\Documents and Settings\Jonathan Karlsson\Mina dokument\Mötesserier\Övrigt\Daniel 11\AntiochusII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51920" y="2276872"/>
              <a:ext cx="1153237" cy="1147347"/>
            </a:xfrm>
            <a:prstGeom prst="rect">
              <a:avLst/>
            </a:prstGeom>
            <a:noFill/>
          </p:spPr>
        </p:pic>
        <p:sp>
          <p:nvSpPr>
            <p:cNvPr id="43" name="textruta 42"/>
            <p:cNvSpPr txBox="1"/>
            <p:nvPr/>
          </p:nvSpPr>
          <p:spPr>
            <a:xfrm>
              <a:off x="3779912" y="1844824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Antiokus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p 65"/>
          <p:cNvGrpSpPr/>
          <p:nvPr/>
        </p:nvGrpSpPr>
        <p:grpSpPr>
          <a:xfrm>
            <a:off x="1124000" y="1772816"/>
            <a:ext cx="1296144" cy="1551736"/>
            <a:chOff x="6637930" y="2852936"/>
            <a:chExt cx="1296144" cy="1551736"/>
          </a:xfrm>
        </p:grpSpPr>
        <p:pic>
          <p:nvPicPr>
            <p:cNvPr id="2054" name="Picture 6" descr="C:\Documents and Settings\Jonathan Karlsson\Mina dokument\Mötesserier\Övrigt\Daniel 11\SeleucusII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15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49526"/>
            <a:stretch>
              <a:fillRect/>
            </a:stretch>
          </p:blipFill>
          <p:spPr bwMode="auto">
            <a:xfrm>
              <a:off x="6709938" y="3429947"/>
              <a:ext cx="1080120" cy="974725"/>
            </a:xfrm>
            <a:prstGeom prst="rect">
              <a:avLst/>
            </a:prstGeom>
            <a:noFill/>
          </p:spPr>
        </p:pic>
        <p:sp>
          <p:nvSpPr>
            <p:cNvPr id="65" name="textruta 64"/>
            <p:cNvSpPr txBox="1"/>
            <p:nvPr/>
          </p:nvSpPr>
          <p:spPr>
            <a:xfrm>
              <a:off x="6637930" y="2852936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Seleukos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upp 57"/>
          <p:cNvGrpSpPr/>
          <p:nvPr/>
        </p:nvGrpSpPr>
        <p:grpSpPr>
          <a:xfrm>
            <a:off x="-244152" y="3789040"/>
            <a:ext cx="1647800" cy="1512168"/>
            <a:chOff x="3563888" y="3789040"/>
            <a:chExt cx="1647800" cy="1512168"/>
          </a:xfrm>
        </p:grpSpPr>
        <p:pic>
          <p:nvPicPr>
            <p:cNvPr id="1026" name="Picture 2" descr="C:\Documents and Settings\Jonathan Karlsson\Mina dokument\Mötesserier\Övrigt\Daniel 11\Ptolemy_III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4545" y1="8442" x2="60606" y2="0"/>
                          <a14:foregroundMark x1="19394" y1="8442" x2="33939" y2="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789040"/>
              <a:ext cx="1008112" cy="936104"/>
            </a:xfrm>
            <a:prstGeom prst="rect">
              <a:avLst/>
            </a:prstGeom>
            <a:noFill/>
          </p:spPr>
        </p:pic>
        <p:sp>
          <p:nvSpPr>
            <p:cNvPr id="57" name="textruta 56"/>
            <p:cNvSpPr txBox="1"/>
            <p:nvPr/>
          </p:nvSpPr>
          <p:spPr>
            <a:xfrm>
              <a:off x="3563888" y="4931876"/>
              <a:ext cx="16478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Ptolemaios III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 62"/>
          <p:cNvGrpSpPr/>
          <p:nvPr/>
        </p:nvGrpSpPr>
        <p:grpSpPr>
          <a:xfrm>
            <a:off x="2204120" y="1844824"/>
            <a:ext cx="1296144" cy="1863547"/>
            <a:chOff x="6012160" y="1844824"/>
            <a:chExt cx="1296144" cy="1863547"/>
          </a:xfrm>
        </p:grpSpPr>
        <p:pic>
          <p:nvPicPr>
            <p:cNvPr id="58" name="Bildobjekt 57" descr="coin_seleucus_iii_keraunos.jp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6084168" y="2276872"/>
              <a:ext cx="973059" cy="1431499"/>
            </a:xfrm>
            <a:prstGeom prst="rect">
              <a:avLst/>
            </a:prstGeom>
          </p:spPr>
        </p:pic>
        <p:sp>
          <p:nvSpPr>
            <p:cNvPr id="61" name="textruta 60"/>
            <p:cNvSpPr txBox="1"/>
            <p:nvPr/>
          </p:nvSpPr>
          <p:spPr>
            <a:xfrm>
              <a:off x="6012160" y="1844824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Antiokus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III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p 66"/>
          <p:cNvGrpSpPr/>
          <p:nvPr/>
        </p:nvGrpSpPr>
        <p:grpSpPr>
          <a:xfrm>
            <a:off x="835968" y="3789040"/>
            <a:ext cx="1647800" cy="1305436"/>
            <a:chOff x="4644008" y="3789040"/>
            <a:chExt cx="1647800" cy="1305436"/>
          </a:xfrm>
        </p:grpSpPr>
        <p:pic>
          <p:nvPicPr>
            <p:cNvPr id="150531" name="Picture 3" descr="C:\Documents and Settings\Jonathan Karlsson\Mina dokument\Mötesserier\Övrigt\Daniel 11\Ptolemy_IV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3117" y1="5195" x2="52597" y2="1299"/>
                          <a14:foregroundMark x1="63636" y1="3247" x2="77922" y2="10390"/>
                          <a14:foregroundMark x1="31818" y1="4545" x2="38312" y2="194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789040"/>
              <a:ext cx="936104" cy="936104"/>
            </a:xfrm>
            <a:prstGeom prst="rect">
              <a:avLst/>
            </a:prstGeom>
            <a:noFill/>
          </p:spPr>
        </p:pic>
        <p:sp>
          <p:nvSpPr>
            <p:cNvPr id="66" name="textruta 65"/>
            <p:cNvSpPr txBox="1"/>
            <p:nvPr/>
          </p:nvSpPr>
          <p:spPr>
            <a:xfrm>
              <a:off x="4644008" y="4725144"/>
              <a:ext cx="16478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Ptolemaios IV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C:\Documents and Settings\Jonathan Karlsson\Mina dokument\Mötesserier\Övrigt\Daniel 11\Ptolemy_V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04119" y="3861048"/>
            <a:ext cx="864097" cy="864096"/>
          </a:xfrm>
          <a:prstGeom prst="rect">
            <a:avLst/>
          </a:prstGeom>
          <a:noFill/>
        </p:spPr>
      </p:pic>
      <p:sp>
        <p:nvSpPr>
          <p:cNvPr id="59" name="textruta 58"/>
          <p:cNvSpPr txBox="1"/>
          <p:nvPr/>
        </p:nvSpPr>
        <p:spPr>
          <a:xfrm>
            <a:off x="1916088" y="4931876"/>
            <a:ext cx="16478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Ptolemaios V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upp 53"/>
          <p:cNvGrpSpPr/>
          <p:nvPr/>
        </p:nvGrpSpPr>
        <p:grpSpPr>
          <a:xfrm>
            <a:off x="4139952" y="3717032"/>
            <a:ext cx="2304256" cy="2093283"/>
            <a:chOff x="5652120" y="3781351"/>
            <a:chExt cx="2304256" cy="2010997"/>
          </a:xfrm>
        </p:grpSpPr>
        <p:sp>
          <p:nvSpPr>
            <p:cNvPr id="69" name="textruta 68"/>
            <p:cNvSpPr txBox="1"/>
            <p:nvPr/>
          </p:nvSpPr>
          <p:spPr>
            <a:xfrm>
              <a:off x="5652120" y="5437534"/>
              <a:ext cx="2304256" cy="3548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168 f.Kr.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0" name="Rak 69"/>
            <p:cNvCxnSpPr>
              <a:endCxn id="69" idx="0"/>
            </p:cNvCxnSpPr>
            <p:nvPr/>
          </p:nvCxnSpPr>
          <p:spPr>
            <a:xfrm rot="5400000">
              <a:off x="5976160" y="4609440"/>
              <a:ext cx="1656183" cy="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xplosion 1 70"/>
          <p:cNvSpPr/>
          <p:nvPr/>
        </p:nvSpPr>
        <p:spPr>
          <a:xfrm rot="542450">
            <a:off x="4893844" y="3045556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2" name="Grupp 53"/>
          <p:cNvGrpSpPr/>
          <p:nvPr/>
        </p:nvGrpSpPr>
        <p:grpSpPr>
          <a:xfrm>
            <a:off x="7812360" y="4005064"/>
            <a:ext cx="1008112" cy="2093283"/>
            <a:chOff x="5652120" y="3781353"/>
            <a:chExt cx="2304256" cy="2010997"/>
          </a:xfrm>
        </p:grpSpPr>
        <p:sp>
          <p:nvSpPr>
            <p:cNvPr id="53" name="textruta 52"/>
            <p:cNvSpPr txBox="1"/>
            <p:nvPr/>
          </p:nvSpPr>
          <p:spPr>
            <a:xfrm>
              <a:off x="5652120" y="5437536"/>
              <a:ext cx="2304256" cy="3548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65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4" name="Rak 53"/>
            <p:cNvCxnSpPr>
              <a:endCxn id="53" idx="0"/>
            </p:cNvCxnSpPr>
            <p:nvPr/>
          </p:nvCxnSpPr>
          <p:spPr>
            <a:xfrm rot="5400000">
              <a:off x="5976159" y="4609442"/>
              <a:ext cx="1656184" cy="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7020272" y="1844824"/>
            <a:ext cx="2123728" cy="1800200"/>
            <a:chOff x="7020272" y="1844824"/>
            <a:chExt cx="2123728" cy="1800200"/>
          </a:xfrm>
        </p:grpSpPr>
        <p:pic>
          <p:nvPicPr>
            <p:cNvPr id="6" name="Picture 2" descr="C:\Documents and Settings\Jonathan Karlsson\Mina dokument\Mötesserier\Övrigt\Daniel 11\pompey.jp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33538" y1="74127" x2="66462" y2="827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2178670"/>
              <a:ext cx="978573" cy="1466354"/>
            </a:xfrm>
            <a:prstGeom prst="rect">
              <a:avLst/>
            </a:prstGeom>
            <a:noFill/>
          </p:spPr>
        </p:pic>
        <p:sp>
          <p:nvSpPr>
            <p:cNvPr id="49" name="textruta 48"/>
            <p:cNvSpPr txBox="1"/>
            <p:nvPr/>
          </p:nvSpPr>
          <p:spPr>
            <a:xfrm>
              <a:off x="7020272" y="1844824"/>
              <a:ext cx="212372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 Pompejus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Explosion 1 54"/>
          <p:cNvSpPr/>
          <p:nvPr/>
        </p:nvSpPr>
        <p:spPr>
          <a:xfrm rot="542450">
            <a:off x="7990188" y="3350602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6" name="Grupp 55"/>
          <p:cNvGrpSpPr/>
          <p:nvPr/>
        </p:nvGrpSpPr>
        <p:grpSpPr>
          <a:xfrm>
            <a:off x="4716016" y="1844824"/>
            <a:ext cx="2123728" cy="1336923"/>
            <a:chOff x="4716016" y="1844824"/>
            <a:chExt cx="2123728" cy="1336923"/>
          </a:xfrm>
        </p:grpSpPr>
        <p:pic>
          <p:nvPicPr>
            <p:cNvPr id="1027" name="Picture 3" descr="C:\Documents and Settings\Jonathan Karlsson\Mina dokument\Mötesserier\Övrigt\Daniel 11\200px-Roman_SPQR_banner.svg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116498" y="2132856"/>
              <a:ext cx="1327710" cy="1048891"/>
            </a:xfrm>
            <a:prstGeom prst="rect">
              <a:avLst/>
            </a:prstGeom>
            <a:noFill/>
          </p:spPr>
        </p:pic>
        <p:sp>
          <p:nvSpPr>
            <p:cNvPr id="51" name="textruta 50"/>
            <p:cNvSpPr txBox="1"/>
            <p:nvPr/>
          </p:nvSpPr>
          <p:spPr>
            <a:xfrm>
              <a:off x="4716016" y="1844824"/>
              <a:ext cx="212372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Romerska senaten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textruta 61"/>
          <p:cNvSpPr txBox="1"/>
          <p:nvPr/>
        </p:nvSpPr>
        <p:spPr>
          <a:xfrm rot="20134645">
            <a:off x="6211110" y="4065720"/>
            <a:ext cx="208823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Seleukidiska</a:t>
            </a: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riket upphör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ruta 62"/>
          <p:cNvSpPr txBox="1"/>
          <p:nvPr/>
        </p:nvSpPr>
        <p:spPr>
          <a:xfrm rot="20134645">
            <a:off x="3339971" y="3807276"/>
            <a:ext cx="188303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Makedoniska riket upphör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0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5" grpId="0" animBg="1"/>
      <p:bldP spid="62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785005"/>
            <a:ext cx="7172870" cy="2708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genom riket med ett </a:t>
            </a:r>
            <a:b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extremt våld </a:t>
            </a: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som inte </a:t>
            </a:r>
            <a:b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lyckades utplåna kristendomen men orsakade att martyrernas tro tändes istället.”</a:t>
            </a:r>
            <a:endParaRPr lang="sv-SE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556792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5364088" y="6156012"/>
            <a:ext cx="28643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</a:t>
            </a:r>
            <a:r>
              <a:rPr lang="sv-SE" b="1" dirty="0" err="1" smtClean="0">
                <a:solidFill>
                  <a:schemeClr val="bg1"/>
                </a:solidFill>
              </a:rPr>
              <a:t>Diocletian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Jonathan Karlsson\Mina dokument\Mötesserier\Övrigt\Daniel 11\The_Christian_Martyrs_Last_Pray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4437112"/>
            <a:ext cx="3817274" cy="2319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07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Uppenbarelseboken 2:10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40318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”Var inte rädd för vad du kommer att få lida. Se, djävulen skall kasta några av er i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fängelse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för att ni skall sättas på prov, och under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tio dagar </a:t>
            </a:r>
            <a:r>
              <a:rPr lang="sv-SE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[år – 303-313 </a:t>
            </a:r>
            <a:r>
              <a:rPr lang="sv-SE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e.Kr</a:t>
            </a:r>
            <a:r>
              <a:rPr lang="sv-SE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]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kommer ni att få utstå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lidanden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Var trogen intill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döden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så skall jag ge dig livets krona.”</a:t>
            </a:r>
            <a:endParaRPr lang="sv-SE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60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11:24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… intill en viss tid gör han upp onda planer mot </a:t>
            </a: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[de kristnas]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befästa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platser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79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27522" y="1772816"/>
            <a:ext cx="7172870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”I de tidiga kristna </a:t>
            </a:r>
            <a:b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samhällena i romarriket </a:t>
            </a:r>
            <a:b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hade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katakomber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en mängd olika funktioner utöver begravning. ... på grund av deras invecklade uppbyggnad och hemliga ingångar från sandtag och öppna landskap, kunde [de] användas</a:t>
            </a:r>
            <a:endParaRPr lang="sv-S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556792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6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27522" y="1772816"/>
            <a:ext cx="717287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som gömställen under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förföljelsetider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civila oroligheter.”</a:t>
            </a:r>
            <a:endParaRPr lang="sv-S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556792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899592" y="6156012"/>
            <a:ext cx="28643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</a:t>
            </a:r>
            <a:r>
              <a:rPr lang="sv-SE" b="1" dirty="0" err="1" smtClean="0">
                <a:solidFill>
                  <a:schemeClr val="bg1"/>
                </a:solidFill>
              </a:rPr>
              <a:t>Catacomb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971600" y="3789040"/>
            <a:ext cx="3384376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  <a:latin typeface="Arial Rounded MT Bold" pitchFamily="34" charset="0"/>
              </a:rPr>
              <a:t>Kristna katakomber</a:t>
            </a:r>
          </a:p>
          <a:p>
            <a:pPr>
              <a:buFont typeface="Arial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latin typeface="Arial Rounded MT Bold" pitchFamily="34" charset="0"/>
              </a:rPr>
              <a:t> Rom</a:t>
            </a:r>
          </a:p>
          <a:p>
            <a:pPr>
              <a:buFont typeface="Arial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latin typeface="Arial Rounded MT Bold" pitchFamily="34" charset="0"/>
              </a:rPr>
              <a:t> Malta</a:t>
            </a:r>
          </a:p>
          <a:p>
            <a:pPr>
              <a:buFont typeface="Arial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v-SE" sz="2400" b="1" dirty="0" err="1" smtClean="0">
                <a:solidFill>
                  <a:schemeClr val="bg1"/>
                </a:solidFill>
                <a:latin typeface="Arial Rounded MT Bold" pitchFamily="34" charset="0"/>
              </a:rPr>
              <a:t>Kappadokien</a:t>
            </a:r>
            <a:endParaRPr lang="sv-SE" sz="24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latin typeface="Arial Rounded MT Bold" pitchFamily="34" charset="0"/>
              </a:rPr>
              <a:t> Egypten</a:t>
            </a:r>
          </a:p>
          <a:p>
            <a:pPr>
              <a:buFont typeface="Arial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latin typeface="Arial Rounded MT Bold" pitchFamily="34" charset="0"/>
              </a:rPr>
              <a:t> Sicilien</a:t>
            </a:r>
          </a:p>
          <a:p>
            <a:endParaRPr lang="sv-SE" sz="2400" dirty="0"/>
          </a:p>
        </p:txBody>
      </p:sp>
      <p:pic>
        <p:nvPicPr>
          <p:cNvPr id="23" name="Picture 2" descr="C:\Documents and Settings\Jonathan Karlsson\Mina dokument\Bilder\CK Turkiet resa\Första delen\CIMG06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31083" y="3140967"/>
            <a:ext cx="4434304" cy="332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17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rgbClr val="FFC000"/>
                </a:solidFill>
                <a:latin typeface="Berlin Sans FB Demi" pitchFamily="34" charset="0"/>
              </a:rPr>
              <a:t>Katakomberna i </a:t>
            </a:r>
            <a:r>
              <a:rPr lang="sv-SE" sz="4000" dirty="0" err="1" smtClean="0">
                <a:solidFill>
                  <a:srgbClr val="FFC000"/>
                </a:solidFill>
                <a:latin typeface="Berlin Sans FB Demi" pitchFamily="34" charset="0"/>
              </a:rPr>
              <a:t>Kappadokien</a:t>
            </a:r>
            <a:endParaRPr lang="sv-SE" sz="40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3075" name="Picture 3" descr="C:\Documents and Settings\Jonathan Karlsson\Mina dokument\Bilder\CK Turkiet resa\Första delen\CIMG06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556192"/>
            <a:ext cx="6624736" cy="4968552"/>
          </a:xfrm>
          <a:prstGeom prst="rect">
            <a:avLst/>
          </a:prstGeom>
          <a:noFill/>
        </p:spPr>
      </p:pic>
      <p:grpSp>
        <p:nvGrpSpPr>
          <p:cNvPr id="5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6" name="Femhörning 5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Rak pil 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3" name="Rak pil 1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7" name="Rak pil 16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8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onathan Karlsson\Mina dokument\Bilder\CK Turkiet resa\Första delen\CIMG06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556791"/>
            <a:ext cx="6624736" cy="4968553"/>
          </a:xfrm>
          <a:prstGeom prst="rect">
            <a:avLst/>
          </a:prstGeom>
          <a:noFill/>
        </p:spPr>
      </p:pic>
      <p:grpSp>
        <p:nvGrpSpPr>
          <p:cNvPr id="5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6" name="Femhörning 5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Rak pil 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3" name="Rak pil 1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7" name="Rak pil 16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928662" y="785794"/>
            <a:ext cx="728667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rgbClr val="FFC000"/>
                </a:solidFill>
                <a:latin typeface="Berlin Sans FB Demi" pitchFamily="34" charset="0"/>
              </a:rPr>
              <a:t>Katakomberna i </a:t>
            </a:r>
            <a:r>
              <a:rPr lang="sv-SE" sz="4000" dirty="0" err="1" smtClean="0">
                <a:solidFill>
                  <a:srgbClr val="FFC000"/>
                </a:solidFill>
                <a:latin typeface="Berlin Sans FB Demi" pitchFamily="34" charset="0"/>
              </a:rPr>
              <a:t>Kappadokien</a:t>
            </a:r>
            <a:endParaRPr lang="sv-SE" sz="40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1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11:24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>
            <a:endCxn id="38" idx="3"/>
          </p:cNvCxnSpPr>
          <p:nvPr/>
        </p:nvCxnSpPr>
        <p:spPr>
          <a:xfrm rot="10800000">
            <a:off x="3419872" y="166328"/>
            <a:ext cx="4320480" cy="1606488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771800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5" name="Grupp 44"/>
          <p:cNvGrpSpPr/>
          <p:nvPr/>
        </p:nvGrpSpPr>
        <p:grpSpPr>
          <a:xfrm>
            <a:off x="2339752" y="1892831"/>
            <a:ext cx="1728192" cy="1617469"/>
            <a:chOff x="2195736" y="2396887"/>
            <a:chExt cx="1728192" cy="1617469"/>
          </a:xfrm>
        </p:grpSpPr>
        <p:pic>
          <p:nvPicPr>
            <p:cNvPr id="3075" name="Picture 3" descr="C:\Documents and Settings\Jonathan Karlsson\Mina dokument\Mötesserier\Övrigt\Daniel 11\Maximian_Hercule_Olybrius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396887"/>
              <a:ext cx="936103" cy="1248137"/>
            </a:xfrm>
            <a:prstGeom prst="rect">
              <a:avLst/>
            </a:prstGeom>
            <a:noFill/>
          </p:spPr>
        </p:pic>
        <p:sp>
          <p:nvSpPr>
            <p:cNvPr id="44" name="textruta 43"/>
            <p:cNvSpPr txBox="1"/>
            <p:nvPr/>
          </p:nvSpPr>
          <p:spPr>
            <a:xfrm>
              <a:off x="2195736" y="3645024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Maximianus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3" name="Grupp 42"/>
          <p:cNvGrpSpPr/>
          <p:nvPr/>
        </p:nvGrpSpPr>
        <p:grpSpPr>
          <a:xfrm>
            <a:off x="971600" y="1916832"/>
            <a:ext cx="1728192" cy="1593468"/>
            <a:chOff x="1115616" y="2564904"/>
            <a:chExt cx="1728192" cy="1593468"/>
          </a:xfrm>
        </p:grpSpPr>
        <p:pic>
          <p:nvPicPr>
            <p:cNvPr id="3074" name="Picture 2" descr="C:\Documents and Settings\Jonathan Karlsson\Mina dokument\Mötesserier\Övrigt\Daniel 11\Diocletien_Vaux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564904"/>
              <a:ext cx="864096" cy="1270730"/>
            </a:xfrm>
            <a:prstGeom prst="rect">
              <a:avLst/>
            </a:prstGeom>
            <a:noFill/>
          </p:spPr>
        </p:pic>
        <p:sp>
          <p:nvSpPr>
            <p:cNvPr id="42" name="textruta 41"/>
            <p:cNvSpPr txBox="1"/>
            <p:nvPr/>
          </p:nvSpPr>
          <p:spPr>
            <a:xfrm>
              <a:off x="1115616" y="3789040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Diocletianus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p 46"/>
          <p:cNvGrpSpPr/>
          <p:nvPr/>
        </p:nvGrpSpPr>
        <p:grpSpPr>
          <a:xfrm>
            <a:off x="1187624" y="3544552"/>
            <a:ext cx="1296144" cy="1621932"/>
            <a:chOff x="3934814" y="2708920"/>
            <a:chExt cx="1296144" cy="1621932"/>
          </a:xfrm>
        </p:grpSpPr>
        <p:pic>
          <p:nvPicPr>
            <p:cNvPr id="3077" name="Picture 5" descr="C:\Documents and Settings\Jonathan Karlsson\Mina dokument\Mötesserier\Övrigt\Daniel 11\Constantius.chlorus02_pushkin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708920"/>
              <a:ext cx="918102" cy="1224136"/>
            </a:xfrm>
            <a:prstGeom prst="rect">
              <a:avLst/>
            </a:prstGeom>
            <a:noFill/>
          </p:spPr>
        </p:pic>
        <p:sp>
          <p:nvSpPr>
            <p:cNvPr id="46" name="textruta 45"/>
            <p:cNvSpPr txBox="1"/>
            <p:nvPr/>
          </p:nvSpPr>
          <p:spPr>
            <a:xfrm>
              <a:off x="3934814" y="3961520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Konstantius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upp 49"/>
          <p:cNvGrpSpPr/>
          <p:nvPr/>
        </p:nvGrpSpPr>
        <p:grpSpPr>
          <a:xfrm>
            <a:off x="2555776" y="3553375"/>
            <a:ext cx="1296144" cy="1603817"/>
            <a:chOff x="2555776" y="3553375"/>
            <a:chExt cx="1296144" cy="1603817"/>
          </a:xfrm>
        </p:grpSpPr>
        <p:pic>
          <p:nvPicPr>
            <p:cNvPr id="3078" name="Picture 6" descr="C:\Documents and Settings\Jonathan Karlsson\Mina dokument\Mötesserier\Övrigt\Daniel 11\Galerius_head_Shinjirod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53375"/>
              <a:ext cx="936104" cy="1171769"/>
            </a:xfrm>
            <a:prstGeom prst="rect">
              <a:avLst/>
            </a:prstGeom>
            <a:noFill/>
          </p:spPr>
        </p:pic>
        <p:sp>
          <p:nvSpPr>
            <p:cNvPr id="48" name="textruta 47"/>
            <p:cNvSpPr txBox="1"/>
            <p:nvPr/>
          </p:nvSpPr>
          <p:spPr>
            <a:xfrm>
              <a:off x="2555776" y="4787860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Galerius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9" name="Picture 7" descr="C:\Documents and Settings\Jonathan Karlsson\Lokala inställningar\Temporary Internet Files\Content.IE5\W9QLEQP2\MC900308165[1].wm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390425" cy="411098"/>
          </a:xfrm>
          <a:prstGeom prst="rect">
            <a:avLst/>
          </a:prstGeom>
          <a:noFill/>
        </p:spPr>
      </p:pic>
      <p:pic>
        <p:nvPicPr>
          <p:cNvPr id="3081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850232"/>
            <a:ext cx="434752" cy="434752"/>
          </a:xfrm>
          <a:prstGeom prst="rect">
            <a:avLst/>
          </a:prstGeom>
          <a:noFill/>
        </p:spPr>
      </p:pic>
      <p:pic>
        <p:nvPicPr>
          <p:cNvPr id="52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34752" cy="434752"/>
          </a:xfrm>
          <a:prstGeom prst="rect">
            <a:avLst/>
          </a:prstGeom>
          <a:noFill/>
        </p:spPr>
      </p:pic>
      <p:pic>
        <p:nvPicPr>
          <p:cNvPr id="53" name="Picture 7" descr="C:\Documents and Settings\Jonathan Karlsson\Lokala inställningar\Temporary Internet Files\Content.IE5\W9QLEQP2\MC900308165[1].wm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343" y="4437112"/>
            <a:ext cx="390425" cy="411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5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15764 -0.00069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116 L -0.14948 0.00231 " pathEditMode="fixed" rAng="0" ptsTypes="AA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2412 L -4.44444E-6 -0.00902 " pathEditMode="fixed" rAng="0" ptsTypes="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24004 L 0.00798 -0.00902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Romerska </a:t>
            </a:r>
            <a:r>
              <a:rPr lang="sv-SE" sz="4800" dirty="0" err="1" smtClean="0">
                <a:solidFill>
                  <a:srgbClr val="FFC000"/>
                </a:solidFill>
                <a:latin typeface="Berlin Sans FB Demi" pitchFamily="34" charset="0"/>
              </a:rPr>
              <a:t>tetrarkin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Tetrarchy_map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8708" y="1556792"/>
            <a:ext cx="6632314" cy="504056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6228184" y="6525344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>
                <a:solidFill>
                  <a:schemeClr val="bg1"/>
                </a:solidFill>
              </a:rPr>
              <a:t>Foto: </a:t>
            </a:r>
            <a:r>
              <a:rPr lang="sv-SE" sz="1100" dirty="0" err="1" smtClean="0">
                <a:solidFill>
                  <a:schemeClr val="bg1"/>
                </a:solidFill>
              </a:rPr>
              <a:t>Coppermine</a:t>
            </a:r>
            <a:r>
              <a:rPr lang="sv-SE" sz="1100" dirty="0" smtClean="0">
                <a:solidFill>
                  <a:schemeClr val="bg1"/>
                </a:solidFill>
              </a:rPr>
              <a:t> Photo Gallery</a:t>
            </a:r>
            <a:endParaRPr lang="sv-SE" sz="1100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Rak pil 17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 18"/>
          <p:cNvGrpSpPr/>
          <p:nvPr/>
        </p:nvGrpSpPr>
        <p:grpSpPr>
          <a:xfrm>
            <a:off x="-36512" y="5566103"/>
            <a:ext cx="1728192" cy="1247273"/>
            <a:chOff x="2195736" y="2767083"/>
            <a:chExt cx="1728192" cy="1247273"/>
          </a:xfrm>
        </p:grpSpPr>
        <p:pic>
          <p:nvPicPr>
            <p:cNvPr id="20" name="Picture 3" descr="C:\Documents and Settings\Jonathan Karlsson\Mina dokument\Mötesserier\Övrigt\Daniel 11\Maximian_Hercule_Olybrius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5" y="2767083"/>
              <a:ext cx="658456" cy="877941"/>
            </a:xfrm>
            <a:prstGeom prst="rect">
              <a:avLst/>
            </a:prstGeom>
            <a:noFill/>
          </p:spPr>
        </p:pic>
        <p:sp>
          <p:nvSpPr>
            <p:cNvPr id="21" name="textruta 20"/>
            <p:cNvSpPr txBox="1"/>
            <p:nvPr/>
          </p:nvSpPr>
          <p:spPr>
            <a:xfrm>
              <a:off x="2195736" y="3645024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Maximianus</a:t>
              </a:r>
              <a:endPara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-36513" y="1461317"/>
            <a:ext cx="1728192" cy="1268508"/>
            <a:chOff x="1115616" y="2889864"/>
            <a:chExt cx="1728192" cy="1268508"/>
          </a:xfrm>
        </p:grpSpPr>
        <p:pic>
          <p:nvPicPr>
            <p:cNvPr id="23" name="Picture 2" descr="C:\Documents and Settings\Jonathan Karlsson\Mina dokument\Mötesserier\Övrigt\Daniel 11\Diocletien_Vaux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3" y="2889864"/>
              <a:ext cx="643123" cy="945769"/>
            </a:xfrm>
            <a:prstGeom prst="rect">
              <a:avLst/>
            </a:prstGeom>
            <a:noFill/>
          </p:spPr>
        </p:pic>
        <p:sp>
          <p:nvSpPr>
            <p:cNvPr id="24" name="textruta 23"/>
            <p:cNvSpPr txBox="1"/>
            <p:nvPr/>
          </p:nvSpPr>
          <p:spPr>
            <a:xfrm>
              <a:off x="1115616" y="3789040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Diocletianus</a:t>
              </a:r>
              <a:endPara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71499" y="4162575"/>
            <a:ext cx="1296144" cy="1252831"/>
            <a:chOff x="3852314" y="3076222"/>
            <a:chExt cx="1296144" cy="1252831"/>
          </a:xfrm>
        </p:grpSpPr>
        <p:pic>
          <p:nvPicPr>
            <p:cNvPr id="26" name="Picture 5" descr="C:\Documents and Settings\Jonathan Karlsson\Mina dokument\Mötesserier\Övrigt\Daniel 11\Constantius.chlorus02_pushkin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076222"/>
              <a:ext cx="642626" cy="856834"/>
            </a:xfrm>
            <a:prstGeom prst="rect">
              <a:avLst/>
            </a:prstGeom>
            <a:noFill/>
          </p:spPr>
        </p:pic>
        <p:sp>
          <p:nvSpPr>
            <p:cNvPr id="27" name="textruta 26"/>
            <p:cNvSpPr txBox="1"/>
            <p:nvPr/>
          </p:nvSpPr>
          <p:spPr>
            <a:xfrm>
              <a:off x="3852314" y="3959721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Konstantius</a:t>
              </a:r>
              <a:endPara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upp 27"/>
          <p:cNvGrpSpPr/>
          <p:nvPr/>
        </p:nvGrpSpPr>
        <p:grpSpPr>
          <a:xfrm>
            <a:off x="69023" y="2833799"/>
            <a:ext cx="1296144" cy="1217049"/>
            <a:chOff x="2445288" y="3913919"/>
            <a:chExt cx="1296144" cy="1217049"/>
          </a:xfrm>
        </p:grpSpPr>
        <p:pic>
          <p:nvPicPr>
            <p:cNvPr id="29" name="Picture 6" descr="C:\Documents and Settings\Jonathan Karlsson\Mina dokument\Mötesserier\Övrigt\Daniel 11\Galerius_head_Shinjirod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1" y="3913919"/>
              <a:ext cx="648072" cy="811225"/>
            </a:xfrm>
            <a:prstGeom prst="rect">
              <a:avLst/>
            </a:prstGeom>
            <a:noFill/>
          </p:spPr>
        </p:pic>
        <p:sp>
          <p:nvSpPr>
            <p:cNvPr id="30" name="textruta 29"/>
            <p:cNvSpPr txBox="1"/>
            <p:nvPr/>
          </p:nvSpPr>
          <p:spPr>
            <a:xfrm>
              <a:off x="2445288" y="4761636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Galerius</a:t>
              </a:r>
              <a:endPara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4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8612E-6 L 0.66945 0.409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20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39593E-6 L 0.50052 0.1031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7" y="5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1267E-6 L 0.2559 -0.1979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9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7835E-6 L 0.36233 -0.265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3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err="1" smtClean="0">
                <a:solidFill>
                  <a:srgbClr val="FFC000"/>
                </a:solidFill>
                <a:latin typeface="Berlin Sans FB Demi" pitchFamily="34" charset="0"/>
              </a:rPr>
              <a:t>Tetrarkin</a:t>
            </a:r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 305 </a:t>
            </a:r>
            <a:r>
              <a:rPr lang="sv-SE" sz="4400" dirty="0" err="1" smtClean="0">
                <a:solidFill>
                  <a:srgbClr val="FFC000"/>
                </a:solidFill>
                <a:latin typeface="Berlin Sans FB Demi" pitchFamily="34" charset="0"/>
              </a:rPr>
              <a:t>e.Kr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/>
          <p:nvPr/>
        </p:nvCxnSpPr>
        <p:spPr>
          <a:xfrm rot="5400000" flipH="1" flipV="1">
            <a:off x="2698998" y="1052736"/>
            <a:ext cx="1440954" cy="79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771800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" name="Grupp 49"/>
          <p:cNvGrpSpPr/>
          <p:nvPr/>
        </p:nvGrpSpPr>
        <p:grpSpPr>
          <a:xfrm>
            <a:off x="2483768" y="3553375"/>
            <a:ext cx="1296144" cy="1603817"/>
            <a:chOff x="2555776" y="3553375"/>
            <a:chExt cx="1296144" cy="1603817"/>
          </a:xfrm>
        </p:grpSpPr>
        <p:pic>
          <p:nvPicPr>
            <p:cNvPr id="3078" name="Picture 6" descr="C:\Documents and Settings\Jonathan Karlsson\Mina dokument\Mötesserier\Övrigt\Daniel 11\Galerius_head_Shinjirod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53375"/>
              <a:ext cx="936104" cy="1171769"/>
            </a:xfrm>
            <a:prstGeom prst="rect">
              <a:avLst/>
            </a:prstGeom>
            <a:noFill/>
          </p:spPr>
        </p:pic>
        <p:sp>
          <p:nvSpPr>
            <p:cNvPr id="48" name="textruta 47"/>
            <p:cNvSpPr txBox="1"/>
            <p:nvPr/>
          </p:nvSpPr>
          <p:spPr>
            <a:xfrm>
              <a:off x="2555776" y="4787860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Galerius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upp 44"/>
          <p:cNvGrpSpPr/>
          <p:nvPr/>
        </p:nvGrpSpPr>
        <p:grpSpPr>
          <a:xfrm>
            <a:off x="971600" y="1988840"/>
            <a:ext cx="1728192" cy="1584176"/>
            <a:chOff x="2195736" y="2430180"/>
            <a:chExt cx="1728192" cy="1584176"/>
          </a:xfrm>
        </p:grpSpPr>
        <p:pic>
          <p:nvPicPr>
            <p:cNvPr id="3075" name="Picture 3" descr="C:\Documents and Settings\Jonathan Karlsson\Mina dokument\Mötesserier\Övrigt\Daniel 11\Maximian_Hercule_Olybrius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430180"/>
              <a:ext cx="936103" cy="1248137"/>
            </a:xfrm>
            <a:prstGeom prst="rect">
              <a:avLst/>
            </a:prstGeom>
            <a:noFill/>
          </p:spPr>
        </p:pic>
        <p:sp>
          <p:nvSpPr>
            <p:cNvPr id="44" name="textruta 43"/>
            <p:cNvSpPr txBox="1"/>
            <p:nvPr/>
          </p:nvSpPr>
          <p:spPr>
            <a:xfrm>
              <a:off x="2195736" y="3645024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Maximianus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upp 46"/>
          <p:cNvGrpSpPr/>
          <p:nvPr/>
        </p:nvGrpSpPr>
        <p:grpSpPr>
          <a:xfrm>
            <a:off x="1187624" y="3544552"/>
            <a:ext cx="1296144" cy="1621932"/>
            <a:chOff x="3934814" y="2708920"/>
            <a:chExt cx="1296144" cy="1621932"/>
          </a:xfrm>
        </p:grpSpPr>
        <p:pic>
          <p:nvPicPr>
            <p:cNvPr id="3077" name="Picture 5" descr="C:\Documents and Settings\Jonathan Karlsson\Mina dokument\Mötesserier\Övrigt\Daniel 11\Constantius.chlorus02_pushkin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6667" y1="17000" x2="79333" y2="12000"/>
                          <a14:foregroundMark x1="26000" y1="7500" x2="30667" y2="5500"/>
                          <a14:foregroundMark x1="58667" y1="5000" x2="74667" y2="9000"/>
                          <a14:foregroundMark x1="55333" y1="90000" x2="50667" y2="99000"/>
                          <a14:foregroundMark x1="16000" y1="90500" x2="21333" y2="9600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708920"/>
              <a:ext cx="918102" cy="1224136"/>
            </a:xfrm>
            <a:prstGeom prst="rect">
              <a:avLst/>
            </a:prstGeom>
            <a:noFill/>
          </p:spPr>
        </p:pic>
        <p:sp>
          <p:nvSpPr>
            <p:cNvPr id="46" name="textruta 45"/>
            <p:cNvSpPr txBox="1"/>
            <p:nvPr/>
          </p:nvSpPr>
          <p:spPr>
            <a:xfrm>
              <a:off x="3934814" y="3961520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Konstantius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81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34752" cy="434752"/>
          </a:xfrm>
          <a:prstGeom prst="rect">
            <a:avLst/>
          </a:prstGeom>
          <a:noFill/>
        </p:spPr>
      </p:pic>
      <p:grpSp>
        <p:nvGrpSpPr>
          <p:cNvPr id="61" name="Grupp 60"/>
          <p:cNvGrpSpPr/>
          <p:nvPr/>
        </p:nvGrpSpPr>
        <p:grpSpPr>
          <a:xfrm>
            <a:off x="2483768" y="1988840"/>
            <a:ext cx="1368152" cy="1756879"/>
            <a:chOff x="5447385" y="2102428"/>
            <a:chExt cx="1368152" cy="1756879"/>
          </a:xfrm>
        </p:grpSpPr>
        <p:pic>
          <p:nvPicPr>
            <p:cNvPr id="4102" name="Picture 6" descr="C:\Documents and Settings\Jonathan Karlsson\Mina dokument\Mötesserier\Övrigt\Daniel 11\Maximinus Daia_pushkin_shakko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36620" y1="18041" x2="71831" y2="13918"/>
                          <a14:foregroundMark x1="43662" y1="12887" x2="66901" y2="9794"/>
                          <a14:foregroundMark x1="31690" y1="15464" x2="37324" y2="10309"/>
                          <a14:foregroundMark x1="81690" y1="43814" x2="85211" y2="35052"/>
                          <a14:foregroundMark x1="18310" y1="73711" x2="30986" y2="95876"/>
                          <a14:backgroundMark x1="94366" y1="58763" x2="94366" y2="4587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27" y="2102428"/>
              <a:ext cx="867208" cy="1182556"/>
            </a:xfrm>
            <a:prstGeom prst="rect">
              <a:avLst/>
            </a:prstGeom>
            <a:noFill/>
          </p:spPr>
        </p:pic>
        <p:sp>
          <p:nvSpPr>
            <p:cNvPr id="60" name="textruta 59"/>
            <p:cNvSpPr txBox="1"/>
            <p:nvPr/>
          </p:nvSpPr>
          <p:spPr>
            <a:xfrm>
              <a:off x="5447385" y="3212976"/>
              <a:ext cx="1368152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Maximinius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Daia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3" name="Grupp 62"/>
          <p:cNvGrpSpPr/>
          <p:nvPr/>
        </p:nvGrpSpPr>
        <p:grpSpPr>
          <a:xfrm>
            <a:off x="1331640" y="3717032"/>
            <a:ext cx="1036191" cy="1449452"/>
            <a:chOff x="1331640" y="3645024"/>
            <a:chExt cx="1036191" cy="1449452"/>
          </a:xfrm>
        </p:grpSpPr>
        <p:pic>
          <p:nvPicPr>
            <p:cNvPr id="4103" name="Picture 7" descr="C:\Documents and Settings\Jonathan Karlsson\Mina dokument\Mötesserier\Övrigt\Daniel 11\Severus.jp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645024"/>
              <a:ext cx="1036191" cy="1051968"/>
            </a:xfrm>
            <a:prstGeom prst="rect">
              <a:avLst/>
            </a:prstGeom>
            <a:noFill/>
          </p:spPr>
        </p:pic>
        <p:sp>
          <p:nvSpPr>
            <p:cNvPr id="62" name="textruta 61"/>
            <p:cNvSpPr txBox="1"/>
            <p:nvPr/>
          </p:nvSpPr>
          <p:spPr>
            <a:xfrm>
              <a:off x="1331640" y="4725144"/>
              <a:ext cx="100811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Severus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9" name="Picture 7" descr="C:\Documents and Settings\Jonathan Karlsson\Lokala inställningar\Temporary Internet Files\Content.IE5\W9QLEQP2\MC900308165[1].wm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390425" cy="411098"/>
          </a:xfrm>
          <a:prstGeom prst="rect">
            <a:avLst/>
          </a:prstGeom>
          <a:noFill/>
        </p:spPr>
      </p:pic>
      <p:pic>
        <p:nvPicPr>
          <p:cNvPr id="53" name="Picture 7" descr="C:\Documents and Settings\Jonathan Karlsson\Lokala inställningar\Temporary Internet Files\Content.IE5\W9QLEQP2\MC900308165[1].wm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343" y="4437112"/>
            <a:ext cx="390425" cy="411098"/>
          </a:xfrm>
          <a:prstGeom prst="rect">
            <a:avLst/>
          </a:prstGeom>
          <a:noFill/>
        </p:spPr>
      </p:pic>
      <p:grpSp>
        <p:nvGrpSpPr>
          <p:cNvPr id="6" name="Grupp 42"/>
          <p:cNvGrpSpPr/>
          <p:nvPr/>
        </p:nvGrpSpPr>
        <p:grpSpPr>
          <a:xfrm>
            <a:off x="2339752" y="1979548"/>
            <a:ext cx="1728192" cy="1593468"/>
            <a:chOff x="1115616" y="2564904"/>
            <a:chExt cx="1728192" cy="1593468"/>
          </a:xfrm>
        </p:grpSpPr>
        <p:pic>
          <p:nvPicPr>
            <p:cNvPr id="3074" name="Picture 2" descr="C:\Documents and Settings\Jonathan Karlsson\Mina dokument\Mötesserier\Övrigt\Daniel 11\Diocletien_Vaux1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564904"/>
              <a:ext cx="864096" cy="1270730"/>
            </a:xfrm>
            <a:prstGeom prst="rect">
              <a:avLst/>
            </a:prstGeom>
            <a:noFill/>
          </p:spPr>
        </p:pic>
        <p:sp>
          <p:nvSpPr>
            <p:cNvPr id="42" name="textruta 41"/>
            <p:cNvSpPr txBox="1"/>
            <p:nvPr/>
          </p:nvSpPr>
          <p:spPr>
            <a:xfrm>
              <a:off x="1115616" y="3789040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Diocletianus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2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434752" cy="43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2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535E-6 L -1.94444E-6 -0.23982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162 L -4.72222E-6 -0.238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27 -0.22086 L -0.00157 -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11 L -0.00382 0.239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historyofmacedonia.org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43608" y="1916832"/>
            <a:ext cx="7172870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</a:t>
            </a:r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Roms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uppgång gjorde ett slut </a:t>
            </a:r>
            <a:b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på de makedoniska rikena. </a:t>
            </a:r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Makedonien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Grekland erövrades år 167/145 f.Kr., </a:t>
            </a:r>
            <a:r>
              <a:rPr lang="sv-SE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seleukidiska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Asien år </a:t>
            </a:r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65 f.Kr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och </a:t>
            </a:r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Kleopatra VII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den siste makedoniska ättlingen till </a:t>
            </a:r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Ptolemaios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begick självmord år </a:t>
            </a:r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30 f.Kr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varefter Egypten lades till det </a:t>
            </a:r>
            <a:r>
              <a:rPr lang="sv-SE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romerska</a:t>
            </a:r>
            <a:r>
              <a:rPr lang="sv-SE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riket.”</a:t>
            </a:r>
            <a:endPara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292080" y="5805264"/>
            <a:ext cx="293636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Alexander the Great,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hämtat 23 januari, 2011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236297" y="1628799"/>
            <a:ext cx="1296144" cy="1179491"/>
          </a:xfrm>
          <a:prstGeom prst="rect">
            <a:avLst/>
          </a:prstGeom>
          <a:noFill/>
        </p:spPr>
      </p:pic>
      <p:grpSp>
        <p:nvGrpSpPr>
          <p:cNvPr id="2" name="Grupp 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9" name="Femhörning 8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" name="Rak pil 9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0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5" name="V-form 14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Rak pil 17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ruta 18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1" name="Rak pil 20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2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Konstantin den store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3074" name="Picture 2" descr="C:\Documents and Settings\Jonathan Karlsson\Mina dokument\Bilder\CK Turkiet resa\Första delen\CIMG06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485" r="970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7664" y="866453"/>
            <a:ext cx="4176465" cy="5719943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5796136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Foto: Katie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Chao</a:t>
            </a: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flickr.com</a:t>
            </a: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Rak pil 17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err="1" smtClean="0">
                <a:solidFill>
                  <a:srgbClr val="FFC000"/>
                </a:solidFill>
                <a:latin typeface="Berlin Sans FB Demi" pitchFamily="34" charset="0"/>
              </a:rPr>
              <a:t>Tetrarkin</a:t>
            </a:r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 306-312 </a:t>
            </a:r>
            <a:r>
              <a:rPr lang="sv-SE" sz="4400" dirty="0" err="1" smtClean="0">
                <a:solidFill>
                  <a:srgbClr val="FFC000"/>
                </a:solidFill>
                <a:latin typeface="Berlin Sans FB Demi" pitchFamily="34" charset="0"/>
              </a:rPr>
              <a:t>e.Kr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/>
          <p:nvPr/>
        </p:nvCxnSpPr>
        <p:spPr>
          <a:xfrm rot="5400000" flipH="1" flipV="1">
            <a:off x="2698998" y="1052736"/>
            <a:ext cx="1440954" cy="79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771800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49"/>
          <p:cNvGrpSpPr/>
          <p:nvPr/>
        </p:nvGrpSpPr>
        <p:grpSpPr>
          <a:xfrm>
            <a:off x="2483768" y="1916832"/>
            <a:ext cx="1296144" cy="1603817"/>
            <a:chOff x="2555776" y="3553375"/>
            <a:chExt cx="1296144" cy="1603817"/>
          </a:xfrm>
        </p:grpSpPr>
        <p:pic>
          <p:nvPicPr>
            <p:cNvPr id="3078" name="Picture 6" descr="C:\Documents and Settings\Jonathan Karlsson\Mina dokument\Mötesserier\Övrigt\Daniel 11\Galerius_head_Shinjirod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46" b="100000" l="0" r="9675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53375"/>
              <a:ext cx="936104" cy="1171769"/>
            </a:xfrm>
            <a:prstGeom prst="rect">
              <a:avLst/>
            </a:prstGeom>
            <a:noFill/>
          </p:spPr>
        </p:pic>
        <p:sp>
          <p:nvSpPr>
            <p:cNvPr id="48" name="textruta 47"/>
            <p:cNvSpPr txBox="1"/>
            <p:nvPr/>
          </p:nvSpPr>
          <p:spPr>
            <a:xfrm>
              <a:off x="2555776" y="4787860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Galerius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Grupp 58"/>
          <p:cNvGrpSpPr/>
          <p:nvPr/>
        </p:nvGrpSpPr>
        <p:grpSpPr>
          <a:xfrm>
            <a:off x="2699792" y="1916832"/>
            <a:ext cx="1105402" cy="1656184"/>
            <a:chOff x="3923928" y="1916832"/>
            <a:chExt cx="1105402" cy="1656184"/>
          </a:xfrm>
        </p:grpSpPr>
        <p:grpSp>
          <p:nvGrpSpPr>
            <p:cNvPr id="9" name="Grupp 54"/>
            <p:cNvGrpSpPr/>
            <p:nvPr/>
          </p:nvGrpSpPr>
          <p:grpSpPr>
            <a:xfrm>
              <a:off x="3923928" y="1916832"/>
              <a:ext cx="936104" cy="1656184"/>
              <a:chOff x="4572000" y="1988840"/>
              <a:chExt cx="936104" cy="1656184"/>
            </a:xfrm>
          </p:grpSpPr>
          <p:pic>
            <p:nvPicPr>
              <p:cNvPr id="4099" name="Picture 3" descr="C:\Documents and Settings\Jonathan Karlsson\Mina dokument\Mötesserier\Övrigt\Daniel 11\Licinius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9531" l="0" r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988840"/>
                <a:ext cx="936104" cy="1296144"/>
              </a:xfrm>
              <a:prstGeom prst="rect">
                <a:avLst/>
              </a:prstGeom>
              <a:noFill/>
            </p:spPr>
          </p:pic>
          <p:sp>
            <p:nvSpPr>
              <p:cNvPr id="54" name="textruta 53"/>
              <p:cNvSpPr txBox="1"/>
              <p:nvPr/>
            </p:nvSpPr>
            <p:spPr>
              <a:xfrm>
                <a:off x="4572000" y="3275692"/>
                <a:ext cx="936104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sv-SE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Licinius</a:t>
                </a:r>
                <a:endParaRPr lang="sv-S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57" name="Picture 9" descr="C:\Documents and Settings\Jonathan Karlsson\Mina dokument\Mötesserier\Övrigt\Daniel 11\lagerkrans edit.gif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578" y="2924944"/>
              <a:ext cx="434752" cy="434752"/>
            </a:xfrm>
            <a:prstGeom prst="rect">
              <a:avLst/>
            </a:prstGeom>
            <a:noFill/>
          </p:spPr>
        </p:pic>
      </p:grpSp>
      <p:pic>
        <p:nvPicPr>
          <p:cNvPr id="52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830358"/>
            <a:ext cx="434752" cy="434752"/>
          </a:xfrm>
          <a:prstGeom prst="rect">
            <a:avLst/>
          </a:prstGeom>
          <a:noFill/>
        </p:spPr>
      </p:pic>
      <p:grpSp>
        <p:nvGrpSpPr>
          <p:cNvPr id="8" name="Grupp 46"/>
          <p:cNvGrpSpPr/>
          <p:nvPr/>
        </p:nvGrpSpPr>
        <p:grpSpPr>
          <a:xfrm>
            <a:off x="1187624" y="1916832"/>
            <a:ext cx="1296144" cy="1621932"/>
            <a:chOff x="3934814" y="2708920"/>
            <a:chExt cx="1296144" cy="1621932"/>
          </a:xfrm>
        </p:grpSpPr>
        <p:pic>
          <p:nvPicPr>
            <p:cNvPr id="3077" name="Picture 5" descr="C:\Documents and Settings\Jonathan Karlsson\Mina dokument\Mötesserier\Övrigt\Daniel 11\Constantius.chlorus02_pushkin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4667" y1="89500" x2="50667" y2="98500"/>
                          <a14:foregroundMark x1="86667" y1="24000" x2="84000" y2="15500"/>
                          <a14:foregroundMark x1="88667" y1="47000" x2="82000" y2="45500"/>
                          <a14:foregroundMark x1="25333" y1="7000" x2="28667" y2="650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708920"/>
              <a:ext cx="918102" cy="1224136"/>
            </a:xfrm>
            <a:prstGeom prst="rect">
              <a:avLst/>
            </a:prstGeom>
            <a:noFill/>
          </p:spPr>
        </p:pic>
        <p:sp>
          <p:nvSpPr>
            <p:cNvPr id="46" name="textruta 45"/>
            <p:cNvSpPr txBox="1"/>
            <p:nvPr/>
          </p:nvSpPr>
          <p:spPr>
            <a:xfrm>
              <a:off x="3934814" y="3961520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Konstantius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upp 56"/>
          <p:cNvGrpSpPr/>
          <p:nvPr/>
        </p:nvGrpSpPr>
        <p:grpSpPr>
          <a:xfrm>
            <a:off x="0" y="3645024"/>
            <a:ext cx="1224136" cy="1622316"/>
            <a:chOff x="5508104" y="1988841"/>
            <a:chExt cx="1224136" cy="1622316"/>
          </a:xfrm>
        </p:grpSpPr>
        <p:pic>
          <p:nvPicPr>
            <p:cNvPr id="4100" name="Picture 4" descr="C:\Documents and Settings\Jonathan Karlsson\Mina dokument\Mötesserier\Övrigt\Daniel 11\Maxentius_Louvre_Ma3522bis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7246" y1="7767" x2="75362" y2="12621"/>
                          <a14:foregroundMark x1="75362" y1="12621" x2="82609" y2="19417"/>
                          <a14:foregroundMark x1="85507" y1="20874" x2="86957" y2="3301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988841"/>
              <a:ext cx="839464" cy="1258370"/>
            </a:xfrm>
            <a:prstGeom prst="rect">
              <a:avLst/>
            </a:prstGeom>
            <a:noFill/>
          </p:spPr>
        </p:pic>
        <p:sp>
          <p:nvSpPr>
            <p:cNvPr id="56" name="textruta 55"/>
            <p:cNvSpPr txBox="1"/>
            <p:nvPr/>
          </p:nvSpPr>
          <p:spPr>
            <a:xfrm>
              <a:off x="5508104" y="3241825"/>
              <a:ext cx="122413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Maxentius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 58"/>
          <p:cNvGrpSpPr/>
          <p:nvPr/>
        </p:nvGrpSpPr>
        <p:grpSpPr>
          <a:xfrm>
            <a:off x="0" y="1916832"/>
            <a:ext cx="1224136" cy="1622317"/>
            <a:chOff x="6610802" y="1988840"/>
            <a:chExt cx="1224136" cy="1622317"/>
          </a:xfrm>
        </p:grpSpPr>
        <p:pic>
          <p:nvPicPr>
            <p:cNvPr id="49" name="Picture 2" descr="C:\Documents and Settings\Jonathan Karlsson\Mina dokument\Bilder\CK Turkiet resa\Första delen\CIMG0658.JP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30282" y1="7353" x2="59155" y2="7353"/>
                          <a14:foregroundMark x1="55634" y1="6863" x2="35915" y2="637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988840"/>
              <a:ext cx="864096" cy="1242848"/>
            </a:xfrm>
            <a:prstGeom prst="rect">
              <a:avLst/>
            </a:prstGeom>
            <a:noFill/>
          </p:spPr>
        </p:pic>
        <p:sp>
          <p:nvSpPr>
            <p:cNvPr id="58" name="textruta 57"/>
            <p:cNvSpPr txBox="1"/>
            <p:nvPr/>
          </p:nvSpPr>
          <p:spPr>
            <a:xfrm>
              <a:off x="6610802" y="3241825"/>
              <a:ext cx="122413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Konstantin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p 60"/>
          <p:cNvGrpSpPr/>
          <p:nvPr/>
        </p:nvGrpSpPr>
        <p:grpSpPr>
          <a:xfrm>
            <a:off x="2483768" y="3607551"/>
            <a:ext cx="1368152" cy="1763924"/>
            <a:chOff x="5447385" y="2021634"/>
            <a:chExt cx="1368152" cy="1763924"/>
          </a:xfrm>
        </p:grpSpPr>
        <p:pic>
          <p:nvPicPr>
            <p:cNvPr id="4102" name="Picture 6" descr="C:\Documents and Settings\Jonathan Karlsson\Mina dokument\Mötesserier\Övrigt\Daniel 11\Maximinus Daia_pushkin_shakko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21831" y1="67358" x2="4225" y2="73575"/>
                          <a14:foregroundMark x1="7042" y1="87047" x2="4930" y2="93264"/>
                          <a14:foregroundMark x1="37324" y1="14508" x2="67606" y2="11399"/>
                          <a14:foregroundMark x1="31690" y1="12953" x2="40845" y2="9326"/>
                          <a14:foregroundMark x1="82394" y1="34715" x2="80282" y2="42487"/>
                          <a14:backgroundMark x1="92958" y1="60622" x2="92958" y2="4404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410" y="2021634"/>
              <a:ext cx="864096" cy="1178312"/>
            </a:xfrm>
            <a:prstGeom prst="rect">
              <a:avLst/>
            </a:prstGeom>
            <a:noFill/>
          </p:spPr>
        </p:pic>
        <p:sp>
          <p:nvSpPr>
            <p:cNvPr id="60" name="textruta 59"/>
            <p:cNvSpPr txBox="1"/>
            <p:nvPr/>
          </p:nvSpPr>
          <p:spPr>
            <a:xfrm>
              <a:off x="5447385" y="3139227"/>
              <a:ext cx="1368152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Maximinius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Daia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upp 49"/>
          <p:cNvGrpSpPr/>
          <p:nvPr/>
        </p:nvGrpSpPr>
        <p:grpSpPr>
          <a:xfrm>
            <a:off x="1282210" y="3717032"/>
            <a:ext cx="1058769" cy="1449452"/>
            <a:chOff x="1331640" y="3645024"/>
            <a:chExt cx="1058769" cy="1449452"/>
          </a:xfrm>
        </p:grpSpPr>
        <p:pic>
          <p:nvPicPr>
            <p:cNvPr id="51" name="Picture 7" descr="C:\Documents and Settings\Jonathan Karlsson\Mina dokument\Mötesserier\Övrigt\Daniel 11\Severus.jp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218" y="3645024"/>
              <a:ext cx="1036191" cy="1051968"/>
            </a:xfrm>
            <a:prstGeom prst="rect">
              <a:avLst/>
            </a:prstGeom>
            <a:noFill/>
          </p:spPr>
        </p:pic>
        <p:sp>
          <p:nvSpPr>
            <p:cNvPr id="55" name="textruta 54"/>
            <p:cNvSpPr txBox="1"/>
            <p:nvPr/>
          </p:nvSpPr>
          <p:spPr>
            <a:xfrm>
              <a:off x="1331640" y="4725144"/>
              <a:ext cx="100811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Severus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81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827654"/>
            <a:ext cx="434752" cy="434752"/>
          </a:xfrm>
          <a:prstGeom prst="rect">
            <a:avLst/>
          </a:prstGeom>
          <a:noFill/>
        </p:spPr>
      </p:pic>
      <p:pic>
        <p:nvPicPr>
          <p:cNvPr id="3079" name="Picture 7" descr="C:\Documents and Settings\Jonathan Karlsson\Lokala inställningar\Temporary Internet Files\Content.IE5\W9QLEQP2\MC900308165[1].wmf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390425" cy="411098"/>
          </a:xfrm>
          <a:prstGeom prst="rect">
            <a:avLst/>
          </a:prstGeom>
          <a:noFill/>
        </p:spPr>
      </p:pic>
      <p:pic>
        <p:nvPicPr>
          <p:cNvPr id="53" name="Picture 7" descr="C:\Documents and Settings\Jonathan Karlsson\Lokala inställningar\Temporary Internet Files\Content.IE5\W9QLEQP2\MC900308165[1].wmf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343" y="4437112"/>
            <a:ext cx="390425" cy="411098"/>
          </a:xfrm>
          <a:prstGeom prst="rect">
            <a:avLst/>
          </a:prstGeom>
          <a:noFill/>
        </p:spPr>
      </p:pic>
      <p:sp>
        <p:nvSpPr>
          <p:cNvPr id="61" name="Explosion 1 60"/>
          <p:cNvSpPr/>
          <p:nvPr/>
        </p:nvSpPr>
        <p:spPr>
          <a:xfrm rot="542450">
            <a:off x="823042" y="3909651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xplosion 1 63"/>
          <p:cNvSpPr/>
          <p:nvPr/>
        </p:nvSpPr>
        <p:spPr>
          <a:xfrm rot="542450">
            <a:off x="1759146" y="2973547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5" name="Grupp 64"/>
          <p:cNvGrpSpPr/>
          <p:nvPr/>
        </p:nvGrpSpPr>
        <p:grpSpPr>
          <a:xfrm>
            <a:off x="1115616" y="3645024"/>
            <a:ext cx="2232248" cy="2370283"/>
            <a:chOff x="2051720" y="4022078"/>
            <a:chExt cx="2232248" cy="2370283"/>
          </a:xfrm>
        </p:grpSpPr>
        <p:sp>
          <p:nvSpPr>
            <p:cNvPr id="66" name="textruta 65"/>
            <p:cNvSpPr txBox="1"/>
            <p:nvPr/>
          </p:nvSpPr>
          <p:spPr>
            <a:xfrm>
              <a:off x="2051720" y="5746030"/>
              <a:ext cx="2232248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Slaget vid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Pons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Mulvius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312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e.Kr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7" name="Rak 66"/>
            <p:cNvCxnSpPr>
              <a:endCxn id="66" idx="0"/>
            </p:cNvCxnSpPr>
            <p:nvPr/>
          </p:nvCxnSpPr>
          <p:spPr>
            <a:xfrm rot="16200000" flipH="1">
              <a:off x="2287869" y="4866055"/>
              <a:ext cx="1723952" cy="35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172" y="4413458"/>
            <a:ext cx="434752" cy="434752"/>
          </a:xfrm>
          <a:prstGeom prst="rect">
            <a:avLst/>
          </a:prstGeom>
          <a:noFill/>
        </p:spPr>
      </p:pic>
      <p:pic>
        <p:nvPicPr>
          <p:cNvPr id="68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442" y="4384187"/>
            <a:ext cx="434752" cy="43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9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3959E-6 L 0.12847 -0.00532 " pathEditMode="fixed" rAng="0" ptsTypes="AA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6244E-6 L 0.13385 -0.00278 " pathEditMode="fixed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7012E-6 L 0.14184 -0.002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-0.00532 L 0.0026 0.0053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11:25-26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”Han skall uppbåda sin kraft och sitt mod mot kungen i Söderlandet och komma med en stor här, men kungen i Söderlandet skall också rusta sig till strid med en mycket stor och mäktig här.</a:t>
            </a:r>
            <a:endParaRPr lang="sv-SE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11:25-26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Han skall dock inte kunna hålla stånd på grund av de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stämplingar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som görs mot honom. De som äter hans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bröd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skall störta honom. Hans här kommer att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svepas bort </a:t>
            </a: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[drunkna]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och många skall bli slagna och falla.”</a:t>
            </a:r>
            <a:endParaRPr lang="sv-SE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27522" y="1772816"/>
            <a:ext cx="7172870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”I väst kvarstod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Konstantin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och </a:t>
            </a: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Maxentius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och i öst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Licinius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Maximinus </a:t>
            </a: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Daia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Konstantin, den bästa generalen, invaderade Italien med en stark armé av trogna galler och besegrade </a:t>
            </a: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Maxentius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nära </a:t>
            </a: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Pons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Mulvius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inte långt från Rom. </a:t>
            </a: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Maxentius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drunknade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när han försökte fly.”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556792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5076056" y="6156012"/>
            <a:ext cx="315239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The later Roman Empire, </a:t>
            </a:r>
            <a:r>
              <a:rPr lang="sv-SE" b="1" dirty="0" err="1" smtClean="0">
                <a:solidFill>
                  <a:schemeClr val="bg1"/>
                </a:solidFill>
              </a:rPr>
              <a:t>Struggle</a:t>
            </a:r>
            <a:r>
              <a:rPr lang="sv-SE" b="1" dirty="0" smtClean="0">
                <a:solidFill>
                  <a:schemeClr val="bg1"/>
                </a:solidFill>
              </a:rPr>
              <a:t> for Power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Slaget vid </a:t>
            </a:r>
            <a:r>
              <a:rPr lang="sv-SE" sz="4800" dirty="0" err="1" smtClean="0">
                <a:solidFill>
                  <a:srgbClr val="FFC000"/>
                </a:solidFill>
                <a:latin typeface="Berlin Sans FB Demi" pitchFamily="34" charset="0"/>
              </a:rPr>
              <a:t>Pons</a:t>
            </a:r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 </a:t>
            </a:r>
            <a:r>
              <a:rPr lang="sv-SE" sz="4800" dirty="0" err="1" smtClean="0">
                <a:solidFill>
                  <a:srgbClr val="FFC000"/>
                </a:solidFill>
                <a:latin typeface="Berlin Sans FB Demi" pitchFamily="34" charset="0"/>
              </a:rPr>
              <a:t>Mulvius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2050" name="Picture 2" descr="C:\Documents and Settings\Jonathan Karlsson\Mina dokument\Mötesserier\Övrigt\Daniel 11\Battle_of_the_Milvian_Bridge_by_Giulio_Romano,_1520-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6512" y="1957442"/>
            <a:ext cx="9180512" cy="3847822"/>
          </a:xfrm>
          <a:prstGeom prst="rect">
            <a:avLst/>
          </a:prstGeom>
          <a:noFill/>
        </p:spPr>
      </p:pic>
      <p:grpSp>
        <p:nvGrpSpPr>
          <p:cNvPr id="6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Rak pil 17"/>
          <p:cNvCxnSpPr/>
          <p:nvPr/>
        </p:nvCxnSpPr>
        <p:spPr>
          <a:xfrm rot="16200000" flipV="1">
            <a:off x="2735796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11:27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Båda kungarna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kommer att ha ont i sinnet. Där de sitter tillsammans vid samma bord talar de lögn, men det skall inte ha någon framgång, ty ännu dröjer slutet till den bestämda tiden.”</a:t>
            </a:r>
            <a:endParaRPr lang="sv-SE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8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27522" y="1772816"/>
            <a:ext cx="7172870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Konstantin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ingick då en överenskommelse med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Licinius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och de två samlade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kristna i öst på sin sida genom att garantera dem religionsfrihet i ediktet i Milano (313). Detta satte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Maximinus </a:t>
            </a: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Daia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som nu var isolerad och betraktad som en förföljare, i en svag position.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556792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8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27522" y="1772816"/>
            <a:ext cx="7172870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När han attackerades av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Licinius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nära </a:t>
            </a: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Adrianopel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blev han sjuk och dog kort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därefter år 313. Detta lämnade riket med två ledare,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Konstantin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</a:t>
            </a: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Licinius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allierade till det yttre och nu svågrar som en följd av </a:t>
            </a: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Licinius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äktenskap med Konstantins syster.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556792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5076056" y="6156012"/>
            <a:ext cx="315239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The later Roman Empire, </a:t>
            </a:r>
            <a:r>
              <a:rPr lang="sv-SE" b="1" dirty="0" err="1" smtClean="0">
                <a:solidFill>
                  <a:schemeClr val="bg1"/>
                </a:solidFill>
              </a:rPr>
              <a:t>Struggle</a:t>
            </a:r>
            <a:r>
              <a:rPr lang="sv-SE" b="1" dirty="0" smtClean="0">
                <a:solidFill>
                  <a:schemeClr val="bg1"/>
                </a:solidFill>
              </a:rPr>
              <a:t> for Power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5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27522" y="1628800"/>
            <a:ext cx="7172870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Konstantin och </a:t>
            </a: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Licinius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tvistade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snart sinsemellan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om riket. ... Trots att </a:t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Konstantin gynnade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kristna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återupptog </a:t>
            </a: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Licinius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förföljelserna och år 324 utbröt krig igen. </a:t>
            </a:r>
            <a:r>
              <a:rPr lang="sv-SE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Licinius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besegrades först i </a:t>
            </a: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Adrianopel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sedan i Anatolien. Han var tvungen att kapitulera och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avrättades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tillsammans med sin son.”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556792"/>
            <a:ext cx="2012265" cy="1368152"/>
          </a:xfrm>
          <a:prstGeom prst="rect">
            <a:avLst/>
          </a:prstGeom>
          <a:noFill/>
        </p:spPr>
      </p:pic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5076056" y="6156012"/>
            <a:ext cx="315239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The </a:t>
            </a:r>
            <a:r>
              <a:rPr lang="sv-SE" b="1" dirty="0" err="1" smtClean="0">
                <a:solidFill>
                  <a:schemeClr val="bg1"/>
                </a:solidFill>
              </a:rPr>
              <a:t>reign</a:t>
            </a:r>
            <a:r>
              <a:rPr lang="sv-SE" b="1" dirty="0" smtClean="0">
                <a:solidFill>
                  <a:schemeClr val="bg1"/>
                </a:solidFill>
              </a:rPr>
              <a:t> of Constantine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01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Romersk politik </a:t>
            </a:r>
            <a:r>
              <a:rPr lang="sv-SE" sz="2800" dirty="0" smtClean="0">
                <a:solidFill>
                  <a:srgbClr val="FFC000"/>
                </a:solidFill>
                <a:latin typeface="Berlin Sans FB Demi" pitchFamily="34" charset="0"/>
              </a:rPr>
              <a:t>(60 - 49 </a:t>
            </a:r>
            <a:r>
              <a:rPr lang="sv-SE" sz="2800" dirty="0" err="1" smtClean="0">
                <a:solidFill>
                  <a:srgbClr val="FFC000"/>
                </a:solidFill>
                <a:latin typeface="Berlin Sans FB Demi" pitchFamily="34" charset="0"/>
              </a:rPr>
              <a:t>f.Kr</a:t>
            </a:r>
            <a:r>
              <a:rPr lang="sv-SE" sz="2800" dirty="0" smtClean="0">
                <a:solidFill>
                  <a:srgbClr val="FFC000"/>
                </a:solidFill>
                <a:latin typeface="Berlin Sans FB Demi" pitchFamily="34" charset="0"/>
              </a:rPr>
              <a:t>)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6" name="Femhörning 5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Rak pil 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3" name="Rak pil 1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7" name="Rak pil 16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 27"/>
          <p:cNvGrpSpPr/>
          <p:nvPr/>
        </p:nvGrpSpPr>
        <p:grpSpPr>
          <a:xfrm>
            <a:off x="1835696" y="3284984"/>
            <a:ext cx="2304256" cy="1466354"/>
            <a:chOff x="1259632" y="3212976"/>
            <a:chExt cx="2304256" cy="1466354"/>
          </a:xfrm>
        </p:grpSpPr>
        <p:pic>
          <p:nvPicPr>
            <p:cNvPr id="19" name="Picture 2" descr="C:\Documents and Settings\Jonathan Karlsson\Mina dokument\Mötesserier\Övrigt\Daniel 11\pompey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212976"/>
              <a:ext cx="978573" cy="1466354"/>
            </a:xfrm>
            <a:prstGeom prst="rect">
              <a:avLst/>
            </a:prstGeom>
            <a:noFill/>
          </p:spPr>
        </p:pic>
        <p:sp>
          <p:nvSpPr>
            <p:cNvPr id="20" name="textruta 19"/>
            <p:cNvSpPr txBox="1"/>
            <p:nvPr/>
          </p:nvSpPr>
          <p:spPr>
            <a:xfrm>
              <a:off x="2267744" y="3645024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Pompejus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1835696" y="4797152"/>
            <a:ext cx="2592288" cy="1481102"/>
            <a:chOff x="1259632" y="1700808"/>
            <a:chExt cx="2592288" cy="1481102"/>
          </a:xfrm>
        </p:grpSpPr>
        <p:pic>
          <p:nvPicPr>
            <p:cNvPr id="3075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1259632" y="1700808"/>
              <a:ext cx="1098265" cy="1481102"/>
            </a:xfrm>
            <a:prstGeom prst="rect">
              <a:avLst/>
            </a:prstGeom>
            <a:noFill/>
          </p:spPr>
        </p:pic>
        <p:sp>
          <p:nvSpPr>
            <p:cNvPr id="21" name="textruta 20"/>
            <p:cNvSpPr txBox="1"/>
            <p:nvPr/>
          </p:nvSpPr>
          <p:spPr>
            <a:xfrm>
              <a:off x="2411760" y="1916832"/>
              <a:ext cx="144016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Julius Caesar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1835696" y="1722580"/>
            <a:ext cx="2232248" cy="1512168"/>
            <a:chOff x="1259632" y="4725144"/>
            <a:chExt cx="2232248" cy="1512168"/>
          </a:xfrm>
        </p:grpSpPr>
        <p:pic>
          <p:nvPicPr>
            <p:cNvPr id="3074" name="Picture 2" descr="C:\Documents and Settings\Jonathan Karlsson\Mina dokument\Mötesserier\Övrigt\Daniel 11\Crassus_Marcus_Licinius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259632" y="4725144"/>
              <a:ext cx="1095018" cy="1512168"/>
            </a:xfrm>
            <a:prstGeom prst="rect">
              <a:avLst/>
            </a:prstGeom>
            <a:noFill/>
          </p:spPr>
        </p:pic>
        <p:sp>
          <p:nvSpPr>
            <p:cNvPr id="22" name="textruta 21"/>
            <p:cNvSpPr txBox="1"/>
            <p:nvPr/>
          </p:nvSpPr>
          <p:spPr>
            <a:xfrm>
              <a:off x="2411760" y="5157192"/>
              <a:ext cx="108012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Crassus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upp 22"/>
          <p:cNvGrpSpPr/>
          <p:nvPr/>
        </p:nvGrpSpPr>
        <p:grpSpPr>
          <a:xfrm>
            <a:off x="5976664" y="3068960"/>
            <a:ext cx="2123728" cy="1336923"/>
            <a:chOff x="4716016" y="1844824"/>
            <a:chExt cx="2123728" cy="1336923"/>
          </a:xfrm>
        </p:grpSpPr>
        <p:pic>
          <p:nvPicPr>
            <p:cNvPr id="24" name="Picture 3" descr="C:\Documents and Settings\Jonathan Karlsson\Mina dokument\Mötesserier\Övrigt\Daniel 11\200px-Roman_SPQR_banner.svg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116498" y="2132856"/>
              <a:ext cx="1327710" cy="1048891"/>
            </a:xfrm>
            <a:prstGeom prst="rect">
              <a:avLst/>
            </a:prstGeom>
            <a:noFill/>
          </p:spPr>
        </p:pic>
        <p:sp>
          <p:nvSpPr>
            <p:cNvPr id="25" name="textruta 24"/>
            <p:cNvSpPr txBox="1"/>
            <p:nvPr/>
          </p:nvSpPr>
          <p:spPr>
            <a:xfrm>
              <a:off x="4716016" y="1844824"/>
              <a:ext cx="212372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Romerska senaten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p 43"/>
          <p:cNvGrpSpPr/>
          <p:nvPr/>
        </p:nvGrpSpPr>
        <p:grpSpPr>
          <a:xfrm>
            <a:off x="0" y="1772816"/>
            <a:ext cx="1691680" cy="4536504"/>
            <a:chOff x="0" y="1772816"/>
            <a:chExt cx="1691680" cy="4536504"/>
          </a:xfrm>
        </p:grpSpPr>
        <p:sp>
          <p:nvSpPr>
            <p:cNvPr id="26" name="Vänster klammerparentes 25"/>
            <p:cNvSpPr/>
            <p:nvPr/>
          </p:nvSpPr>
          <p:spPr>
            <a:xfrm>
              <a:off x="1403648" y="1772816"/>
              <a:ext cx="288032" cy="4536504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0" y="3861048"/>
              <a:ext cx="144016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Triumviratet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3995936" y="3364824"/>
            <a:ext cx="2016224" cy="1144296"/>
            <a:chOff x="3995936" y="2780928"/>
            <a:chExt cx="2016224" cy="1144296"/>
          </a:xfrm>
        </p:grpSpPr>
        <p:sp>
          <p:nvSpPr>
            <p:cNvPr id="38" name="Blixt 37"/>
            <p:cNvSpPr/>
            <p:nvPr/>
          </p:nvSpPr>
          <p:spPr>
            <a:xfrm rot="20217486">
              <a:off x="4648990" y="3061128"/>
              <a:ext cx="504056" cy="864096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Blixt 39"/>
            <p:cNvSpPr/>
            <p:nvPr/>
          </p:nvSpPr>
          <p:spPr>
            <a:xfrm rot="4554560">
              <a:off x="4872387" y="3058550"/>
              <a:ext cx="504056" cy="864096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Moln 40"/>
            <p:cNvSpPr/>
            <p:nvPr/>
          </p:nvSpPr>
          <p:spPr>
            <a:xfrm>
              <a:off x="5076056" y="2780928"/>
              <a:ext cx="936104" cy="648072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Moln 41"/>
            <p:cNvSpPr/>
            <p:nvPr/>
          </p:nvSpPr>
          <p:spPr>
            <a:xfrm>
              <a:off x="3995936" y="2780928"/>
              <a:ext cx="936104" cy="648072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439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12361 0.11157 C 0.14913 0.13634 0.18958 0.1581 0.23402 0.17315 C 0.28454 0.19074 0.32552 0.19583 0.35677 0.1912 L 0.50486 0.17153 " pathEditMode="relative" rAng="-26138879" ptsTypes="FffFF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Romarriket 312-324 </a:t>
            </a:r>
            <a:r>
              <a:rPr lang="sv-SE" sz="4400" dirty="0" err="1" smtClean="0">
                <a:solidFill>
                  <a:srgbClr val="FFC000"/>
                </a:solidFill>
                <a:latin typeface="Berlin Sans FB Demi" pitchFamily="34" charset="0"/>
              </a:rPr>
              <a:t>e.Kr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/>
          <p:nvPr/>
        </p:nvCxnSpPr>
        <p:spPr>
          <a:xfrm rot="5400000" flipH="1" flipV="1">
            <a:off x="2627784" y="1052736"/>
            <a:ext cx="1440954" cy="79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915816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8"/>
          <p:cNvGrpSpPr/>
          <p:nvPr/>
        </p:nvGrpSpPr>
        <p:grpSpPr>
          <a:xfrm>
            <a:off x="2746518" y="1916832"/>
            <a:ext cx="1105402" cy="1626126"/>
            <a:chOff x="3923928" y="1988840"/>
            <a:chExt cx="1105402" cy="1626126"/>
          </a:xfrm>
        </p:grpSpPr>
        <p:grpSp>
          <p:nvGrpSpPr>
            <p:cNvPr id="7" name="Grupp 54"/>
            <p:cNvGrpSpPr/>
            <p:nvPr/>
          </p:nvGrpSpPr>
          <p:grpSpPr>
            <a:xfrm>
              <a:off x="3923928" y="1988840"/>
              <a:ext cx="936104" cy="1626126"/>
              <a:chOff x="4572000" y="2060848"/>
              <a:chExt cx="936104" cy="1626126"/>
            </a:xfrm>
          </p:grpSpPr>
          <p:pic>
            <p:nvPicPr>
              <p:cNvPr id="4099" name="Picture 3" descr="C:\Documents and Settings\Jonathan Karlsson\Mina dokument\Mötesserier\Övrigt\Daniel 11\Licinius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572000" y="2060848"/>
                <a:ext cx="936104" cy="1296144"/>
              </a:xfrm>
              <a:prstGeom prst="rect">
                <a:avLst/>
              </a:prstGeom>
              <a:noFill/>
            </p:spPr>
          </p:pic>
          <p:sp>
            <p:nvSpPr>
              <p:cNvPr id="54" name="textruta 53"/>
              <p:cNvSpPr txBox="1"/>
              <p:nvPr/>
            </p:nvSpPr>
            <p:spPr>
              <a:xfrm>
                <a:off x="4572000" y="3317642"/>
                <a:ext cx="936104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sv-SE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Licinius</a:t>
                </a:r>
                <a:endParaRPr lang="sv-S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57" name="Picture 9" descr="C:\Documents and Settings\Jonathan Karlsson\Mina dokument\Mötesserier\Övrigt\Daniel 11\lagerkrans edit.gi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578" y="2924944"/>
              <a:ext cx="434752" cy="434752"/>
            </a:xfrm>
            <a:prstGeom prst="rect">
              <a:avLst/>
            </a:prstGeom>
            <a:noFill/>
          </p:spPr>
        </p:pic>
      </p:grp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58"/>
          <p:cNvGrpSpPr/>
          <p:nvPr/>
        </p:nvGrpSpPr>
        <p:grpSpPr>
          <a:xfrm>
            <a:off x="1259632" y="1916832"/>
            <a:ext cx="1224136" cy="1622317"/>
            <a:chOff x="6610802" y="1988840"/>
            <a:chExt cx="1224136" cy="1622317"/>
          </a:xfrm>
        </p:grpSpPr>
        <p:pic>
          <p:nvPicPr>
            <p:cNvPr id="49" name="Picture 2" descr="C:\Documents and Settings\Jonathan Karlsson\Mina dokument\Bilder\CK Turkiet resa\Första delen\CIMG0658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804248" y="1988840"/>
              <a:ext cx="864096" cy="1242848"/>
            </a:xfrm>
            <a:prstGeom prst="rect">
              <a:avLst/>
            </a:prstGeom>
            <a:noFill/>
          </p:spPr>
        </p:pic>
        <p:sp>
          <p:nvSpPr>
            <p:cNvPr id="58" name="textruta 57"/>
            <p:cNvSpPr txBox="1"/>
            <p:nvPr/>
          </p:nvSpPr>
          <p:spPr>
            <a:xfrm>
              <a:off x="6610802" y="3241825"/>
              <a:ext cx="122413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Konstantin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81" name="Picture 9" descr="C:\Documents and Settings\Jonathan Karlsson\Mina dokument\Mötesserier\Övrigt\Daniel 11\lagerkrans edit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34752" cy="434752"/>
          </a:xfrm>
          <a:prstGeom prst="rect">
            <a:avLst/>
          </a:prstGeom>
          <a:noFill/>
        </p:spPr>
      </p:pic>
      <p:grpSp>
        <p:nvGrpSpPr>
          <p:cNvPr id="69" name="Grupp 68"/>
          <p:cNvGrpSpPr/>
          <p:nvPr/>
        </p:nvGrpSpPr>
        <p:grpSpPr>
          <a:xfrm>
            <a:off x="2555776" y="3607551"/>
            <a:ext cx="1368152" cy="1763924"/>
            <a:chOff x="2555776" y="3607551"/>
            <a:chExt cx="1368152" cy="1763924"/>
          </a:xfrm>
        </p:grpSpPr>
        <p:grpSp>
          <p:nvGrpSpPr>
            <p:cNvPr id="11" name="Grupp 60"/>
            <p:cNvGrpSpPr/>
            <p:nvPr/>
          </p:nvGrpSpPr>
          <p:grpSpPr>
            <a:xfrm>
              <a:off x="2555776" y="3607551"/>
              <a:ext cx="1368152" cy="1763924"/>
              <a:chOff x="5447385" y="2021634"/>
              <a:chExt cx="1368152" cy="1763924"/>
            </a:xfrm>
          </p:grpSpPr>
          <p:pic>
            <p:nvPicPr>
              <p:cNvPr id="4102" name="Picture 6" descr="C:\Documents and Settings\Jonathan Karlsson\Mina dokument\Mötesserier\Övrigt\Daniel 11\Maximinus Daia_pushkin_shakko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663410" y="2021634"/>
                <a:ext cx="864096" cy="1178312"/>
              </a:xfrm>
              <a:prstGeom prst="rect">
                <a:avLst/>
              </a:prstGeom>
              <a:noFill/>
            </p:spPr>
          </p:pic>
          <p:sp>
            <p:nvSpPr>
              <p:cNvPr id="60" name="textruta 59"/>
              <p:cNvSpPr txBox="1"/>
              <p:nvPr/>
            </p:nvSpPr>
            <p:spPr>
              <a:xfrm>
                <a:off x="5447385" y="3139227"/>
                <a:ext cx="1368152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sv-SE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Maximinius</a:t>
                </a:r>
                <a:r>
                  <a:rPr lang="sv-S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342900" indent="-342900" algn="ctr"/>
                <a:r>
                  <a:rPr lang="sv-SE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Daia</a:t>
                </a:r>
                <a:endParaRPr lang="sv-S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079" name="Picture 7" descr="C:\Documents and Settings\Jonathan Karlsson\Lokala inställningar\Temporary Internet Files\Content.IE5\W9QLEQP2\MC900308165[1].wmf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437112"/>
              <a:ext cx="390425" cy="411098"/>
            </a:xfrm>
            <a:prstGeom prst="rect">
              <a:avLst/>
            </a:prstGeom>
            <a:noFill/>
          </p:spPr>
        </p:pic>
      </p:grpSp>
      <p:grpSp>
        <p:nvGrpSpPr>
          <p:cNvPr id="59" name="Grupp 58"/>
          <p:cNvGrpSpPr/>
          <p:nvPr/>
        </p:nvGrpSpPr>
        <p:grpSpPr>
          <a:xfrm>
            <a:off x="1259632" y="3534876"/>
            <a:ext cx="1224136" cy="1622316"/>
            <a:chOff x="1259632" y="3534876"/>
            <a:chExt cx="1224136" cy="1622316"/>
          </a:xfrm>
        </p:grpSpPr>
        <p:grpSp>
          <p:nvGrpSpPr>
            <p:cNvPr id="9" name="Grupp 56"/>
            <p:cNvGrpSpPr/>
            <p:nvPr/>
          </p:nvGrpSpPr>
          <p:grpSpPr>
            <a:xfrm>
              <a:off x="1259632" y="3534876"/>
              <a:ext cx="1224136" cy="1622316"/>
              <a:chOff x="5508104" y="1988841"/>
              <a:chExt cx="1224136" cy="1622316"/>
            </a:xfrm>
          </p:grpSpPr>
          <p:pic>
            <p:nvPicPr>
              <p:cNvPr id="4100" name="Picture 4" descr="C:\Documents and Settings\Jonathan Karlsson\Mina dokument\Mötesserier\Övrigt\Daniel 11\Maxentius_Louvre_Ma3522bis.jpg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24128" y="1988841"/>
                <a:ext cx="839464" cy="1258370"/>
              </a:xfrm>
              <a:prstGeom prst="rect">
                <a:avLst/>
              </a:prstGeom>
              <a:noFill/>
            </p:spPr>
          </p:pic>
          <p:sp>
            <p:nvSpPr>
              <p:cNvPr id="56" name="textruta 55"/>
              <p:cNvSpPr txBox="1"/>
              <p:nvPr/>
            </p:nvSpPr>
            <p:spPr>
              <a:xfrm>
                <a:off x="5508104" y="3241825"/>
                <a:ext cx="1224136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sv-SE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Maxentius</a:t>
                </a:r>
                <a:endParaRPr lang="sv-S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53" name="Picture 7" descr="C:\Documents and Settings\Jonathan Karlsson\Lokala inställningar\Temporary Internet Files\Content.IE5\W9QLEQP2\MC900308165[1].wmf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343" y="4437112"/>
              <a:ext cx="390425" cy="411098"/>
            </a:xfrm>
            <a:prstGeom prst="rect">
              <a:avLst/>
            </a:prstGeom>
            <a:noFill/>
          </p:spPr>
        </p:pic>
      </p:grpSp>
      <p:sp>
        <p:nvSpPr>
          <p:cNvPr id="64" name="Explosion 1 63"/>
          <p:cNvSpPr/>
          <p:nvPr/>
        </p:nvSpPr>
        <p:spPr>
          <a:xfrm rot="542450">
            <a:off x="1759146" y="2973547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" name="Grupp 64"/>
          <p:cNvGrpSpPr/>
          <p:nvPr/>
        </p:nvGrpSpPr>
        <p:grpSpPr>
          <a:xfrm>
            <a:off x="1115616" y="3645024"/>
            <a:ext cx="2232248" cy="2370283"/>
            <a:chOff x="2051720" y="4022078"/>
            <a:chExt cx="2232248" cy="2370283"/>
          </a:xfrm>
        </p:grpSpPr>
        <p:sp>
          <p:nvSpPr>
            <p:cNvPr id="66" name="textruta 65"/>
            <p:cNvSpPr txBox="1"/>
            <p:nvPr/>
          </p:nvSpPr>
          <p:spPr>
            <a:xfrm>
              <a:off x="2051720" y="5746030"/>
              <a:ext cx="2232248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Slaget vid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Pons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Mulvius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312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e.Kr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7" name="Rak 66"/>
            <p:cNvCxnSpPr>
              <a:endCxn id="66" idx="0"/>
            </p:cNvCxnSpPr>
            <p:nvPr/>
          </p:nvCxnSpPr>
          <p:spPr>
            <a:xfrm rot="16200000" flipH="1">
              <a:off x="2287869" y="4866055"/>
              <a:ext cx="1723952" cy="35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Explosion 1 61"/>
          <p:cNvSpPr/>
          <p:nvPr/>
        </p:nvSpPr>
        <p:spPr>
          <a:xfrm rot="542450">
            <a:off x="3127298" y="2973548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3" name="Grupp 64"/>
          <p:cNvGrpSpPr/>
          <p:nvPr/>
        </p:nvGrpSpPr>
        <p:grpSpPr>
          <a:xfrm>
            <a:off x="2483768" y="3645025"/>
            <a:ext cx="2232248" cy="2093284"/>
            <a:chOff x="2051720" y="4022078"/>
            <a:chExt cx="2232248" cy="2093284"/>
          </a:xfrm>
        </p:grpSpPr>
        <p:sp>
          <p:nvSpPr>
            <p:cNvPr id="65" name="textruta 64"/>
            <p:cNvSpPr txBox="1"/>
            <p:nvPr/>
          </p:nvSpPr>
          <p:spPr>
            <a:xfrm>
              <a:off x="2051720" y="5746030"/>
              <a:ext cx="223224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Adrianopel</a:t>
              </a:r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313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e.Kr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8" name="Rak 67"/>
            <p:cNvCxnSpPr>
              <a:endCxn id="65" idx="0"/>
            </p:cNvCxnSpPr>
            <p:nvPr/>
          </p:nvCxnSpPr>
          <p:spPr>
            <a:xfrm rot="16200000" flipH="1">
              <a:off x="2287869" y="4866055"/>
              <a:ext cx="1723952" cy="35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Lika med 70"/>
          <p:cNvSpPr/>
          <p:nvPr/>
        </p:nvSpPr>
        <p:spPr>
          <a:xfrm>
            <a:off x="2267744" y="2492896"/>
            <a:ext cx="504056" cy="360040"/>
          </a:xfrm>
          <a:prstGeom prst="mathEqual">
            <a:avLst>
              <a:gd name="adj1" fmla="val 23520"/>
              <a:gd name="adj2" fmla="val 18141"/>
            </a:avLst>
          </a:prstGeom>
          <a:solidFill>
            <a:srgbClr val="00B050"/>
          </a:solidFill>
          <a:ln>
            <a:solidFill>
              <a:srgbClr val="2B3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3" name="Blixt 72"/>
          <p:cNvSpPr/>
          <p:nvPr/>
        </p:nvSpPr>
        <p:spPr>
          <a:xfrm rot="985015">
            <a:off x="2282641" y="2172358"/>
            <a:ext cx="376080" cy="669239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Explosion 1 77"/>
          <p:cNvSpPr/>
          <p:nvPr/>
        </p:nvSpPr>
        <p:spPr>
          <a:xfrm rot="542450">
            <a:off x="2191194" y="2253468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9" name="Grupp 64"/>
          <p:cNvGrpSpPr/>
          <p:nvPr/>
        </p:nvGrpSpPr>
        <p:grpSpPr>
          <a:xfrm>
            <a:off x="2051720" y="2924944"/>
            <a:ext cx="1080120" cy="2961620"/>
            <a:chOff x="2555776" y="4022077"/>
            <a:chExt cx="1080120" cy="2961620"/>
          </a:xfrm>
        </p:grpSpPr>
        <p:sp>
          <p:nvSpPr>
            <p:cNvPr id="80" name="textruta 79"/>
            <p:cNvSpPr txBox="1"/>
            <p:nvPr/>
          </p:nvSpPr>
          <p:spPr>
            <a:xfrm>
              <a:off x="2555776" y="6614365"/>
              <a:ext cx="108012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324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e.Kr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1" name="Rak 80"/>
            <p:cNvCxnSpPr>
              <a:endCxn id="80" idx="0"/>
            </p:cNvCxnSpPr>
            <p:nvPr/>
          </p:nvCxnSpPr>
          <p:spPr>
            <a:xfrm rot="5400000">
              <a:off x="1817694" y="5300219"/>
              <a:ext cx="2592288" cy="360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70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2" grpId="0" animBg="1"/>
      <p:bldP spid="62" grpId="1" animBg="1"/>
      <p:bldP spid="71" grpId="0" animBg="1"/>
      <p:bldP spid="71" grpId="1" animBg="1"/>
      <p:bldP spid="73" grpId="0" animBg="1"/>
      <p:bldP spid="73" grpId="1" animBg="1"/>
      <p:bldP spid="78" grpId="0" animBg="1"/>
      <p:bldP spid="78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Konstantin den stores rike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3074" name="Picture 2" descr="C:\Documents and Settings\Jonathan Karlsson\Mina dokument\Bilder\CK Turkiet resa\Första delen\CIMG0658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99592" y="1586910"/>
            <a:ext cx="7056783" cy="4578394"/>
          </a:xfrm>
          <a:prstGeom prst="rect">
            <a:avLst/>
          </a:prstGeom>
          <a:noFill/>
        </p:spPr>
      </p:pic>
      <p:grpSp>
        <p:nvGrpSpPr>
          <p:cNvPr id="5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6" name="Femhörning 5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Rak pil 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3" name="Rak pil 1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7" name="Rak pil 16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11:28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”Han skall vända tillbaka till sitt land med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mycket gods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sv-SE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men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hans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hjärta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kommer att vara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emot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det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heliga förbundet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När han har genomfört sitt uppsåt skall han vända tillbaka till sitt land."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116189" y="1509449"/>
            <a:ext cx="7127522" cy="50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6" tIns="45713" rIns="91426" bIns="45713">
            <a:spAutoFit/>
          </a:bodyPr>
          <a:lstStyle/>
          <a:p>
            <a:pPr defTabSz="913591"/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”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Konstantins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”omvändelse” skapar problem för 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historikern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. Även om han 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direkt 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förklarade att kristna och hedningar skulle tillåtas att tillbe fritt, och ersatte egendomar som konfiskerats under förföljelsen och andra förlorade 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privilegier för de </a:t>
            </a:r>
            <a:endParaRPr lang="sv-SE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4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5" name="Femhörning 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" name="Rak pil 5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ruta 6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V-form 7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2" name="Rak pil 11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6" name="Rak pil 15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Konstantins ”omvändelse”</a:t>
            </a:r>
            <a:endParaRPr lang="sv-SE" sz="44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19" name="Picture 2" descr="C:\Documents and Settings\Jonathan Karlsson\Mina dokument\Mötesserier\Övrigt\Daniel 11\Sophie Lunn-Rockliff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312" y="1484784"/>
            <a:ext cx="1324087" cy="176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2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116189" y="1509449"/>
            <a:ext cx="7127522" cy="50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6" tIns="45713" rIns="91426" bIns="45713">
            <a:spAutoFit/>
          </a:bodyPr>
          <a:lstStyle/>
          <a:p>
            <a:pPr defTabSz="913591"/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kristna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, så markerade </a:t>
            </a:r>
            <a:r>
              <a:rPr lang="sv-SE" sz="3600" dirty="0">
                <a:solidFill>
                  <a:srgbClr val="FFFF00"/>
                </a:solidFill>
                <a:latin typeface="Arial Rounded MT Bold" pitchFamily="34" charset="0"/>
              </a:rPr>
              <a:t>inte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 dessa åtgärder en komplett förändring till en kristen 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regeringsstil.</a:t>
            </a:r>
          </a:p>
          <a:p>
            <a:pPr defTabSz="913591"/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Många av hans handlingar verkade vara målmedvetet 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hedniska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. 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Konstantin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 grundade en ny stad och namngav den efter sig själv: 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Konstantinopel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. </a:t>
            </a:r>
            <a:endParaRPr lang="sv-SE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5" name="Femhörning 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" name="Rak pil 5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ruta 6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V-form 7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2" name="Rak pil 11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6" name="Rak pil 15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Konstantins ”omvändelse”</a:t>
            </a:r>
            <a:endParaRPr lang="sv-SE" sz="44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17" name="Picture 2" descr="C:\Documents and Settings\Jonathan Karlsson\Mina dokument\Mötesserier\Övrigt\Daniel 11\Sophie Lunn-Rockliff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312" y="1484784"/>
            <a:ext cx="1324087" cy="176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2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116189" y="1509449"/>
            <a:ext cx="7127522" cy="50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6" tIns="45713" rIns="91426" bIns="45713">
            <a:spAutoFit/>
          </a:bodyPr>
          <a:lstStyle/>
          <a:p>
            <a:pPr defTabSz="913591"/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Kristna skribenter blåste </a:t>
            </a:r>
            <a:b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upp idén om att detta skulle vara ett ”nytt Rom”, en passande kristen huvudstad för ett nyblivet kristet imperium. Men de tvingades komma på ett sätt att förklara det 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pinsamma faktum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 att i denna nya, så kallade 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kristna</a:t>
            </a:r>
            <a:endParaRPr lang="sv-SE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5" name="Femhörning 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" name="Rak pil 5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ruta 6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V-form 7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2" name="Rak pil 11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6" name="Rak pil 15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Konstantins ”omvändelse”</a:t>
            </a:r>
            <a:endParaRPr lang="sv-SE" sz="44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3074" name="Picture 2" descr="C:\Documents and Settings\Jonathan Karlsson\Mina dokument\Mötesserier\Övrigt\Daniel 11\Sophie Lunn-Rockliff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312" y="1484784"/>
            <a:ext cx="1324087" cy="176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116189" y="1509449"/>
            <a:ext cx="7127522" cy="23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6" tIns="45713" rIns="91426" bIns="45713">
            <a:spAutoFit/>
          </a:bodyPr>
          <a:lstStyle/>
          <a:p>
            <a:pPr defTabSz="913591"/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staden, så hade Konstantin ställt upp 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hedniska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 tempel </a:t>
            </a:r>
            <a:b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och 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statyer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.”</a:t>
            </a:r>
          </a:p>
          <a:p>
            <a:pPr defTabSz="913591"/>
            <a:endParaRPr lang="sv-SE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5" name="Femhörning 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" name="Rak pil 5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ruta 6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V-form 7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2" name="Rak pil 11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6" name="Rak pil 15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Konstantins ”omvändelse”</a:t>
            </a:r>
            <a:endParaRPr lang="sv-SE" sz="44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3074" name="Picture 2" descr="C:\Documents and Settings\Jonathan Karlsson\Mina dokument\Mötesserier\Övrigt\Daniel 11\Sophie Lunn-Rockliff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312" y="1484784"/>
            <a:ext cx="1324087" cy="1765449"/>
          </a:xfrm>
          <a:prstGeom prst="rect">
            <a:avLst/>
          </a:prstGeom>
          <a:noFill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55776" y="5830005"/>
            <a:ext cx="6144001" cy="69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79013" tIns="39507" rIns="79013" bIns="39507">
            <a:spAutoFit/>
          </a:bodyPr>
          <a:lstStyle/>
          <a:p>
            <a:pPr algn="r"/>
            <a:r>
              <a:rPr lang="sv-SE" sz="2000" b="1" i="1" dirty="0" err="1">
                <a:solidFill>
                  <a:schemeClr val="bg1"/>
                </a:solidFill>
              </a:rPr>
              <a:t>Christianity</a:t>
            </a:r>
            <a:r>
              <a:rPr lang="sv-SE" sz="2000" b="1" i="1" dirty="0">
                <a:solidFill>
                  <a:schemeClr val="bg1"/>
                </a:solidFill>
              </a:rPr>
              <a:t> and the Roman Empire</a:t>
            </a:r>
            <a:r>
              <a:rPr lang="sv-SE" sz="2000" b="1" dirty="0">
                <a:solidFill>
                  <a:schemeClr val="bg1"/>
                </a:solidFill>
              </a:rPr>
              <a:t>, Dr. </a:t>
            </a:r>
            <a:r>
              <a:rPr lang="sv-SE" sz="2000" b="1" dirty="0" smtClean="0">
                <a:solidFill>
                  <a:schemeClr val="bg1"/>
                </a:solidFill>
              </a:rPr>
              <a:t>Sophie </a:t>
            </a:r>
            <a:r>
              <a:rPr lang="sv-SE" sz="2000" b="1" dirty="0" err="1">
                <a:solidFill>
                  <a:schemeClr val="bg1"/>
                </a:solidFill>
              </a:rPr>
              <a:t>Lunn-Rockliffe</a:t>
            </a:r>
            <a:r>
              <a:rPr lang="sv-SE" sz="2000" b="1" dirty="0">
                <a:solidFill>
                  <a:schemeClr val="bg1"/>
                </a:solidFill>
              </a:rPr>
              <a:t>, </a:t>
            </a:r>
            <a:r>
              <a:rPr lang="sv-SE" sz="2000" b="1" dirty="0" smtClean="0">
                <a:solidFill>
                  <a:schemeClr val="bg1"/>
                </a:solidFill>
              </a:rPr>
              <a:t>University of Cambridge, </a:t>
            </a:r>
            <a:r>
              <a:rPr lang="sv-SE" sz="2000" b="1" dirty="0" err="1" smtClean="0">
                <a:solidFill>
                  <a:schemeClr val="bg1"/>
                </a:solidFill>
              </a:rPr>
              <a:t>BBC.co.uk/history</a:t>
            </a:r>
            <a:endParaRPr lang="sv-SE" sz="2000" b="1" dirty="0"/>
          </a:p>
        </p:txBody>
      </p:sp>
      <p:pic>
        <p:nvPicPr>
          <p:cNvPr id="1026" name="Picture 2" descr="C:\Documents and Settings\Jonathan Karlsson\Mina dokument\Mötesserier\Övrigt\Daniel 11\Constantine_Baptism_Raphae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3263212"/>
            <a:ext cx="4176464" cy="2594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2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1043608" y="1641003"/>
            <a:ext cx="7127522" cy="452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6" tIns="45713" rIns="91426" bIns="45713">
            <a:spAutoFit/>
          </a:bodyPr>
          <a:lstStyle/>
          <a:p>
            <a:pPr defTabSz="913591"/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”</a:t>
            </a:r>
            <a:r>
              <a:rPr lang="sv-SE" sz="3600" dirty="0" smtClean="0">
                <a:solidFill>
                  <a:srgbClr val="FFFF00"/>
                </a:solidFill>
                <a:latin typeface="Arial Rounded MT Bold" pitchFamily="34" charset="0"/>
              </a:rPr>
              <a:t>Kyrkan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gjorde allt den 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kunde 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för att slå ned sådana ”</a:t>
            </a:r>
            <a:r>
              <a:rPr lang="sv-SE" sz="3600" dirty="0">
                <a:solidFill>
                  <a:srgbClr val="FFFF00"/>
                </a:solidFill>
                <a:latin typeface="Arial Rounded MT Bold" pitchFamily="34" charset="0"/>
              </a:rPr>
              <a:t>hedniska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” riter, men blev tvungen att kapitulera och tillåta riterna att fortsätta med endast ett </a:t>
            </a:r>
            <a:r>
              <a:rPr lang="sv-SE" sz="3600" dirty="0">
                <a:solidFill>
                  <a:srgbClr val="FFFF00"/>
                </a:solidFill>
                <a:latin typeface="Arial Rounded MT Bold" pitchFamily="34" charset="0"/>
              </a:rPr>
              <a:t>byte av namn</a:t>
            </a:r>
            <a:r>
              <a:rPr lang="sv-SE" sz="3600" dirty="0">
                <a:solidFill>
                  <a:schemeClr val="bg1"/>
                </a:solidFill>
                <a:latin typeface="Arial Rounded MT Bold" pitchFamily="34" charset="0"/>
              </a:rPr>
              <a:t> på den lokala guden till något kristet </a:t>
            </a:r>
            <a:r>
              <a:rPr lang="sv-SE" sz="3600" dirty="0">
                <a:solidFill>
                  <a:srgbClr val="FFFF00"/>
                </a:solidFill>
                <a:latin typeface="Arial Rounded MT Bold" pitchFamily="34" charset="0"/>
              </a:rPr>
              <a:t>helgons namn</a:t>
            </a:r>
            <a:r>
              <a:rPr lang="sv-SE" sz="3600" dirty="0" smtClean="0">
                <a:solidFill>
                  <a:schemeClr val="bg1"/>
                </a:solidFill>
                <a:latin typeface="Arial Rounded MT Bold" pitchFamily="34" charset="0"/>
              </a:rPr>
              <a:t>.” </a:t>
            </a:r>
            <a:endParaRPr lang="sv-SE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3995936" y="5902013"/>
            <a:ext cx="4752528" cy="69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79013" tIns="39507" rIns="79013" bIns="39507">
            <a:spAutoFit/>
          </a:bodyPr>
          <a:lstStyle/>
          <a:p>
            <a:pPr algn="r"/>
            <a:r>
              <a:rPr lang="sv-SE" sz="2000" b="1" i="1" dirty="0" err="1">
                <a:solidFill>
                  <a:schemeClr val="bg1"/>
                </a:solidFill>
              </a:rPr>
              <a:t>Religious</a:t>
            </a:r>
            <a:r>
              <a:rPr lang="sv-SE" sz="2000" b="1" i="1" dirty="0">
                <a:solidFill>
                  <a:schemeClr val="bg1"/>
                </a:solidFill>
              </a:rPr>
              <a:t> Tradition and </a:t>
            </a:r>
            <a:r>
              <a:rPr lang="sv-SE" sz="2000" b="1" i="1" dirty="0" err="1">
                <a:solidFill>
                  <a:schemeClr val="bg1"/>
                </a:solidFill>
              </a:rPr>
              <a:t>Myth</a:t>
            </a:r>
            <a:r>
              <a:rPr lang="sv-SE" sz="2000" b="1" dirty="0">
                <a:solidFill>
                  <a:schemeClr val="bg1"/>
                </a:solidFill>
              </a:rPr>
              <a:t>, Dr </a:t>
            </a:r>
            <a:r>
              <a:rPr lang="sv-SE" sz="2000" b="1" dirty="0" smtClean="0">
                <a:solidFill>
                  <a:schemeClr val="bg1"/>
                </a:solidFill>
              </a:rPr>
              <a:t>Erwin R. </a:t>
            </a:r>
            <a:r>
              <a:rPr lang="sv-SE" sz="2000" b="1" dirty="0" err="1">
                <a:solidFill>
                  <a:schemeClr val="bg1"/>
                </a:solidFill>
              </a:rPr>
              <a:t>Goodenough</a:t>
            </a:r>
            <a:r>
              <a:rPr lang="sv-SE" sz="2000" b="1" dirty="0">
                <a:solidFill>
                  <a:schemeClr val="bg1"/>
                </a:solidFill>
              </a:rPr>
              <a:t>, </a:t>
            </a:r>
            <a:r>
              <a:rPr lang="sv-SE" sz="2000" b="1" dirty="0" err="1">
                <a:solidFill>
                  <a:schemeClr val="bg1"/>
                </a:solidFill>
              </a:rPr>
              <a:t>Harward</a:t>
            </a:r>
            <a:r>
              <a:rPr lang="sv-SE" sz="2000" b="1" dirty="0">
                <a:solidFill>
                  <a:schemeClr val="bg1"/>
                </a:solidFill>
              </a:rPr>
              <a:t> University</a:t>
            </a:r>
          </a:p>
        </p:txBody>
      </p:sp>
      <p:grpSp>
        <p:nvGrpSpPr>
          <p:cNvPr id="5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6" name="Femhörning 5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Rak pil 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V-form 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3" name="Rak pil 1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7" name="Rak pil 16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Konstantins ”omvändelse”</a:t>
            </a:r>
            <a:endParaRPr lang="sv-SE" sz="44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4098" name="Picture 2" descr="C:\Documents and Settings\Jonathan Karlsson\Mina dokument\Mötesserier\Övrigt\Daniel 11\Erwin Goodenough, Religious Tradition and myth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452320" y="1434703"/>
            <a:ext cx="1321630" cy="1750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9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Konstantins omvändelse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43608" y="1700808"/>
            <a:ext cx="6596806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</a:t>
            </a:r>
            <a:r>
              <a:rPr lang="sv-SE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Kejsar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Konstantins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formella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omvändelse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i början av trehundratalet väckte stor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glädje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Så vandrade världen, iklädd rättfärdighetens kappa, in i kyrkan. Nu ökade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fördärvet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snabbt.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Hedendomen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som skenbart hade blivit besegrad blev nu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segraren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Dess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anda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6177629" y="6268451"/>
            <a:ext cx="257083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i="1" dirty="0" smtClean="0">
                <a:solidFill>
                  <a:schemeClr val="bg1"/>
                </a:solidFill>
              </a:rPr>
              <a:t>Den stora striden</a:t>
            </a:r>
            <a:r>
              <a:rPr lang="sv-SE" b="1" dirty="0" smtClean="0">
                <a:solidFill>
                  <a:schemeClr val="bg1"/>
                </a:solidFill>
              </a:rPr>
              <a:t>, s. 48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Jonathan Karlsson\Mina dokument\Mötesserier\Bildarkiv\Evangelism Images\23 - Spirit of Prophecy\0823128 - Ellen White vis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279996" y="4561168"/>
            <a:ext cx="1373794" cy="1656184"/>
          </a:xfrm>
          <a:prstGeom prst="rect">
            <a:avLst/>
          </a:prstGeom>
          <a:noFill/>
        </p:spPr>
      </p:pic>
      <p:pic>
        <p:nvPicPr>
          <p:cNvPr id="6" name="Picture 2" descr="Bild på Den stora striden | inbun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778">
            <a:off x="7298328" y="1766952"/>
            <a:ext cx="1440160" cy="21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50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Konstantins omvändelse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43608" y="1700808"/>
            <a:ext cx="6596806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kontrollerade 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kyrkan. Dess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doktriner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ceremonier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vidskepelser införlivades med tron och gudstjänsten bland Kristi bekännande efterföljare.</a:t>
            </a:r>
          </a:p>
          <a:p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Resultatet av detta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samgående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mellan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hedendom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</a:t>
            </a:r>
            <a:r>
              <a:rPr lang="sv-S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kristendom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blev utvecklingen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av 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den "syndens människa"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som </a:t>
            </a:r>
            <a:r>
              <a:rPr lang="sv-S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omtalas i profetian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  <a:endParaRPr lang="sv-S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177629" y="6268451"/>
            <a:ext cx="257083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i="1" dirty="0" smtClean="0">
                <a:solidFill>
                  <a:schemeClr val="bg1"/>
                </a:solidFill>
              </a:rPr>
              <a:t>Den stora striden</a:t>
            </a:r>
            <a:r>
              <a:rPr lang="sv-SE" b="1" dirty="0" smtClean="0">
                <a:solidFill>
                  <a:schemeClr val="bg1"/>
                </a:solidFill>
              </a:rPr>
              <a:t>, s. 48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Documents and Settings\Jonathan Karlsson\Mina dokument\Mötesserier\Bildarkiv\Evangelism Images\23 - Spirit of Prophecy\0823128 - Ellen White vis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279996" y="4561168"/>
            <a:ext cx="1373794" cy="1656184"/>
          </a:xfrm>
          <a:prstGeom prst="rect">
            <a:avLst/>
          </a:prstGeom>
          <a:noFill/>
        </p:spPr>
      </p:pic>
      <p:pic>
        <p:nvPicPr>
          <p:cNvPr id="2" name="Picture 2" descr="Bild på Den stora striden | inbun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778">
            <a:off x="7298328" y="1766952"/>
            <a:ext cx="1440160" cy="21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1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11:16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7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25" name="Femhörning 24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Rak pil 26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V-form 28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V-form 29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V-form 30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V-form 31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33" name="Rak pil 32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Rak pil 34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" name="Rak pil 36"/>
          <p:cNvCxnSpPr/>
          <p:nvPr/>
        </p:nvCxnSpPr>
        <p:spPr>
          <a:xfrm flipV="1">
            <a:off x="179512" y="332656"/>
            <a:ext cx="1512168" cy="1440160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1691680" y="0"/>
            <a:ext cx="648072" cy="332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0" y="1772816"/>
            <a:ext cx="9144000" cy="34563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5" name="Grupp 44"/>
          <p:cNvGrpSpPr/>
          <p:nvPr/>
        </p:nvGrpSpPr>
        <p:grpSpPr>
          <a:xfrm>
            <a:off x="1979712" y="4022078"/>
            <a:ext cx="2304256" cy="2093284"/>
            <a:chOff x="1979712" y="4022078"/>
            <a:chExt cx="2304256" cy="2093284"/>
          </a:xfrm>
        </p:grpSpPr>
        <p:sp>
          <p:nvSpPr>
            <p:cNvPr id="53" name="textruta 52"/>
            <p:cNvSpPr txBox="1"/>
            <p:nvPr/>
          </p:nvSpPr>
          <p:spPr>
            <a:xfrm>
              <a:off x="1979712" y="5746030"/>
              <a:ext cx="230425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4" name="Rak 53"/>
            <p:cNvCxnSpPr>
              <a:endCxn id="53" idx="0"/>
            </p:cNvCxnSpPr>
            <p:nvPr/>
          </p:nvCxnSpPr>
          <p:spPr>
            <a:xfrm rot="5400000">
              <a:off x="2269867" y="4884051"/>
              <a:ext cx="1723952" cy="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 59"/>
          <p:cNvGrpSpPr/>
          <p:nvPr/>
        </p:nvGrpSpPr>
        <p:grpSpPr>
          <a:xfrm>
            <a:off x="2699792" y="1844824"/>
            <a:ext cx="1656184" cy="1800200"/>
            <a:chOff x="7380312" y="1844824"/>
            <a:chExt cx="1656184" cy="1800200"/>
          </a:xfrm>
        </p:grpSpPr>
        <p:pic>
          <p:nvPicPr>
            <p:cNvPr id="6" name="Picture 2" descr="C:\Documents and Settings\Jonathan Karlsson\Mina dokument\Mötesserier\Övrigt\Daniel 11\pompey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4923" y1="68789" x2="39077" y2="843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2178670"/>
              <a:ext cx="978573" cy="1466354"/>
            </a:xfrm>
            <a:prstGeom prst="rect">
              <a:avLst/>
            </a:prstGeom>
            <a:noFill/>
          </p:spPr>
        </p:pic>
        <p:sp>
          <p:nvSpPr>
            <p:cNvPr id="49" name="textruta 48"/>
            <p:cNvSpPr txBox="1"/>
            <p:nvPr/>
          </p:nvSpPr>
          <p:spPr>
            <a:xfrm>
              <a:off x="7380312" y="1844824"/>
              <a:ext cx="165618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Pompejus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Explosion 1 54"/>
          <p:cNvSpPr/>
          <p:nvPr/>
        </p:nvSpPr>
        <p:spPr>
          <a:xfrm rot="542450">
            <a:off x="2877620" y="3350602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upp 55"/>
          <p:cNvGrpSpPr/>
          <p:nvPr/>
        </p:nvGrpSpPr>
        <p:grpSpPr>
          <a:xfrm>
            <a:off x="-72008" y="1844824"/>
            <a:ext cx="2123728" cy="1336923"/>
            <a:chOff x="4716016" y="1844824"/>
            <a:chExt cx="2123728" cy="1336923"/>
          </a:xfrm>
        </p:grpSpPr>
        <p:pic>
          <p:nvPicPr>
            <p:cNvPr id="1027" name="Picture 3" descr="C:\Documents and Settings\Jonathan Karlsson\Mina dokument\Mötesserier\Övrigt\Daniel 11\200px-Roman_SPQR_banner.svg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16498" y="2132856"/>
              <a:ext cx="1327710" cy="1048891"/>
            </a:xfrm>
            <a:prstGeom prst="rect">
              <a:avLst/>
            </a:prstGeom>
            <a:noFill/>
          </p:spPr>
        </p:pic>
        <p:sp>
          <p:nvSpPr>
            <p:cNvPr id="51" name="textruta 50"/>
            <p:cNvSpPr txBox="1"/>
            <p:nvPr/>
          </p:nvSpPr>
          <p:spPr>
            <a:xfrm>
              <a:off x="4716016" y="1844824"/>
              <a:ext cx="212372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Romerska senaten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p 77"/>
          <p:cNvGrpSpPr/>
          <p:nvPr/>
        </p:nvGrpSpPr>
        <p:grpSpPr>
          <a:xfrm>
            <a:off x="4067944" y="1763524"/>
            <a:ext cx="1728192" cy="1881500"/>
            <a:chOff x="4283968" y="1763524"/>
            <a:chExt cx="1728192" cy="1881500"/>
          </a:xfrm>
        </p:grpSpPr>
        <p:pic>
          <p:nvPicPr>
            <p:cNvPr id="63" name="Picture 3" descr="C:\Documents and Settings\Jonathan Karlsson\Mina dokument\Bilder\CK Turkiet resa\Första delen\CIMG0667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763" l="7429" r="100000">
                          <a14:foregroundMark x1="20571" y1="20339" x2="74286" y2="12712"/>
                          <a14:foregroundMark x1="36571" y1="12712" x2="59429" y2="8898"/>
                          <a14:backgroundMark x1="92571" y1="5932" x2="97714" y2="19492"/>
                          <a14:backgroundMark x1="71429" y1="2966" x2="34286" y2="1695"/>
                          <a14:backgroundMark x1="29714" y1="92373" x2="36571" y2="92373"/>
                          <a14:backgroundMark x1="30857" y1="88559" x2="44571" y2="936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4584215" y="2204864"/>
              <a:ext cx="1067905" cy="1440160"/>
            </a:xfrm>
            <a:prstGeom prst="rect">
              <a:avLst/>
            </a:prstGeom>
            <a:noFill/>
          </p:spPr>
        </p:pic>
        <p:sp>
          <p:nvSpPr>
            <p:cNvPr id="64" name="textruta 63"/>
            <p:cNvSpPr txBox="1"/>
            <p:nvPr/>
          </p:nvSpPr>
          <p:spPr>
            <a:xfrm>
              <a:off x="4283968" y="1763524"/>
              <a:ext cx="17281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Julius Caesar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upp 53"/>
          <p:cNvGrpSpPr/>
          <p:nvPr/>
        </p:nvGrpSpPr>
        <p:grpSpPr>
          <a:xfrm>
            <a:off x="3059832" y="2924944"/>
            <a:ext cx="2304256" cy="2370283"/>
            <a:chOff x="5652120" y="3781352"/>
            <a:chExt cx="2304256" cy="2277108"/>
          </a:xfrm>
        </p:grpSpPr>
        <p:sp>
          <p:nvSpPr>
            <p:cNvPr id="68" name="textruta 67"/>
            <p:cNvSpPr txBox="1"/>
            <p:nvPr/>
          </p:nvSpPr>
          <p:spPr>
            <a:xfrm>
              <a:off x="5652120" y="5437536"/>
              <a:ext cx="2304256" cy="6209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Slaget vid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Farsalos</a:t>
              </a:r>
              <a:endPara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48 </a:t>
              </a:r>
              <a:r>
                <a:rPr lang="sv-SE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f.Kr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2" name="Rak 71"/>
            <p:cNvCxnSpPr>
              <a:endCxn id="68" idx="0"/>
            </p:cNvCxnSpPr>
            <p:nvPr/>
          </p:nvCxnSpPr>
          <p:spPr>
            <a:xfrm rot="5400000">
              <a:off x="5976159" y="4609441"/>
              <a:ext cx="1656184" cy="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Explosion 1 72"/>
          <p:cNvSpPr/>
          <p:nvPr/>
        </p:nvSpPr>
        <p:spPr>
          <a:xfrm rot="542450">
            <a:off x="3847378" y="2253468"/>
            <a:ext cx="690810" cy="913291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0" name="Grupp 79"/>
          <p:cNvGrpSpPr/>
          <p:nvPr/>
        </p:nvGrpSpPr>
        <p:grpSpPr>
          <a:xfrm>
            <a:off x="4283968" y="3717032"/>
            <a:ext cx="1296144" cy="1521460"/>
            <a:chOff x="5580112" y="3573016"/>
            <a:chExt cx="1296144" cy="1521460"/>
          </a:xfrm>
        </p:grpSpPr>
        <p:pic>
          <p:nvPicPr>
            <p:cNvPr id="18" name="Picture 2" descr="C:\Documents and Settings\Jonathan Karlsson\Mina dokument\Mötesserier\Övrigt\Daniel 11\Kleopatra-VII.-Altes-Museum-Berlin1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23" b="100000" l="5634" r="100000">
                          <a14:foregroundMark x1="85915" y1="38298" x2="83099" y2="4840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573016"/>
              <a:ext cx="862819" cy="1143667"/>
            </a:xfrm>
            <a:prstGeom prst="rect">
              <a:avLst/>
            </a:prstGeom>
            <a:noFill/>
          </p:spPr>
        </p:pic>
        <p:sp>
          <p:nvSpPr>
            <p:cNvPr id="79" name="textruta 78"/>
            <p:cNvSpPr txBox="1"/>
            <p:nvPr/>
          </p:nvSpPr>
          <p:spPr>
            <a:xfrm>
              <a:off x="5580112" y="4725144"/>
              <a:ext cx="1296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sv-S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Kleopatra</a:t>
              </a:r>
              <a:endPara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" name="textruta 42"/>
          <p:cNvSpPr txBox="1"/>
          <p:nvPr/>
        </p:nvSpPr>
        <p:spPr>
          <a:xfrm rot="20134645">
            <a:off x="1098542" y="4204220"/>
            <a:ext cx="208823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erövras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3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04 0.215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3" grpId="0" animBg="1"/>
      <p:bldP spid="73" grpId="1" animBg="1"/>
      <p:bldP spid="4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45344" y="1557934"/>
            <a:ext cx="6264938" cy="46079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marL="190500" indent="0">
              <a:buNone/>
            </a:pP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”Bevarandet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 av det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gamla hedniska namnet "</a:t>
            </a:r>
            <a:r>
              <a:rPr lang="sv-S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Dies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Solis", eller "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söndag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 som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den veckovis 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infallande kristna högtiden, är i stor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utsträckning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orsakad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av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föreningen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mellan hedniska och kristna</a:t>
            </a:r>
            <a:endParaRPr lang="sv-S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ruta 1"/>
          <p:cNvSpPr txBox="1">
            <a:spLocks noChangeArrowheads="1"/>
          </p:cNvSpPr>
          <p:nvPr/>
        </p:nvSpPr>
        <p:spPr bwMode="auto">
          <a:xfrm>
            <a:off x="845344" y="6165850"/>
            <a:ext cx="7831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algn="l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Arthur P. Stanley, </a:t>
            </a:r>
            <a:r>
              <a:rPr lang="en-US" sz="2000" b="1" i="1" dirty="0">
                <a:solidFill>
                  <a:schemeClr val="bg1"/>
                </a:solidFill>
                <a:latin typeface="+mj-lt"/>
              </a:rPr>
              <a:t>Lectures on the History of the Eastern Church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s.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204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,</a:t>
            </a:r>
            <a:endParaRPr lang="sv-S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Lectures on the History of the Eastern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358">
            <a:off x="7145810" y="3567673"/>
            <a:ext cx="1543050" cy="23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nathan\Evangelisation\Bildarkiv\Evangelism Images\12 - Sunday\Extras  12\0812078x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b="13456"/>
          <a:stretch/>
        </p:blipFill>
        <p:spPr bwMode="auto">
          <a:xfrm>
            <a:off x="7165813" y="1555235"/>
            <a:ext cx="1722120" cy="1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Söndagens ursprung</a:t>
            </a:r>
            <a:endParaRPr lang="sv-SE" sz="44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grpSp>
        <p:nvGrpSpPr>
          <p:cNvPr id="9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10" name="Femhörning 9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1" name="Rak pil 10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ruta 11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5" name="V-form 14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6" name="V-form 15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Rak pil 18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ruta 19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1" name="Rak pil 20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45343" y="1557934"/>
            <a:ext cx="6462961" cy="46079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marL="190500" indent="0">
              <a:buNone/>
            </a:pP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åsikter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Det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hände i samband med att 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den första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veckodagen rekommenderades av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Konstantin</a:t>
            </a:r>
            <a:r>
              <a:rPr lang="sv-S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till 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sina undersåtar – 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både hedniska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och 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kristna -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som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solens</a:t>
            </a:r>
            <a:r>
              <a:rPr lang="sv-S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ärevördiga dag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  <a:endParaRPr lang="sv-S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098" name="Picture 2" descr="Lectures on the History of the Eastern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358">
            <a:off x="7145810" y="3567673"/>
            <a:ext cx="1543050" cy="23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nathan\Evangelisation\Bildarkiv\Evangelism Images\12 - Sunday\Extras  12\0812078x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b="13456"/>
          <a:stretch/>
        </p:blipFill>
        <p:spPr bwMode="auto">
          <a:xfrm>
            <a:off x="7165813" y="1555235"/>
            <a:ext cx="1722120" cy="1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10" name="Femhörning 9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1" name="Rak pil 10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ruta 11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5" name="V-form 14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6" name="V-form 15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Rak pil 18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ruta 19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1" name="Rak pil 20"/>
          <p:cNvCxnSpPr/>
          <p:nvPr/>
        </p:nvCxnSpPr>
        <p:spPr>
          <a:xfrm rot="16200000" flipV="1">
            <a:off x="280780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>
            <a:off x="928662" y="785794"/>
            <a:ext cx="72866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FFC000"/>
                </a:solidFill>
                <a:latin typeface="Berlin Sans FB Demi" pitchFamily="34" charset="0"/>
              </a:rPr>
              <a:t>Söndagens ursprung</a:t>
            </a:r>
            <a:endParaRPr lang="sv-SE" sz="44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23" name="textruta 1"/>
          <p:cNvSpPr txBox="1">
            <a:spLocks noChangeArrowheads="1"/>
          </p:cNvSpPr>
          <p:nvPr/>
        </p:nvSpPr>
        <p:spPr bwMode="auto">
          <a:xfrm>
            <a:off x="845344" y="6165850"/>
            <a:ext cx="7831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algn="l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Arthur P. Stanley, </a:t>
            </a:r>
            <a:r>
              <a:rPr lang="en-US" sz="2000" b="1" i="1" dirty="0">
                <a:solidFill>
                  <a:schemeClr val="bg1"/>
                </a:solidFill>
                <a:latin typeface="+mj-lt"/>
              </a:rPr>
              <a:t>Lectures on the History of the Eastern Church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s.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204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,</a:t>
            </a:r>
            <a:endParaRPr lang="sv-SE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3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11:29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”På bestämd tid skall han sedan på nytt dra ut mot Söderlandet, men denna senare gång skall det inte gå som den förra.”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16200000" flipV="1">
            <a:off x="287981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2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043608" y="1641003"/>
            <a:ext cx="7127522" cy="480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6" tIns="45713" rIns="91426" bIns="45713">
            <a:spAutoFit/>
          </a:bodyPr>
          <a:lstStyle/>
          <a:p>
            <a:pPr defTabSz="913591"/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”Under de </a:t>
            </a:r>
            <a:r>
              <a:rPr lang="sv-SE" sz="3400" dirty="0" smtClean="0">
                <a:solidFill>
                  <a:srgbClr val="FFFF00"/>
                </a:solidFill>
                <a:latin typeface="Arial Rounded MT Bold" pitchFamily="34" charset="0"/>
              </a:rPr>
              <a:t>senare åren </a:t>
            </a: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av </a:t>
            </a:r>
            <a:b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sitt liv lade Konstantin </a:t>
            </a:r>
            <a:b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planer på ett fälttåg mot </a:t>
            </a:r>
            <a:b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400" dirty="0" smtClean="0">
                <a:solidFill>
                  <a:srgbClr val="FFFF00"/>
                </a:solidFill>
                <a:latin typeface="Arial Rounded MT Bold" pitchFamily="34" charset="0"/>
              </a:rPr>
              <a:t>Persien</a:t>
            </a: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. ... Han behandlade kriget som ett kristet korståg. Han kallade biskopar att följa med armén och förordnade att ett tält i form av en kyrka skulle följa honom överallt.</a:t>
            </a:r>
            <a:endParaRPr lang="sv-SE" sz="3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Rak pil 17"/>
          <p:cNvCxnSpPr/>
          <p:nvPr/>
        </p:nvCxnSpPr>
        <p:spPr>
          <a:xfrm rot="16200000" flipV="1">
            <a:off x="287981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latin typeface="Berlin Sans FB Demi" pitchFamily="34" charset="0"/>
              </a:rPr>
              <a:t>Wikipedia</a:t>
            </a:r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 - Konstantin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8644" y="1556792"/>
            <a:ext cx="175969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043608" y="1641003"/>
            <a:ext cx="7127522" cy="375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6" tIns="45713" rIns="91426" bIns="45713">
            <a:spAutoFit/>
          </a:bodyPr>
          <a:lstStyle/>
          <a:p>
            <a:pPr defTabSz="913591"/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Konstantin planerade att </a:t>
            </a:r>
            <a:b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bli döpt i Jordanfloden </a:t>
            </a:r>
            <a:b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innan han kom till Persien. </a:t>
            </a:r>
            <a:b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... Kampanjen </a:t>
            </a:r>
            <a:r>
              <a:rPr lang="sv-SE" sz="3400" dirty="0" smtClean="0">
                <a:solidFill>
                  <a:srgbClr val="FFFF00"/>
                </a:solidFill>
                <a:latin typeface="Arial Rounded MT Bold" pitchFamily="34" charset="0"/>
              </a:rPr>
              <a:t>avblåstes</a:t>
            </a: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b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dock, när Konstantin blev sjuk under våren 337. … Konstantin </a:t>
            </a:r>
            <a:r>
              <a:rPr lang="sv-SE" sz="3400" dirty="0" smtClean="0">
                <a:solidFill>
                  <a:srgbClr val="FFFF00"/>
                </a:solidFill>
                <a:latin typeface="Arial Rounded MT Bold" pitchFamily="34" charset="0"/>
              </a:rPr>
              <a:t>dog</a:t>
            </a:r>
            <a:r>
              <a:rPr lang="sv-SE" sz="3400" dirty="0" smtClean="0">
                <a:solidFill>
                  <a:schemeClr val="bg1"/>
                </a:solidFill>
                <a:latin typeface="Arial Rounded MT Bold" pitchFamily="34" charset="0"/>
              </a:rPr>
              <a:t> snart därpå…”</a:t>
            </a:r>
            <a:endParaRPr lang="sv-SE" sz="3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7" name="Femhörning 6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Rak pil 7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V-form 9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4" name="Rak pil 13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Rak pil 17"/>
          <p:cNvCxnSpPr/>
          <p:nvPr/>
        </p:nvCxnSpPr>
        <p:spPr>
          <a:xfrm rot="16200000" flipV="1">
            <a:off x="2879812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latin typeface="Berlin Sans FB Demi" pitchFamily="34" charset="0"/>
              </a:rPr>
              <a:t>Wikipedia</a:t>
            </a:r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 - Konstantin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8644" y="1556792"/>
            <a:ext cx="175969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ruta 19"/>
          <p:cNvSpPr txBox="1"/>
          <p:nvPr/>
        </p:nvSpPr>
        <p:spPr>
          <a:xfrm>
            <a:off x="5148064" y="6156012"/>
            <a:ext cx="30803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Artikel: Constantine the Great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Johannes 3:3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”Amen, amen säger jag dig: Den som inte blir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född på nytt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kan inte se </a:t>
            </a: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Guds rike</a:t>
            </a:r>
            <a:r>
              <a:rPr lang="sv-S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Jonathan Karlsson\Mina dokument\Mötesserier\Bildarkiv\Evangelism Images\17 - Baptism\0817101 - Jesus point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3861048"/>
            <a:ext cx="3600400" cy="27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3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latin typeface="Berlin Sans FB Demi" pitchFamily="34" charset="0"/>
              </a:rPr>
              <a:t>Hesekiel</a:t>
            </a:r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 36:26-27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6956846" cy="40318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”Jag skall ge er ett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nytt hjärta 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och låta en ny ande komma in i er. Jag skall ta bort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stenhjärtat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ur er kropp och ge er ett hjärta av kött. Jag skall låta min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Ande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komma in i er och göra så att ni vandrar efter mina stadgar och håller mina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lagar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följer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dem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Ordspråksboken 23:26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438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”Min son,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ge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mig ditt </a:t>
            </a: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hjärta</a:t>
            </a:r>
            <a:r>
              <a:rPr lang="sv-S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och låt mina vägar behaga dig.”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Svenska Folkbibeln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onathan Karlsson\Mina dokument\Mötesserier\Bildarkiv\Evangelism Images\2 - Signs of the Times\0802175 - Jesus invitation cros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9532" y="3284984"/>
            <a:ext cx="4224636" cy="3168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8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FFC000"/>
                </a:solidFill>
                <a:latin typeface="Berlin Sans FB Demi" pitchFamily="34" charset="0"/>
              </a:rPr>
              <a:t>Daniel 11:17</a:t>
            </a:r>
            <a:endParaRPr lang="sv-SE" sz="4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1538" y="1928802"/>
            <a:ext cx="7172870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”Han </a:t>
            </a:r>
            <a:r>
              <a:rPr lang="sv-SE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[Caesar]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skall rycka an med hela sitt rikes makt. Dock är han hågad för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förlikning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och en sådan skall han åstadkomma. En av sina </a:t>
            </a: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döttrar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skall han ge åt honom </a:t>
            </a:r>
            <a:r>
              <a:rPr lang="sv-SE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[Caesar]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till hustru, henne till fördärv. Men detta skall inte ha något bestånd och inte vara honom till nytta.”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80112" y="6156012"/>
            <a:ext cx="26483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smtClean="0">
                <a:solidFill>
                  <a:schemeClr val="bg1"/>
                </a:solidFill>
              </a:rPr>
              <a:t>GT-82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8662" y="785794"/>
            <a:ext cx="72866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Encyclopædia</a:t>
            </a:r>
            <a:r>
              <a:rPr lang="sv-SE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Britannica</a:t>
            </a:r>
            <a:endParaRPr lang="sv-SE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1916832"/>
            <a:ext cx="6840760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</a:t>
            </a:r>
            <a:r>
              <a:rPr lang="sv-SE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Caesar</a:t>
            </a:r>
            <a: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förföljde </a:t>
            </a:r>
            <a:r>
              <a:rPr lang="sv-SE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Pompejus</a:t>
            </a:r>
            <a: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från Thessalien till Egypten, </a:t>
            </a:r>
          </a:p>
          <a:p>
            <a: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där Pompejus </a:t>
            </a:r>
            <a:r>
              <a:rPr lang="sv-SE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mördades</a:t>
            </a:r>
            <a: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av en av Ptolemaios befälhavare. Caesar övervintrade i Alexandria, stred med folkmassorna och </a:t>
            </a:r>
            <a:r>
              <a:rPr lang="sv-SE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vänslades</a:t>
            </a:r>
            <a: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med drottning </a:t>
            </a:r>
            <a:r>
              <a:rPr lang="sv-SE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Kleopatra</a:t>
            </a:r>
            <a:r>
              <a:rPr lang="sv-SE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.”</a:t>
            </a:r>
            <a:endParaRPr lang="sv-SE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Jonathan Karlsson\Mina dokument\Mötesserier\Övrigt\Daniel 11\britan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3122" y="1628800"/>
            <a:ext cx="2012265" cy="136815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5364088" y="6156012"/>
            <a:ext cx="28643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b="1" dirty="0" err="1" smtClean="0">
                <a:solidFill>
                  <a:schemeClr val="bg1"/>
                </a:solidFill>
              </a:rPr>
              <a:t>Arikel</a:t>
            </a:r>
            <a:r>
              <a:rPr lang="sv-SE" b="1" dirty="0" smtClean="0">
                <a:solidFill>
                  <a:schemeClr val="bg1"/>
                </a:solidFill>
              </a:rPr>
              <a:t>: Caesar, Julius </a:t>
            </a:r>
            <a:endParaRPr lang="sv-SE" b="1" dirty="0">
              <a:solidFill>
                <a:schemeClr val="bg1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179512" y="-27384"/>
            <a:ext cx="8640960" cy="1243300"/>
            <a:chOff x="179512" y="-27384"/>
            <a:chExt cx="8640960" cy="1243300"/>
          </a:xfrm>
        </p:grpSpPr>
        <p:sp>
          <p:nvSpPr>
            <p:cNvPr id="8" name="Femhörning 7"/>
            <p:cNvSpPr/>
            <p:nvPr/>
          </p:nvSpPr>
          <p:spPr>
            <a:xfrm>
              <a:off x="323528" y="-27384"/>
              <a:ext cx="720080" cy="36004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pil 8"/>
            <p:cNvCxnSpPr/>
            <p:nvPr/>
          </p:nvCxnSpPr>
          <p:spPr>
            <a:xfrm rot="5400000" flipH="1" flipV="1">
              <a:off x="144302" y="49351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/>
            <p:cNvSpPr txBox="1"/>
            <p:nvPr/>
          </p:nvSpPr>
          <p:spPr>
            <a:xfrm>
              <a:off x="179512" y="6735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</a:rPr>
                <a:t>539 </a:t>
              </a:r>
              <a:r>
                <a:rPr lang="sv-SE" sz="1400" b="1" dirty="0" err="1" smtClean="0">
                  <a:solidFill>
                    <a:schemeClr val="bg1"/>
                  </a:solidFill>
                </a:rPr>
                <a:t>f.Kr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V-form 10"/>
            <p:cNvSpPr/>
            <p:nvPr/>
          </p:nvSpPr>
          <p:spPr>
            <a:xfrm>
              <a:off x="899592" y="-27384"/>
              <a:ext cx="792088" cy="36004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V-form 11"/>
            <p:cNvSpPr/>
            <p:nvPr/>
          </p:nvSpPr>
          <p:spPr>
            <a:xfrm>
              <a:off x="1547664" y="-27384"/>
              <a:ext cx="2304256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V-form 12"/>
            <p:cNvSpPr/>
            <p:nvPr/>
          </p:nvSpPr>
          <p:spPr>
            <a:xfrm>
              <a:off x="3707904" y="-27384"/>
              <a:ext cx="4536504" cy="360040"/>
            </a:xfrm>
            <a:prstGeom prst="chevron">
              <a:avLst/>
            </a:prstGeom>
            <a:gradFill>
              <a:gsLst>
                <a:gs pos="0">
                  <a:srgbClr val="4C216D"/>
                </a:gs>
                <a:gs pos="90000">
                  <a:srgbClr val="C00000"/>
                </a:gs>
              </a:gsLst>
              <a:lin ang="54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V-form 13"/>
            <p:cNvSpPr/>
            <p:nvPr/>
          </p:nvSpPr>
          <p:spPr>
            <a:xfrm>
              <a:off x="8100392" y="-27384"/>
              <a:ext cx="720080" cy="360040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cxnSp>
          <p:nvCxnSpPr>
            <p:cNvPr id="15" name="Rak pil 14"/>
            <p:cNvCxnSpPr/>
            <p:nvPr/>
          </p:nvCxnSpPr>
          <p:spPr>
            <a:xfrm rot="5400000" flipH="1" flipV="1">
              <a:off x="7898600" y="511882"/>
              <a:ext cx="35924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7668344" y="69269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Ändens tid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>
            <a:xfrm rot="5400000" flipH="1" flipV="1">
              <a:off x="1921793" y="345951"/>
              <a:ext cx="69190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2123728" y="672951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Rak pil 18"/>
          <p:cNvCxnSpPr/>
          <p:nvPr/>
        </p:nvCxnSpPr>
        <p:spPr>
          <a:xfrm rot="5400000" flipH="1" flipV="1">
            <a:off x="1727684" y="368660"/>
            <a:ext cx="576064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Documents and Settings\Jonathan Karlsson\Mina dokument\Mötesserier\Övrigt\Daniel 11\Cleopatra,_Oriental_Institute,_the_University_of_Chica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3470870"/>
            <a:ext cx="1864382" cy="2334394"/>
          </a:xfrm>
          <a:prstGeom prst="rect">
            <a:avLst/>
          </a:prstGeom>
          <a:noFill/>
        </p:spPr>
      </p:pic>
      <p:sp>
        <p:nvSpPr>
          <p:cNvPr id="21" name="textruta 20"/>
          <p:cNvSpPr txBox="1"/>
          <p:nvPr/>
        </p:nvSpPr>
        <p:spPr>
          <a:xfrm>
            <a:off x="6444208" y="5805264"/>
            <a:ext cx="2232248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sv-SE" sz="1000" b="1" dirty="0" smtClean="0">
                <a:solidFill>
                  <a:schemeClr val="bg1"/>
                </a:solidFill>
              </a:rPr>
              <a:t>Bild: Oriental </a:t>
            </a:r>
            <a:r>
              <a:rPr lang="sv-SE" sz="1000" b="1" dirty="0" err="1" smtClean="0">
                <a:solidFill>
                  <a:schemeClr val="bg1"/>
                </a:solidFill>
              </a:rPr>
              <a:t>Institute</a:t>
            </a:r>
            <a:r>
              <a:rPr lang="sv-SE" sz="1000" b="1" dirty="0" smtClean="0">
                <a:solidFill>
                  <a:schemeClr val="bg1"/>
                </a:solidFill>
              </a:rPr>
              <a:t>, </a:t>
            </a:r>
            <a:br>
              <a:rPr lang="sv-SE" sz="1000" b="1" dirty="0" smtClean="0">
                <a:solidFill>
                  <a:schemeClr val="bg1"/>
                </a:solidFill>
              </a:rPr>
            </a:br>
            <a:r>
              <a:rPr lang="sv-SE" sz="1000" b="1" dirty="0" smtClean="0">
                <a:solidFill>
                  <a:schemeClr val="bg1"/>
                </a:solidFill>
              </a:rPr>
              <a:t>the </a:t>
            </a:r>
            <a:r>
              <a:rPr lang="sv-SE" sz="1000" b="1" dirty="0" err="1" smtClean="0">
                <a:solidFill>
                  <a:schemeClr val="bg1"/>
                </a:solidFill>
              </a:rPr>
              <a:t>Univsersity</a:t>
            </a:r>
            <a:r>
              <a:rPr lang="sv-SE" sz="1000" b="1" dirty="0" smtClean="0">
                <a:solidFill>
                  <a:schemeClr val="bg1"/>
                </a:solidFill>
              </a:rPr>
              <a:t> of Chicago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2430</Words>
  <Application>Microsoft Office PowerPoint</Application>
  <PresentationFormat>Bildspel på skärmen (4:3)</PresentationFormat>
  <Paragraphs>581</Paragraphs>
  <Slides>77</Slides>
  <Notes>68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77</vt:i4>
      </vt:variant>
    </vt:vector>
  </HeadingPairs>
  <TitlesOfParts>
    <vt:vector size="7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Jonathan</dc:creator>
  <cp:lastModifiedBy>Jonathan</cp:lastModifiedBy>
  <cp:revision>43</cp:revision>
  <dcterms:created xsi:type="dcterms:W3CDTF">2012-10-26T15:31:36Z</dcterms:created>
  <dcterms:modified xsi:type="dcterms:W3CDTF">2013-09-30T12:58:55Z</dcterms:modified>
</cp:coreProperties>
</file>