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9"/>
  </p:notesMasterIdLst>
  <p:sldIdLst>
    <p:sldId id="256" r:id="rId2"/>
    <p:sldId id="344" r:id="rId3"/>
    <p:sldId id="340" r:id="rId4"/>
    <p:sldId id="341" r:id="rId5"/>
    <p:sldId id="342" r:id="rId6"/>
    <p:sldId id="262" r:id="rId7"/>
    <p:sldId id="263" r:id="rId8"/>
    <p:sldId id="343" r:id="rId9"/>
    <p:sldId id="257" r:id="rId10"/>
    <p:sldId id="258" r:id="rId11"/>
    <p:sldId id="264" r:id="rId12"/>
    <p:sldId id="335" r:id="rId13"/>
    <p:sldId id="265" r:id="rId14"/>
    <p:sldId id="266" r:id="rId15"/>
    <p:sldId id="267" r:id="rId16"/>
    <p:sldId id="269" r:id="rId17"/>
    <p:sldId id="270" r:id="rId18"/>
    <p:sldId id="268" r:id="rId19"/>
    <p:sldId id="328" r:id="rId20"/>
    <p:sldId id="272" r:id="rId21"/>
    <p:sldId id="275" r:id="rId22"/>
    <p:sldId id="336" r:id="rId23"/>
    <p:sldId id="337" r:id="rId24"/>
    <p:sldId id="338"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330" r:id="rId46"/>
    <p:sldId id="296" r:id="rId47"/>
    <p:sldId id="297" r:id="rId48"/>
    <p:sldId id="298" r:id="rId49"/>
    <p:sldId id="299" r:id="rId50"/>
    <p:sldId id="300" r:id="rId51"/>
    <p:sldId id="301" r:id="rId52"/>
    <p:sldId id="303" r:id="rId53"/>
    <p:sldId id="302" r:id="rId54"/>
    <p:sldId id="331" r:id="rId55"/>
    <p:sldId id="332" r:id="rId56"/>
    <p:sldId id="345" r:id="rId57"/>
    <p:sldId id="329" r:id="rId58"/>
    <p:sldId id="310" r:id="rId59"/>
    <p:sldId id="311" r:id="rId60"/>
    <p:sldId id="312" r:id="rId61"/>
    <p:sldId id="313" r:id="rId62"/>
    <p:sldId id="314" r:id="rId63"/>
    <p:sldId id="346" r:id="rId64"/>
    <p:sldId id="315" r:id="rId65"/>
    <p:sldId id="316" r:id="rId66"/>
    <p:sldId id="317" r:id="rId67"/>
    <p:sldId id="318" r:id="rId68"/>
    <p:sldId id="319" r:id="rId69"/>
    <p:sldId id="320" r:id="rId70"/>
    <p:sldId id="321" r:id="rId71"/>
    <p:sldId id="322" r:id="rId72"/>
    <p:sldId id="323" r:id="rId73"/>
    <p:sldId id="324" r:id="rId74"/>
    <p:sldId id="339" r:id="rId75"/>
    <p:sldId id="327" r:id="rId76"/>
    <p:sldId id="333" r:id="rId77"/>
    <p:sldId id="334" r:id="rId78"/>
  </p:sldIdLst>
  <p:sldSz cx="9144000" cy="6858000" type="screen4x3"/>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0" d="100"/>
          <a:sy n="70" d="100"/>
        </p:scale>
        <p:origin x="-1374" y="-10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73E8B38-2585-413E-95D8-A58D024A0827}" type="datetimeFigureOut">
              <a:rPr lang="sv-SE" smtClean="0"/>
              <a:t>2012-12-28</a:t>
            </a:fld>
            <a:endParaRPr lang="sv-SE"/>
          </a:p>
        </p:txBody>
      </p:sp>
      <p:sp>
        <p:nvSpPr>
          <p:cNvPr id="4" name="Platshållare för bildobjekt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6" name="Platshållare för sidfo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8003CF8-131C-4509-8D51-D2020B99C1D0}" type="slidenum">
              <a:rPr lang="sv-SE" smtClean="0"/>
              <a:t>‹#›</a:t>
            </a:fld>
            <a:endParaRPr lang="sv-SE"/>
          </a:p>
        </p:txBody>
      </p:sp>
    </p:spTree>
    <p:extLst>
      <p:ext uri="{BB962C8B-B14F-4D97-AF65-F5344CB8AC3E}">
        <p14:creationId xmlns:p14="http://schemas.microsoft.com/office/powerpoint/2010/main" val="30862563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endParaRPr lang="sv-SE"/>
          </a:p>
        </p:txBody>
      </p:sp>
      <p:sp>
        <p:nvSpPr>
          <p:cNvPr id="4" name="Platshållare för bildnummer 3"/>
          <p:cNvSpPr>
            <a:spLocks noGrp="1"/>
          </p:cNvSpPr>
          <p:nvPr>
            <p:ph type="sldNum" sz="quarter" idx="10"/>
          </p:nvPr>
        </p:nvSpPr>
        <p:spPr/>
        <p:txBody>
          <a:bodyPr/>
          <a:lstStyle/>
          <a:p>
            <a:fld id="{96CDAF72-E42A-41DC-8A2A-1C424F08CA7B}" type="slidenum">
              <a:rPr lang="sv-SE" smtClean="0"/>
              <a:pPr/>
              <a:t>1</a:t>
            </a:fld>
            <a:endParaRPr lang="sv-SE"/>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endParaRPr lang="sv-SE"/>
          </a:p>
        </p:txBody>
      </p:sp>
      <p:sp>
        <p:nvSpPr>
          <p:cNvPr id="4" name="Platshållare för bildnummer 3"/>
          <p:cNvSpPr>
            <a:spLocks noGrp="1"/>
          </p:cNvSpPr>
          <p:nvPr>
            <p:ph type="sldNum" sz="quarter" idx="10"/>
          </p:nvPr>
        </p:nvSpPr>
        <p:spPr/>
        <p:txBody>
          <a:bodyPr/>
          <a:lstStyle/>
          <a:p>
            <a:fld id="{96CDAF72-E42A-41DC-8A2A-1C424F08CA7B}" type="slidenum">
              <a:rPr lang="sv-SE" smtClean="0"/>
              <a:pPr/>
              <a:t>12</a:t>
            </a:fld>
            <a:endParaRPr lang="sv-SE"/>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endParaRPr lang="sv-SE"/>
          </a:p>
        </p:txBody>
      </p:sp>
      <p:sp>
        <p:nvSpPr>
          <p:cNvPr id="4" name="Platshållare för bildnummer 3"/>
          <p:cNvSpPr>
            <a:spLocks noGrp="1"/>
          </p:cNvSpPr>
          <p:nvPr>
            <p:ph type="sldNum" sz="quarter" idx="10"/>
          </p:nvPr>
        </p:nvSpPr>
        <p:spPr/>
        <p:txBody>
          <a:bodyPr/>
          <a:lstStyle/>
          <a:p>
            <a:fld id="{96CDAF72-E42A-41DC-8A2A-1C424F08CA7B}" type="slidenum">
              <a:rPr lang="sv-SE" smtClean="0"/>
              <a:pPr/>
              <a:t>13</a:t>
            </a:fld>
            <a:endParaRPr lang="sv-SE"/>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endParaRPr lang="sv-SE"/>
          </a:p>
        </p:txBody>
      </p:sp>
      <p:sp>
        <p:nvSpPr>
          <p:cNvPr id="4" name="Platshållare för bildnummer 3"/>
          <p:cNvSpPr>
            <a:spLocks noGrp="1"/>
          </p:cNvSpPr>
          <p:nvPr>
            <p:ph type="sldNum" sz="quarter" idx="10"/>
          </p:nvPr>
        </p:nvSpPr>
        <p:spPr/>
        <p:txBody>
          <a:bodyPr/>
          <a:lstStyle/>
          <a:p>
            <a:fld id="{96CDAF72-E42A-41DC-8A2A-1C424F08CA7B}" type="slidenum">
              <a:rPr lang="sv-SE" smtClean="0"/>
              <a:pPr/>
              <a:t>14</a:t>
            </a:fld>
            <a:endParaRPr lang="sv-SE"/>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endParaRPr lang="sv-SE"/>
          </a:p>
        </p:txBody>
      </p:sp>
      <p:sp>
        <p:nvSpPr>
          <p:cNvPr id="4" name="Platshållare för bildnummer 3"/>
          <p:cNvSpPr>
            <a:spLocks noGrp="1"/>
          </p:cNvSpPr>
          <p:nvPr>
            <p:ph type="sldNum" sz="quarter" idx="10"/>
          </p:nvPr>
        </p:nvSpPr>
        <p:spPr/>
        <p:txBody>
          <a:bodyPr/>
          <a:lstStyle/>
          <a:p>
            <a:fld id="{96CDAF72-E42A-41DC-8A2A-1C424F08CA7B}" type="slidenum">
              <a:rPr lang="sv-SE" smtClean="0"/>
              <a:pPr/>
              <a:t>15</a:t>
            </a:fld>
            <a:endParaRPr lang="sv-SE"/>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endParaRPr lang="sv-SE"/>
          </a:p>
        </p:txBody>
      </p:sp>
      <p:sp>
        <p:nvSpPr>
          <p:cNvPr id="4" name="Platshållare för bildnummer 3"/>
          <p:cNvSpPr>
            <a:spLocks noGrp="1"/>
          </p:cNvSpPr>
          <p:nvPr>
            <p:ph type="sldNum" sz="quarter" idx="10"/>
          </p:nvPr>
        </p:nvSpPr>
        <p:spPr/>
        <p:txBody>
          <a:bodyPr/>
          <a:lstStyle/>
          <a:p>
            <a:fld id="{96CDAF72-E42A-41DC-8A2A-1C424F08CA7B}" type="slidenum">
              <a:rPr lang="sv-SE" smtClean="0"/>
              <a:pPr/>
              <a:t>16</a:t>
            </a:fld>
            <a:endParaRPr lang="sv-SE"/>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endParaRPr lang="sv-SE"/>
          </a:p>
        </p:txBody>
      </p:sp>
      <p:sp>
        <p:nvSpPr>
          <p:cNvPr id="4" name="Platshållare för bildnummer 3"/>
          <p:cNvSpPr>
            <a:spLocks noGrp="1"/>
          </p:cNvSpPr>
          <p:nvPr>
            <p:ph type="sldNum" sz="quarter" idx="10"/>
          </p:nvPr>
        </p:nvSpPr>
        <p:spPr/>
        <p:txBody>
          <a:bodyPr/>
          <a:lstStyle/>
          <a:p>
            <a:fld id="{96CDAF72-E42A-41DC-8A2A-1C424F08CA7B}" type="slidenum">
              <a:rPr lang="sv-SE" smtClean="0"/>
              <a:pPr/>
              <a:t>17</a:t>
            </a:fld>
            <a:endParaRPr lang="sv-SE"/>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endParaRPr lang="sv-SE"/>
          </a:p>
        </p:txBody>
      </p:sp>
      <p:sp>
        <p:nvSpPr>
          <p:cNvPr id="4" name="Platshållare för bildnummer 3"/>
          <p:cNvSpPr>
            <a:spLocks noGrp="1"/>
          </p:cNvSpPr>
          <p:nvPr>
            <p:ph type="sldNum" sz="quarter" idx="10"/>
          </p:nvPr>
        </p:nvSpPr>
        <p:spPr/>
        <p:txBody>
          <a:bodyPr/>
          <a:lstStyle/>
          <a:p>
            <a:fld id="{96CDAF72-E42A-41DC-8A2A-1C424F08CA7B}" type="slidenum">
              <a:rPr lang="sv-SE" smtClean="0"/>
              <a:pPr/>
              <a:t>18</a:t>
            </a:fld>
            <a:endParaRPr lang="sv-SE"/>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endParaRPr lang="sv-SE"/>
          </a:p>
        </p:txBody>
      </p:sp>
      <p:sp>
        <p:nvSpPr>
          <p:cNvPr id="4" name="Platshållare för bildnummer 3"/>
          <p:cNvSpPr>
            <a:spLocks noGrp="1"/>
          </p:cNvSpPr>
          <p:nvPr>
            <p:ph type="sldNum" sz="quarter" idx="10"/>
          </p:nvPr>
        </p:nvSpPr>
        <p:spPr/>
        <p:txBody>
          <a:bodyPr/>
          <a:lstStyle/>
          <a:p>
            <a:fld id="{96CDAF72-E42A-41DC-8A2A-1C424F08CA7B}" type="slidenum">
              <a:rPr lang="sv-SE" smtClean="0"/>
              <a:pPr/>
              <a:t>19</a:t>
            </a:fld>
            <a:endParaRPr lang="sv-SE"/>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endParaRPr lang="sv-SE"/>
          </a:p>
        </p:txBody>
      </p:sp>
      <p:sp>
        <p:nvSpPr>
          <p:cNvPr id="4" name="Platshållare för bildnummer 3"/>
          <p:cNvSpPr>
            <a:spLocks noGrp="1"/>
          </p:cNvSpPr>
          <p:nvPr>
            <p:ph type="sldNum" sz="quarter" idx="10"/>
          </p:nvPr>
        </p:nvSpPr>
        <p:spPr/>
        <p:txBody>
          <a:bodyPr/>
          <a:lstStyle/>
          <a:p>
            <a:fld id="{96CDAF72-E42A-41DC-8A2A-1C424F08CA7B}" type="slidenum">
              <a:rPr lang="sv-SE" smtClean="0"/>
              <a:pPr/>
              <a:t>20</a:t>
            </a:fld>
            <a:endParaRPr lang="sv-SE"/>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endParaRPr lang="sv-SE"/>
          </a:p>
        </p:txBody>
      </p:sp>
      <p:sp>
        <p:nvSpPr>
          <p:cNvPr id="4" name="Platshållare för bildnummer 3"/>
          <p:cNvSpPr>
            <a:spLocks noGrp="1"/>
          </p:cNvSpPr>
          <p:nvPr>
            <p:ph type="sldNum" sz="quarter" idx="10"/>
          </p:nvPr>
        </p:nvSpPr>
        <p:spPr/>
        <p:txBody>
          <a:bodyPr/>
          <a:lstStyle/>
          <a:p>
            <a:fld id="{96CDAF72-E42A-41DC-8A2A-1C424F08CA7B}" type="slidenum">
              <a:rPr lang="sv-SE" smtClean="0"/>
              <a:pPr/>
              <a:t>21</a:t>
            </a:fld>
            <a:endParaRPr lang="sv-SE"/>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endParaRPr lang="sv-SE"/>
          </a:p>
        </p:txBody>
      </p:sp>
      <p:sp>
        <p:nvSpPr>
          <p:cNvPr id="4" name="Platshållare för bildnummer 3"/>
          <p:cNvSpPr>
            <a:spLocks noGrp="1"/>
          </p:cNvSpPr>
          <p:nvPr>
            <p:ph type="sldNum" sz="quarter" idx="10"/>
          </p:nvPr>
        </p:nvSpPr>
        <p:spPr/>
        <p:txBody>
          <a:bodyPr/>
          <a:lstStyle/>
          <a:p>
            <a:fld id="{96CDAF72-E42A-41DC-8A2A-1C424F08CA7B}" type="slidenum">
              <a:rPr lang="sv-SE" smtClean="0"/>
              <a:pPr/>
              <a:t>2</a:t>
            </a:fld>
            <a:endParaRPr lang="sv-SE"/>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endParaRPr lang="sv-SE"/>
          </a:p>
        </p:txBody>
      </p:sp>
      <p:sp>
        <p:nvSpPr>
          <p:cNvPr id="4" name="Platshållare för bildnummer 3"/>
          <p:cNvSpPr>
            <a:spLocks noGrp="1"/>
          </p:cNvSpPr>
          <p:nvPr>
            <p:ph type="sldNum" sz="quarter" idx="10"/>
          </p:nvPr>
        </p:nvSpPr>
        <p:spPr/>
        <p:txBody>
          <a:bodyPr/>
          <a:lstStyle/>
          <a:p>
            <a:fld id="{96CDAF72-E42A-41DC-8A2A-1C424F08CA7B}" type="slidenum">
              <a:rPr lang="sv-SE" smtClean="0"/>
              <a:pPr/>
              <a:t>22</a:t>
            </a:fld>
            <a:endParaRPr lang="sv-SE"/>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endParaRPr lang="sv-SE"/>
          </a:p>
        </p:txBody>
      </p:sp>
      <p:sp>
        <p:nvSpPr>
          <p:cNvPr id="4" name="Platshållare för bildnummer 3"/>
          <p:cNvSpPr>
            <a:spLocks noGrp="1"/>
          </p:cNvSpPr>
          <p:nvPr>
            <p:ph type="sldNum" sz="quarter" idx="10"/>
          </p:nvPr>
        </p:nvSpPr>
        <p:spPr/>
        <p:txBody>
          <a:bodyPr/>
          <a:lstStyle/>
          <a:p>
            <a:fld id="{96CDAF72-E42A-41DC-8A2A-1C424F08CA7B}" type="slidenum">
              <a:rPr lang="sv-SE" smtClean="0"/>
              <a:pPr/>
              <a:t>23</a:t>
            </a:fld>
            <a:endParaRPr lang="sv-SE"/>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endParaRPr lang="sv-SE"/>
          </a:p>
        </p:txBody>
      </p:sp>
      <p:sp>
        <p:nvSpPr>
          <p:cNvPr id="4" name="Platshållare för bildnummer 3"/>
          <p:cNvSpPr>
            <a:spLocks noGrp="1"/>
          </p:cNvSpPr>
          <p:nvPr>
            <p:ph type="sldNum" sz="quarter" idx="10"/>
          </p:nvPr>
        </p:nvSpPr>
        <p:spPr/>
        <p:txBody>
          <a:bodyPr/>
          <a:lstStyle/>
          <a:p>
            <a:fld id="{96CDAF72-E42A-41DC-8A2A-1C424F08CA7B}" type="slidenum">
              <a:rPr lang="sv-SE" smtClean="0"/>
              <a:pPr/>
              <a:t>24</a:t>
            </a:fld>
            <a:endParaRPr lang="sv-SE"/>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endParaRPr lang="sv-SE"/>
          </a:p>
        </p:txBody>
      </p:sp>
      <p:sp>
        <p:nvSpPr>
          <p:cNvPr id="4" name="Platshållare för bildnummer 3"/>
          <p:cNvSpPr>
            <a:spLocks noGrp="1"/>
          </p:cNvSpPr>
          <p:nvPr>
            <p:ph type="sldNum" sz="quarter" idx="10"/>
          </p:nvPr>
        </p:nvSpPr>
        <p:spPr/>
        <p:txBody>
          <a:bodyPr/>
          <a:lstStyle/>
          <a:p>
            <a:fld id="{96CDAF72-E42A-41DC-8A2A-1C424F08CA7B}" type="slidenum">
              <a:rPr lang="sv-SE" smtClean="0"/>
              <a:pPr/>
              <a:t>25</a:t>
            </a:fld>
            <a:endParaRPr lang="sv-SE"/>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endParaRPr lang="sv-SE"/>
          </a:p>
        </p:txBody>
      </p:sp>
      <p:sp>
        <p:nvSpPr>
          <p:cNvPr id="4" name="Platshållare för bildnummer 3"/>
          <p:cNvSpPr>
            <a:spLocks noGrp="1"/>
          </p:cNvSpPr>
          <p:nvPr>
            <p:ph type="sldNum" sz="quarter" idx="10"/>
          </p:nvPr>
        </p:nvSpPr>
        <p:spPr/>
        <p:txBody>
          <a:bodyPr/>
          <a:lstStyle/>
          <a:p>
            <a:fld id="{96CDAF72-E42A-41DC-8A2A-1C424F08CA7B}" type="slidenum">
              <a:rPr lang="sv-SE" smtClean="0"/>
              <a:pPr/>
              <a:t>26</a:t>
            </a:fld>
            <a:endParaRPr lang="sv-SE"/>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endParaRPr lang="sv-SE"/>
          </a:p>
        </p:txBody>
      </p:sp>
      <p:sp>
        <p:nvSpPr>
          <p:cNvPr id="4" name="Platshållare för bildnummer 3"/>
          <p:cNvSpPr>
            <a:spLocks noGrp="1"/>
          </p:cNvSpPr>
          <p:nvPr>
            <p:ph type="sldNum" sz="quarter" idx="10"/>
          </p:nvPr>
        </p:nvSpPr>
        <p:spPr/>
        <p:txBody>
          <a:bodyPr/>
          <a:lstStyle/>
          <a:p>
            <a:fld id="{96CDAF72-E42A-41DC-8A2A-1C424F08CA7B}" type="slidenum">
              <a:rPr lang="sv-SE" smtClean="0"/>
              <a:pPr/>
              <a:t>27</a:t>
            </a:fld>
            <a:endParaRPr lang="sv-SE"/>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endParaRPr lang="sv-SE"/>
          </a:p>
        </p:txBody>
      </p:sp>
      <p:sp>
        <p:nvSpPr>
          <p:cNvPr id="4" name="Platshållare för bildnummer 3"/>
          <p:cNvSpPr>
            <a:spLocks noGrp="1"/>
          </p:cNvSpPr>
          <p:nvPr>
            <p:ph type="sldNum" sz="quarter" idx="10"/>
          </p:nvPr>
        </p:nvSpPr>
        <p:spPr/>
        <p:txBody>
          <a:bodyPr/>
          <a:lstStyle/>
          <a:p>
            <a:fld id="{96CDAF72-E42A-41DC-8A2A-1C424F08CA7B}" type="slidenum">
              <a:rPr lang="sv-SE" smtClean="0"/>
              <a:pPr/>
              <a:t>28</a:t>
            </a:fld>
            <a:endParaRPr lang="sv-SE"/>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endParaRPr lang="sv-SE"/>
          </a:p>
        </p:txBody>
      </p:sp>
      <p:sp>
        <p:nvSpPr>
          <p:cNvPr id="4" name="Platshållare för bildnummer 3"/>
          <p:cNvSpPr>
            <a:spLocks noGrp="1"/>
          </p:cNvSpPr>
          <p:nvPr>
            <p:ph type="sldNum" sz="quarter" idx="10"/>
          </p:nvPr>
        </p:nvSpPr>
        <p:spPr/>
        <p:txBody>
          <a:bodyPr/>
          <a:lstStyle/>
          <a:p>
            <a:fld id="{96CDAF72-E42A-41DC-8A2A-1C424F08CA7B}" type="slidenum">
              <a:rPr lang="sv-SE" smtClean="0"/>
              <a:pPr/>
              <a:t>29</a:t>
            </a:fld>
            <a:endParaRPr lang="sv-SE"/>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endParaRPr lang="sv-SE"/>
          </a:p>
        </p:txBody>
      </p:sp>
      <p:sp>
        <p:nvSpPr>
          <p:cNvPr id="4" name="Platshållare för bildnummer 3"/>
          <p:cNvSpPr>
            <a:spLocks noGrp="1"/>
          </p:cNvSpPr>
          <p:nvPr>
            <p:ph type="sldNum" sz="quarter" idx="10"/>
          </p:nvPr>
        </p:nvSpPr>
        <p:spPr/>
        <p:txBody>
          <a:bodyPr/>
          <a:lstStyle/>
          <a:p>
            <a:fld id="{96CDAF72-E42A-41DC-8A2A-1C424F08CA7B}" type="slidenum">
              <a:rPr lang="sv-SE" smtClean="0"/>
              <a:pPr/>
              <a:t>30</a:t>
            </a:fld>
            <a:endParaRPr lang="sv-SE"/>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endParaRPr lang="sv-SE"/>
          </a:p>
        </p:txBody>
      </p:sp>
      <p:sp>
        <p:nvSpPr>
          <p:cNvPr id="4" name="Platshållare för bildnummer 3"/>
          <p:cNvSpPr>
            <a:spLocks noGrp="1"/>
          </p:cNvSpPr>
          <p:nvPr>
            <p:ph type="sldNum" sz="quarter" idx="10"/>
          </p:nvPr>
        </p:nvSpPr>
        <p:spPr/>
        <p:txBody>
          <a:bodyPr/>
          <a:lstStyle/>
          <a:p>
            <a:fld id="{96CDAF72-E42A-41DC-8A2A-1C424F08CA7B}" type="slidenum">
              <a:rPr lang="sv-SE" smtClean="0"/>
              <a:pPr/>
              <a:t>31</a:t>
            </a:fld>
            <a:endParaRPr lang="sv-SE"/>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endParaRPr lang="sv-SE"/>
          </a:p>
        </p:txBody>
      </p:sp>
      <p:sp>
        <p:nvSpPr>
          <p:cNvPr id="4" name="Platshållare för bildnummer 3"/>
          <p:cNvSpPr>
            <a:spLocks noGrp="1"/>
          </p:cNvSpPr>
          <p:nvPr>
            <p:ph type="sldNum" sz="quarter" idx="10"/>
          </p:nvPr>
        </p:nvSpPr>
        <p:spPr/>
        <p:txBody>
          <a:bodyPr/>
          <a:lstStyle/>
          <a:p>
            <a:fld id="{96CDAF72-E42A-41DC-8A2A-1C424F08CA7B}" type="slidenum">
              <a:rPr lang="sv-SE" smtClean="0"/>
              <a:pPr/>
              <a:t>3</a:t>
            </a:fld>
            <a:endParaRPr lang="sv-SE"/>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endParaRPr lang="sv-SE"/>
          </a:p>
        </p:txBody>
      </p:sp>
      <p:sp>
        <p:nvSpPr>
          <p:cNvPr id="4" name="Platshållare för bildnummer 3"/>
          <p:cNvSpPr>
            <a:spLocks noGrp="1"/>
          </p:cNvSpPr>
          <p:nvPr>
            <p:ph type="sldNum" sz="quarter" idx="10"/>
          </p:nvPr>
        </p:nvSpPr>
        <p:spPr/>
        <p:txBody>
          <a:bodyPr/>
          <a:lstStyle/>
          <a:p>
            <a:fld id="{96CDAF72-E42A-41DC-8A2A-1C424F08CA7B}" type="slidenum">
              <a:rPr lang="sv-SE" smtClean="0"/>
              <a:pPr/>
              <a:t>32</a:t>
            </a:fld>
            <a:endParaRPr lang="sv-SE"/>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endParaRPr lang="sv-SE"/>
          </a:p>
        </p:txBody>
      </p:sp>
      <p:sp>
        <p:nvSpPr>
          <p:cNvPr id="4" name="Platshållare för bildnummer 3"/>
          <p:cNvSpPr>
            <a:spLocks noGrp="1"/>
          </p:cNvSpPr>
          <p:nvPr>
            <p:ph type="sldNum" sz="quarter" idx="10"/>
          </p:nvPr>
        </p:nvSpPr>
        <p:spPr/>
        <p:txBody>
          <a:bodyPr/>
          <a:lstStyle/>
          <a:p>
            <a:fld id="{96CDAF72-E42A-41DC-8A2A-1C424F08CA7B}" type="slidenum">
              <a:rPr lang="sv-SE" smtClean="0"/>
              <a:pPr/>
              <a:t>33</a:t>
            </a:fld>
            <a:endParaRPr lang="sv-SE"/>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endParaRPr lang="sv-SE"/>
          </a:p>
        </p:txBody>
      </p:sp>
      <p:sp>
        <p:nvSpPr>
          <p:cNvPr id="4" name="Platshållare för bildnummer 3"/>
          <p:cNvSpPr>
            <a:spLocks noGrp="1"/>
          </p:cNvSpPr>
          <p:nvPr>
            <p:ph type="sldNum" sz="quarter" idx="10"/>
          </p:nvPr>
        </p:nvSpPr>
        <p:spPr/>
        <p:txBody>
          <a:bodyPr/>
          <a:lstStyle/>
          <a:p>
            <a:fld id="{96CDAF72-E42A-41DC-8A2A-1C424F08CA7B}" type="slidenum">
              <a:rPr lang="sv-SE" smtClean="0"/>
              <a:pPr/>
              <a:t>34</a:t>
            </a:fld>
            <a:endParaRPr lang="sv-SE"/>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endParaRPr lang="sv-SE"/>
          </a:p>
        </p:txBody>
      </p:sp>
      <p:sp>
        <p:nvSpPr>
          <p:cNvPr id="4" name="Platshållare för bildnummer 3"/>
          <p:cNvSpPr>
            <a:spLocks noGrp="1"/>
          </p:cNvSpPr>
          <p:nvPr>
            <p:ph type="sldNum" sz="quarter" idx="10"/>
          </p:nvPr>
        </p:nvSpPr>
        <p:spPr/>
        <p:txBody>
          <a:bodyPr/>
          <a:lstStyle/>
          <a:p>
            <a:fld id="{96CDAF72-E42A-41DC-8A2A-1C424F08CA7B}" type="slidenum">
              <a:rPr lang="sv-SE" smtClean="0"/>
              <a:pPr/>
              <a:t>35</a:t>
            </a:fld>
            <a:endParaRPr lang="sv-SE"/>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endParaRPr lang="sv-SE"/>
          </a:p>
        </p:txBody>
      </p:sp>
      <p:sp>
        <p:nvSpPr>
          <p:cNvPr id="4" name="Platshållare för bildnummer 3"/>
          <p:cNvSpPr>
            <a:spLocks noGrp="1"/>
          </p:cNvSpPr>
          <p:nvPr>
            <p:ph type="sldNum" sz="quarter" idx="10"/>
          </p:nvPr>
        </p:nvSpPr>
        <p:spPr/>
        <p:txBody>
          <a:bodyPr/>
          <a:lstStyle/>
          <a:p>
            <a:fld id="{96CDAF72-E42A-41DC-8A2A-1C424F08CA7B}" type="slidenum">
              <a:rPr lang="sv-SE" smtClean="0"/>
              <a:pPr/>
              <a:t>36</a:t>
            </a:fld>
            <a:endParaRPr lang="sv-SE"/>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endParaRPr lang="sv-SE"/>
          </a:p>
        </p:txBody>
      </p:sp>
      <p:sp>
        <p:nvSpPr>
          <p:cNvPr id="4" name="Platshållare för bildnummer 3"/>
          <p:cNvSpPr>
            <a:spLocks noGrp="1"/>
          </p:cNvSpPr>
          <p:nvPr>
            <p:ph type="sldNum" sz="quarter" idx="10"/>
          </p:nvPr>
        </p:nvSpPr>
        <p:spPr/>
        <p:txBody>
          <a:bodyPr/>
          <a:lstStyle/>
          <a:p>
            <a:fld id="{96CDAF72-E42A-41DC-8A2A-1C424F08CA7B}" type="slidenum">
              <a:rPr lang="sv-SE" smtClean="0"/>
              <a:pPr/>
              <a:t>37</a:t>
            </a:fld>
            <a:endParaRPr lang="sv-SE"/>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endParaRPr lang="sv-SE"/>
          </a:p>
        </p:txBody>
      </p:sp>
      <p:sp>
        <p:nvSpPr>
          <p:cNvPr id="4" name="Platshållare för bildnummer 3"/>
          <p:cNvSpPr>
            <a:spLocks noGrp="1"/>
          </p:cNvSpPr>
          <p:nvPr>
            <p:ph type="sldNum" sz="quarter" idx="10"/>
          </p:nvPr>
        </p:nvSpPr>
        <p:spPr/>
        <p:txBody>
          <a:bodyPr/>
          <a:lstStyle/>
          <a:p>
            <a:fld id="{96CDAF72-E42A-41DC-8A2A-1C424F08CA7B}" type="slidenum">
              <a:rPr lang="sv-SE" smtClean="0"/>
              <a:pPr/>
              <a:t>38</a:t>
            </a:fld>
            <a:endParaRPr lang="sv-SE"/>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endParaRPr lang="sv-SE"/>
          </a:p>
        </p:txBody>
      </p:sp>
      <p:sp>
        <p:nvSpPr>
          <p:cNvPr id="4" name="Platshållare för bildnummer 3"/>
          <p:cNvSpPr>
            <a:spLocks noGrp="1"/>
          </p:cNvSpPr>
          <p:nvPr>
            <p:ph type="sldNum" sz="quarter" idx="10"/>
          </p:nvPr>
        </p:nvSpPr>
        <p:spPr/>
        <p:txBody>
          <a:bodyPr/>
          <a:lstStyle/>
          <a:p>
            <a:fld id="{96CDAF72-E42A-41DC-8A2A-1C424F08CA7B}" type="slidenum">
              <a:rPr lang="sv-SE" smtClean="0"/>
              <a:pPr/>
              <a:t>39</a:t>
            </a:fld>
            <a:endParaRPr lang="sv-SE"/>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endParaRPr lang="sv-SE"/>
          </a:p>
        </p:txBody>
      </p:sp>
      <p:sp>
        <p:nvSpPr>
          <p:cNvPr id="4" name="Platshållare för bildnummer 3"/>
          <p:cNvSpPr>
            <a:spLocks noGrp="1"/>
          </p:cNvSpPr>
          <p:nvPr>
            <p:ph type="sldNum" sz="quarter" idx="10"/>
          </p:nvPr>
        </p:nvSpPr>
        <p:spPr/>
        <p:txBody>
          <a:bodyPr/>
          <a:lstStyle/>
          <a:p>
            <a:fld id="{96CDAF72-E42A-41DC-8A2A-1C424F08CA7B}" type="slidenum">
              <a:rPr lang="sv-SE" smtClean="0"/>
              <a:pPr/>
              <a:t>40</a:t>
            </a:fld>
            <a:endParaRPr lang="sv-SE"/>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endParaRPr lang="sv-SE"/>
          </a:p>
        </p:txBody>
      </p:sp>
      <p:sp>
        <p:nvSpPr>
          <p:cNvPr id="4" name="Platshållare för bildnummer 3"/>
          <p:cNvSpPr>
            <a:spLocks noGrp="1"/>
          </p:cNvSpPr>
          <p:nvPr>
            <p:ph type="sldNum" sz="quarter" idx="10"/>
          </p:nvPr>
        </p:nvSpPr>
        <p:spPr/>
        <p:txBody>
          <a:bodyPr/>
          <a:lstStyle/>
          <a:p>
            <a:fld id="{96CDAF72-E42A-41DC-8A2A-1C424F08CA7B}" type="slidenum">
              <a:rPr lang="sv-SE" smtClean="0"/>
              <a:pPr/>
              <a:t>41</a:t>
            </a:fld>
            <a:endParaRPr lang="sv-SE"/>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endParaRPr lang="sv-SE"/>
          </a:p>
        </p:txBody>
      </p:sp>
      <p:sp>
        <p:nvSpPr>
          <p:cNvPr id="4" name="Platshållare för bildnummer 3"/>
          <p:cNvSpPr>
            <a:spLocks noGrp="1"/>
          </p:cNvSpPr>
          <p:nvPr>
            <p:ph type="sldNum" sz="quarter" idx="10"/>
          </p:nvPr>
        </p:nvSpPr>
        <p:spPr/>
        <p:txBody>
          <a:bodyPr/>
          <a:lstStyle/>
          <a:p>
            <a:fld id="{96CDAF72-E42A-41DC-8A2A-1C424F08CA7B}" type="slidenum">
              <a:rPr lang="sv-SE" smtClean="0"/>
              <a:pPr/>
              <a:t>4</a:t>
            </a:fld>
            <a:endParaRPr lang="sv-SE"/>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endParaRPr lang="sv-SE"/>
          </a:p>
        </p:txBody>
      </p:sp>
      <p:sp>
        <p:nvSpPr>
          <p:cNvPr id="4" name="Platshållare för bildnummer 3"/>
          <p:cNvSpPr>
            <a:spLocks noGrp="1"/>
          </p:cNvSpPr>
          <p:nvPr>
            <p:ph type="sldNum" sz="quarter" idx="10"/>
          </p:nvPr>
        </p:nvSpPr>
        <p:spPr/>
        <p:txBody>
          <a:bodyPr/>
          <a:lstStyle/>
          <a:p>
            <a:fld id="{96CDAF72-E42A-41DC-8A2A-1C424F08CA7B}" type="slidenum">
              <a:rPr lang="sv-SE" smtClean="0"/>
              <a:pPr/>
              <a:t>42</a:t>
            </a:fld>
            <a:endParaRPr lang="sv-SE"/>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endParaRPr lang="sv-SE"/>
          </a:p>
        </p:txBody>
      </p:sp>
      <p:sp>
        <p:nvSpPr>
          <p:cNvPr id="4" name="Platshållare för bildnummer 3"/>
          <p:cNvSpPr>
            <a:spLocks noGrp="1"/>
          </p:cNvSpPr>
          <p:nvPr>
            <p:ph type="sldNum" sz="quarter" idx="10"/>
          </p:nvPr>
        </p:nvSpPr>
        <p:spPr/>
        <p:txBody>
          <a:bodyPr/>
          <a:lstStyle/>
          <a:p>
            <a:fld id="{96CDAF72-E42A-41DC-8A2A-1C424F08CA7B}" type="slidenum">
              <a:rPr lang="sv-SE" smtClean="0"/>
              <a:pPr/>
              <a:t>43</a:t>
            </a:fld>
            <a:endParaRPr lang="sv-SE"/>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endParaRPr lang="sv-SE"/>
          </a:p>
        </p:txBody>
      </p:sp>
      <p:sp>
        <p:nvSpPr>
          <p:cNvPr id="4" name="Platshållare för bildnummer 3"/>
          <p:cNvSpPr>
            <a:spLocks noGrp="1"/>
          </p:cNvSpPr>
          <p:nvPr>
            <p:ph type="sldNum" sz="quarter" idx="10"/>
          </p:nvPr>
        </p:nvSpPr>
        <p:spPr/>
        <p:txBody>
          <a:bodyPr/>
          <a:lstStyle/>
          <a:p>
            <a:fld id="{96CDAF72-E42A-41DC-8A2A-1C424F08CA7B}" type="slidenum">
              <a:rPr lang="sv-SE" smtClean="0"/>
              <a:pPr/>
              <a:t>44</a:t>
            </a:fld>
            <a:endParaRPr lang="sv-SE"/>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endParaRPr lang="sv-SE"/>
          </a:p>
        </p:txBody>
      </p:sp>
      <p:sp>
        <p:nvSpPr>
          <p:cNvPr id="4" name="Platshållare för bildnummer 3"/>
          <p:cNvSpPr>
            <a:spLocks noGrp="1"/>
          </p:cNvSpPr>
          <p:nvPr>
            <p:ph type="sldNum" sz="quarter" idx="10"/>
          </p:nvPr>
        </p:nvSpPr>
        <p:spPr/>
        <p:txBody>
          <a:bodyPr/>
          <a:lstStyle/>
          <a:p>
            <a:fld id="{96CDAF72-E42A-41DC-8A2A-1C424F08CA7B}" type="slidenum">
              <a:rPr lang="sv-SE" smtClean="0"/>
              <a:pPr/>
              <a:t>45</a:t>
            </a:fld>
            <a:endParaRPr lang="sv-SE"/>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endParaRPr lang="sv-SE"/>
          </a:p>
        </p:txBody>
      </p:sp>
      <p:sp>
        <p:nvSpPr>
          <p:cNvPr id="4" name="Platshållare för bildnummer 3"/>
          <p:cNvSpPr>
            <a:spLocks noGrp="1"/>
          </p:cNvSpPr>
          <p:nvPr>
            <p:ph type="sldNum" sz="quarter" idx="10"/>
          </p:nvPr>
        </p:nvSpPr>
        <p:spPr/>
        <p:txBody>
          <a:bodyPr/>
          <a:lstStyle/>
          <a:p>
            <a:fld id="{96CDAF72-E42A-41DC-8A2A-1C424F08CA7B}" type="slidenum">
              <a:rPr lang="sv-SE" smtClean="0"/>
              <a:pPr/>
              <a:t>46</a:t>
            </a:fld>
            <a:endParaRPr lang="sv-SE"/>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endParaRPr lang="sv-SE"/>
          </a:p>
        </p:txBody>
      </p:sp>
      <p:sp>
        <p:nvSpPr>
          <p:cNvPr id="4" name="Platshållare för bildnummer 3"/>
          <p:cNvSpPr>
            <a:spLocks noGrp="1"/>
          </p:cNvSpPr>
          <p:nvPr>
            <p:ph type="sldNum" sz="quarter" idx="10"/>
          </p:nvPr>
        </p:nvSpPr>
        <p:spPr/>
        <p:txBody>
          <a:bodyPr/>
          <a:lstStyle/>
          <a:p>
            <a:fld id="{96CDAF72-E42A-41DC-8A2A-1C424F08CA7B}" type="slidenum">
              <a:rPr lang="sv-SE" smtClean="0"/>
              <a:pPr/>
              <a:t>47</a:t>
            </a:fld>
            <a:endParaRPr lang="sv-SE"/>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endParaRPr lang="sv-SE"/>
          </a:p>
        </p:txBody>
      </p:sp>
      <p:sp>
        <p:nvSpPr>
          <p:cNvPr id="4" name="Platshållare för bildnummer 3"/>
          <p:cNvSpPr>
            <a:spLocks noGrp="1"/>
          </p:cNvSpPr>
          <p:nvPr>
            <p:ph type="sldNum" sz="quarter" idx="10"/>
          </p:nvPr>
        </p:nvSpPr>
        <p:spPr/>
        <p:txBody>
          <a:bodyPr/>
          <a:lstStyle/>
          <a:p>
            <a:fld id="{96CDAF72-E42A-41DC-8A2A-1C424F08CA7B}" type="slidenum">
              <a:rPr lang="sv-SE" smtClean="0"/>
              <a:pPr/>
              <a:t>48</a:t>
            </a:fld>
            <a:endParaRPr lang="sv-SE"/>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endParaRPr lang="sv-SE"/>
          </a:p>
        </p:txBody>
      </p:sp>
      <p:sp>
        <p:nvSpPr>
          <p:cNvPr id="4" name="Platshållare för bildnummer 3"/>
          <p:cNvSpPr>
            <a:spLocks noGrp="1"/>
          </p:cNvSpPr>
          <p:nvPr>
            <p:ph type="sldNum" sz="quarter" idx="10"/>
          </p:nvPr>
        </p:nvSpPr>
        <p:spPr/>
        <p:txBody>
          <a:bodyPr/>
          <a:lstStyle/>
          <a:p>
            <a:fld id="{96CDAF72-E42A-41DC-8A2A-1C424F08CA7B}" type="slidenum">
              <a:rPr lang="sv-SE" smtClean="0"/>
              <a:pPr/>
              <a:t>49</a:t>
            </a:fld>
            <a:endParaRPr lang="sv-SE"/>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endParaRPr lang="sv-SE"/>
          </a:p>
        </p:txBody>
      </p:sp>
      <p:sp>
        <p:nvSpPr>
          <p:cNvPr id="4" name="Platshållare för bildnummer 3"/>
          <p:cNvSpPr>
            <a:spLocks noGrp="1"/>
          </p:cNvSpPr>
          <p:nvPr>
            <p:ph type="sldNum" sz="quarter" idx="10"/>
          </p:nvPr>
        </p:nvSpPr>
        <p:spPr/>
        <p:txBody>
          <a:bodyPr/>
          <a:lstStyle/>
          <a:p>
            <a:fld id="{96CDAF72-E42A-41DC-8A2A-1C424F08CA7B}" type="slidenum">
              <a:rPr lang="sv-SE" smtClean="0"/>
              <a:pPr/>
              <a:t>50</a:t>
            </a:fld>
            <a:endParaRPr lang="sv-SE"/>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endParaRPr lang="sv-SE"/>
          </a:p>
        </p:txBody>
      </p:sp>
      <p:sp>
        <p:nvSpPr>
          <p:cNvPr id="4" name="Platshållare för bildnummer 3"/>
          <p:cNvSpPr>
            <a:spLocks noGrp="1"/>
          </p:cNvSpPr>
          <p:nvPr>
            <p:ph type="sldNum" sz="quarter" idx="10"/>
          </p:nvPr>
        </p:nvSpPr>
        <p:spPr/>
        <p:txBody>
          <a:bodyPr/>
          <a:lstStyle/>
          <a:p>
            <a:fld id="{96CDAF72-E42A-41DC-8A2A-1C424F08CA7B}" type="slidenum">
              <a:rPr lang="sv-SE" smtClean="0"/>
              <a:pPr/>
              <a:t>51</a:t>
            </a:fld>
            <a:endParaRPr lang="sv-SE"/>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endParaRPr lang="sv-SE"/>
          </a:p>
        </p:txBody>
      </p:sp>
      <p:sp>
        <p:nvSpPr>
          <p:cNvPr id="4" name="Platshållare för bildnummer 3"/>
          <p:cNvSpPr>
            <a:spLocks noGrp="1"/>
          </p:cNvSpPr>
          <p:nvPr>
            <p:ph type="sldNum" sz="quarter" idx="10"/>
          </p:nvPr>
        </p:nvSpPr>
        <p:spPr/>
        <p:txBody>
          <a:bodyPr/>
          <a:lstStyle/>
          <a:p>
            <a:fld id="{96CDAF72-E42A-41DC-8A2A-1C424F08CA7B}" type="slidenum">
              <a:rPr lang="sv-SE" smtClean="0"/>
              <a:pPr/>
              <a:t>5</a:t>
            </a:fld>
            <a:endParaRPr lang="sv-SE"/>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endParaRPr lang="sv-SE"/>
          </a:p>
        </p:txBody>
      </p:sp>
      <p:sp>
        <p:nvSpPr>
          <p:cNvPr id="4" name="Platshållare för bildnummer 3"/>
          <p:cNvSpPr>
            <a:spLocks noGrp="1"/>
          </p:cNvSpPr>
          <p:nvPr>
            <p:ph type="sldNum" sz="quarter" idx="10"/>
          </p:nvPr>
        </p:nvSpPr>
        <p:spPr/>
        <p:txBody>
          <a:bodyPr/>
          <a:lstStyle/>
          <a:p>
            <a:fld id="{96CDAF72-E42A-41DC-8A2A-1C424F08CA7B}" type="slidenum">
              <a:rPr lang="sv-SE" smtClean="0"/>
              <a:pPr/>
              <a:t>52</a:t>
            </a:fld>
            <a:endParaRPr lang="sv-SE"/>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endParaRPr lang="sv-SE"/>
          </a:p>
        </p:txBody>
      </p:sp>
      <p:sp>
        <p:nvSpPr>
          <p:cNvPr id="4" name="Platshållare för bildnummer 3"/>
          <p:cNvSpPr>
            <a:spLocks noGrp="1"/>
          </p:cNvSpPr>
          <p:nvPr>
            <p:ph type="sldNum" sz="quarter" idx="10"/>
          </p:nvPr>
        </p:nvSpPr>
        <p:spPr/>
        <p:txBody>
          <a:bodyPr/>
          <a:lstStyle/>
          <a:p>
            <a:fld id="{96CDAF72-E42A-41DC-8A2A-1C424F08CA7B}" type="slidenum">
              <a:rPr lang="sv-SE" smtClean="0"/>
              <a:pPr/>
              <a:t>53</a:t>
            </a:fld>
            <a:endParaRPr lang="sv-SE"/>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endParaRPr lang="sv-SE"/>
          </a:p>
        </p:txBody>
      </p:sp>
      <p:sp>
        <p:nvSpPr>
          <p:cNvPr id="4" name="Platshållare för bildnummer 3"/>
          <p:cNvSpPr>
            <a:spLocks noGrp="1"/>
          </p:cNvSpPr>
          <p:nvPr>
            <p:ph type="sldNum" sz="quarter" idx="10"/>
          </p:nvPr>
        </p:nvSpPr>
        <p:spPr/>
        <p:txBody>
          <a:bodyPr/>
          <a:lstStyle/>
          <a:p>
            <a:fld id="{96CDAF72-E42A-41DC-8A2A-1C424F08CA7B}" type="slidenum">
              <a:rPr lang="sv-SE" smtClean="0"/>
              <a:pPr/>
              <a:t>54</a:t>
            </a:fld>
            <a:endParaRPr lang="sv-SE"/>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endParaRPr lang="sv-SE"/>
          </a:p>
        </p:txBody>
      </p:sp>
      <p:sp>
        <p:nvSpPr>
          <p:cNvPr id="4" name="Platshållare för bildnummer 3"/>
          <p:cNvSpPr>
            <a:spLocks noGrp="1"/>
          </p:cNvSpPr>
          <p:nvPr>
            <p:ph type="sldNum" sz="quarter" idx="10"/>
          </p:nvPr>
        </p:nvSpPr>
        <p:spPr/>
        <p:txBody>
          <a:bodyPr/>
          <a:lstStyle/>
          <a:p>
            <a:fld id="{96CDAF72-E42A-41DC-8A2A-1C424F08CA7B}" type="slidenum">
              <a:rPr lang="sv-SE" smtClean="0"/>
              <a:pPr/>
              <a:t>55</a:t>
            </a:fld>
            <a:endParaRPr lang="sv-SE"/>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endParaRPr lang="sv-SE"/>
          </a:p>
        </p:txBody>
      </p:sp>
      <p:sp>
        <p:nvSpPr>
          <p:cNvPr id="4" name="Platshållare för bildnummer 3"/>
          <p:cNvSpPr>
            <a:spLocks noGrp="1"/>
          </p:cNvSpPr>
          <p:nvPr>
            <p:ph type="sldNum" sz="quarter" idx="10"/>
          </p:nvPr>
        </p:nvSpPr>
        <p:spPr/>
        <p:txBody>
          <a:bodyPr/>
          <a:lstStyle/>
          <a:p>
            <a:fld id="{96CDAF72-E42A-41DC-8A2A-1C424F08CA7B}" type="slidenum">
              <a:rPr lang="sv-SE" smtClean="0"/>
              <a:pPr/>
              <a:t>56</a:t>
            </a:fld>
            <a:endParaRPr lang="sv-SE"/>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endParaRPr lang="sv-SE"/>
          </a:p>
        </p:txBody>
      </p:sp>
      <p:sp>
        <p:nvSpPr>
          <p:cNvPr id="4" name="Platshållare för bildnummer 3"/>
          <p:cNvSpPr>
            <a:spLocks noGrp="1"/>
          </p:cNvSpPr>
          <p:nvPr>
            <p:ph type="sldNum" sz="quarter" idx="10"/>
          </p:nvPr>
        </p:nvSpPr>
        <p:spPr/>
        <p:txBody>
          <a:bodyPr/>
          <a:lstStyle/>
          <a:p>
            <a:fld id="{96CDAF72-E42A-41DC-8A2A-1C424F08CA7B}" type="slidenum">
              <a:rPr lang="sv-SE" smtClean="0"/>
              <a:pPr/>
              <a:t>57</a:t>
            </a:fld>
            <a:endParaRPr lang="sv-SE"/>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endParaRPr lang="sv-SE"/>
          </a:p>
        </p:txBody>
      </p:sp>
      <p:sp>
        <p:nvSpPr>
          <p:cNvPr id="4" name="Platshållare för bildnummer 3"/>
          <p:cNvSpPr>
            <a:spLocks noGrp="1"/>
          </p:cNvSpPr>
          <p:nvPr>
            <p:ph type="sldNum" sz="quarter" idx="10"/>
          </p:nvPr>
        </p:nvSpPr>
        <p:spPr/>
        <p:txBody>
          <a:bodyPr/>
          <a:lstStyle/>
          <a:p>
            <a:fld id="{96CDAF72-E42A-41DC-8A2A-1C424F08CA7B}" type="slidenum">
              <a:rPr lang="sv-SE" smtClean="0"/>
              <a:pPr/>
              <a:t>58</a:t>
            </a:fld>
            <a:endParaRPr lang="sv-SE"/>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endParaRPr lang="sv-SE"/>
          </a:p>
        </p:txBody>
      </p:sp>
      <p:sp>
        <p:nvSpPr>
          <p:cNvPr id="4" name="Platshållare för bildnummer 3"/>
          <p:cNvSpPr>
            <a:spLocks noGrp="1"/>
          </p:cNvSpPr>
          <p:nvPr>
            <p:ph type="sldNum" sz="quarter" idx="10"/>
          </p:nvPr>
        </p:nvSpPr>
        <p:spPr/>
        <p:txBody>
          <a:bodyPr/>
          <a:lstStyle/>
          <a:p>
            <a:fld id="{96CDAF72-E42A-41DC-8A2A-1C424F08CA7B}" type="slidenum">
              <a:rPr lang="sv-SE" smtClean="0"/>
              <a:pPr/>
              <a:t>59</a:t>
            </a:fld>
            <a:endParaRPr lang="sv-SE"/>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endParaRPr lang="sv-SE"/>
          </a:p>
        </p:txBody>
      </p:sp>
      <p:sp>
        <p:nvSpPr>
          <p:cNvPr id="4" name="Platshållare för bildnummer 3"/>
          <p:cNvSpPr>
            <a:spLocks noGrp="1"/>
          </p:cNvSpPr>
          <p:nvPr>
            <p:ph type="sldNum" sz="quarter" idx="10"/>
          </p:nvPr>
        </p:nvSpPr>
        <p:spPr/>
        <p:txBody>
          <a:bodyPr/>
          <a:lstStyle/>
          <a:p>
            <a:fld id="{96CDAF72-E42A-41DC-8A2A-1C424F08CA7B}" type="slidenum">
              <a:rPr lang="sv-SE" smtClean="0"/>
              <a:pPr/>
              <a:t>60</a:t>
            </a:fld>
            <a:endParaRPr lang="sv-SE"/>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endParaRPr lang="sv-SE"/>
          </a:p>
        </p:txBody>
      </p:sp>
      <p:sp>
        <p:nvSpPr>
          <p:cNvPr id="4" name="Platshållare för bildnummer 3"/>
          <p:cNvSpPr>
            <a:spLocks noGrp="1"/>
          </p:cNvSpPr>
          <p:nvPr>
            <p:ph type="sldNum" sz="quarter" idx="10"/>
          </p:nvPr>
        </p:nvSpPr>
        <p:spPr/>
        <p:txBody>
          <a:bodyPr/>
          <a:lstStyle/>
          <a:p>
            <a:fld id="{96CDAF72-E42A-41DC-8A2A-1C424F08CA7B}" type="slidenum">
              <a:rPr lang="sv-SE" smtClean="0"/>
              <a:pPr/>
              <a:t>61</a:t>
            </a:fld>
            <a:endParaRPr lang="sv-SE"/>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endParaRPr lang="sv-SE"/>
          </a:p>
        </p:txBody>
      </p:sp>
      <p:sp>
        <p:nvSpPr>
          <p:cNvPr id="4" name="Platshållare för bildnummer 3"/>
          <p:cNvSpPr>
            <a:spLocks noGrp="1"/>
          </p:cNvSpPr>
          <p:nvPr>
            <p:ph type="sldNum" sz="quarter" idx="10"/>
          </p:nvPr>
        </p:nvSpPr>
        <p:spPr/>
        <p:txBody>
          <a:bodyPr/>
          <a:lstStyle/>
          <a:p>
            <a:fld id="{96CDAF72-E42A-41DC-8A2A-1C424F08CA7B}" type="slidenum">
              <a:rPr lang="sv-SE" smtClean="0"/>
              <a:pPr/>
              <a:t>6</a:t>
            </a:fld>
            <a:endParaRPr lang="sv-SE"/>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endParaRPr lang="sv-SE"/>
          </a:p>
        </p:txBody>
      </p:sp>
      <p:sp>
        <p:nvSpPr>
          <p:cNvPr id="4" name="Platshållare för bildnummer 3"/>
          <p:cNvSpPr>
            <a:spLocks noGrp="1"/>
          </p:cNvSpPr>
          <p:nvPr>
            <p:ph type="sldNum" sz="quarter" idx="10"/>
          </p:nvPr>
        </p:nvSpPr>
        <p:spPr/>
        <p:txBody>
          <a:bodyPr/>
          <a:lstStyle/>
          <a:p>
            <a:fld id="{96CDAF72-E42A-41DC-8A2A-1C424F08CA7B}" type="slidenum">
              <a:rPr lang="sv-SE" smtClean="0"/>
              <a:pPr/>
              <a:t>62</a:t>
            </a:fld>
            <a:endParaRPr lang="sv-SE"/>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endParaRPr lang="sv-SE"/>
          </a:p>
        </p:txBody>
      </p:sp>
      <p:sp>
        <p:nvSpPr>
          <p:cNvPr id="4" name="Platshållare för bildnummer 3"/>
          <p:cNvSpPr>
            <a:spLocks noGrp="1"/>
          </p:cNvSpPr>
          <p:nvPr>
            <p:ph type="sldNum" sz="quarter" idx="10"/>
          </p:nvPr>
        </p:nvSpPr>
        <p:spPr/>
        <p:txBody>
          <a:bodyPr/>
          <a:lstStyle/>
          <a:p>
            <a:fld id="{96CDAF72-E42A-41DC-8A2A-1C424F08CA7B}" type="slidenum">
              <a:rPr lang="sv-SE" smtClean="0"/>
              <a:pPr/>
              <a:t>63</a:t>
            </a:fld>
            <a:endParaRPr lang="sv-SE"/>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endParaRPr lang="sv-SE"/>
          </a:p>
        </p:txBody>
      </p:sp>
      <p:sp>
        <p:nvSpPr>
          <p:cNvPr id="4" name="Platshållare för bildnummer 3"/>
          <p:cNvSpPr>
            <a:spLocks noGrp="1"/>
          </p:cNvSpPr>
          <p:nvPr>
            <p:ph type="sldNum" sz="quarter" idx="10"/>
          </p:nvPr>
        </p:nvSpPr>
        <p:spPr/>
        <p:txBody>
          <a:bodyPr/>
          <a:lstStyle/>
          <a:p>
            <a:fld id="{96CDAF72-E42A-41DC-8A2A-1C424F08CA7B}" type="slidenum">
              <a:rPr lang="sv-SE" smtClean="0"/>
              <a:pPr/>
              <a:t>64</a:t>
            </a:fld>
            <a:endParaRPr lang="sv-SE"/>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endParaRPr lang="sv-SE"/>
          </a:p>
        </p:txBody>
      </p:sp>
      <p:sp>
        <p:nvSpPr>
          <p:cNvPr id="4" name="Platshållare för bildnummer 3"/>
          <p:cNvSpPr>
            <a:spLocks noGrp="1"/>
          </p:cNvSpPr>
          <p:nvPr>
            <p:ph type="sldNum" sz="quarter" idx="10"/>
          </p:nvPr>
        </p:nvSpPr>
        <p:spPr/>
        <p:txBody>
          <a:bodyPr/>
          <a:lstStyle/>
          <a:p>
            <a:fld id="{96CDAF72-E42A-41DC-8A2A-1C424F08CA7B}" type="slidenum">
              <a:rPr lang="sv-SE" smtClean="0"/>
              <a:pPr/>
              <a:t>65</a:t>
            </a:fld>
            <a:endParaRPr lang="sv-SE"/>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endParaRPr lang="sv-SE"/>
          </a:p>
        </p:txBody>
      </p:sp>
      <p:sp>
        <p:nvSpPr>
          <p:cNvPr id="4" name="Platshållare för bildnummer 3"/>
          <p:cNvSpPr>
            <a:spLocks noGrp="1"/>
          </p:cNvSpPr>
          <p:nvPr>
            <p:ph type="sldNum" sz="quarter" idx="10"/>
          </p:nvPr>
        </p:nvSpPr>
        <p:spPr/>
        <p:txBody>
          <a:bodyPr/>
          <a:lstStyle/>
          <a:p>
            <a:fld id="{96CDAF72-E42A-41DC-8A2A-1C424F08CA7B}" type="slidenum">
              <a:rPr lang="sv-SE" smtClean="0"/>
              <a:pPr/>
              <a:t>66</a:t>
            </a:fld>
            <a:endParaRPr lang="sv-SE"/>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endParaRPr lang="sv-SE"/>
          </a:p>
        </p:txBody>
      </p:sp>
      <p:sp>
        <p:nvSpPr>
          <p:cNvPr id="4" name="Platshållare för bildnummer 3"/>
          <p:cNvSpPr>
            <a:spLocks noGrp="1"/>
          </p:cNvSpPr>
          <p:nvPr>
            <p:ph type="sldNum" sz="quarter" idx="10"/>
          </p:nvPr>
        </p:nvSpPr>
        <p:spPr/>
        <p:txBody>
          <a:bodyPr/>
          <a:lstStyle/>
          <a:p>
            <a:fld id="{96CDAF72-E42A-41DC-8A2A-1C424F08CA7B}" type="slidenum">
              <a:rPr lang="sv-SE" smtClean="0"/>
              <a:pPr/>
              <a:t>67</a:t>
            </a:fld>
            <a:endParaRPr lang="sv-SE"/>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endParaRPr lang="sv-SE"/>
          </a:p>
        </p:txBody>
      </p:sp>
      <p:sp>
        <p:nvSpPr>
          <p:cNvPr id="4" name="Platshållare för bildnummer 3"/>
          <p:cNvSpPr>
            <a:spLocks noGrp="1"/>
          </p:cNvSpPr>
          <p:nvPr>
            <p:ph type="sldNum" sz="quarter" idx="10"/>
          </p:nvPr>
        </p:nvSpPr>
        <p:spPr/>
        <p:txBody>
          <a:bodyPr/>
          <a:lstStyle/>
          <a:p>
            <a:fld id="{96CDAF72-E42A-41DC-8A2A-1C424F08CA7B}" type="slidenum">
              <a:rPr lang="sv-SE" smtClean="0"/>
              <a:pPr/>
              <a:t>68</a:t>
            </a:fld>
            <a:endParaRPr lang="sv-SE"/>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endParaRPr lang="sv-SE"/>
          </a:p>
        </p:txBody>
      </p:sp>
      <p:sp>
        <p:nvSpPr>
          <p:cNvPr id="4" name="Platshållare för bildnummer 3"/>
          <p:cNvSpPr>
            <a:spLocks noGrp="1"/>
          </p:cNvSpPr>
          <p:nvPr>
            <p:ph type="sldNum" sz="quarter" idx="10"/>
          </p:nvPr>
        </p:nvSpPr>
        <p:spPr/>
        <p:txBody>
          <a:bodyPr/>
          <a:lstStyle/>
          <a:p>
            <a:fld id="{96CDAF72-E42A-41DC-8A2A-1C424F08CA7B}" type="slidenum">
              <a:rPr lang="sv-SE" smtClean="0"/>
              <a:pPr/>
              <a:t>69</a:t>
            </a:fld>
            <a:endParaRPr lang="sv-SE"/>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endParaRPr lang="sv-SE"/>
          </a:p>
        </p:txBody>
      </p:sp>
      <p:sp>
        <p:nvSpPr>
          <p:cNvPr id="4" name="Platshållare för bildnummer 3"/>
          <p:cNvSpPr>
            <a:spLocks noGrp="1"/>
          </p:cNvSpPr>
          <p:nvPr>
            <p:ph type="sldNum" sz="quarter" idx="10"/>
          </p:nvPr>
        </p:nvSpPr>
        <p:spPr/>
        <p:txBody>
          <a:bodyPr/>
          <a:lstStyle/>
          <a:p>
            <a:fld id="{96CDAF72-E42A-41DC-8A2A-1C424F08CA7B}" type="slidenum">
              <a:rPr lang="sv-SE" smtClean="0"/>
              <a:pPr/>
              <a:t>70</a:t>
            </a:fld>
            <a:endParaRPr lang="sv-SE"/>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endParaRPr lang="sv-SE"/>
          </a:p>
        </p:txBody>
      </p:sp>
      <p:sp>
        <p:nvSpPr>
          <p:cNvPr id="4" name="Platshållare för bildnummer 3"/>
          <p:cNvSpPr>
            <a:spLocks noGrp="1"/>
          </p:cNvSpPr>
          <p:nvPr>
            <p:ph type="sldNum" sz="quarter" idx="10"/>
          </p:nvPr>
        </p:nvSpPr>
        <p:spPr/>
        <p:txBody>
          <a:bodyPr/>
          <a:lstStyle/>
          <a:p>
            <a:fld id="{96CDAF72-E42A-41DC-8A2A-1C424F08CA7B}" type="slidenum">
              <a:rPr lang="sv-SE" smtClean="0"/>
              <a:pPr/>
              <a:t>71</a:t>
            </a:fld>
            <a:endParaRPr lang="sv-SE"/>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endParaRPr lang="sv-SE"/>
          </a:p>
        </p:txBody>
      </p:sp>
      <p:sp>
        <p:nvSpPr>
          <p:cNvPr id="4" name="Platshållare för bildnummer 3"/>
          <p:cNvSpPr>
            <a:spLocks noGrp="1"/>
          </p:cNvSpPr>
          <p:nvPr>
            <p:ph type="sldNum" sz="quarter" idx="10"/>
          </p:nvPr>
        </p:nvSpPr>
        <p:spPr/>
        <p:txBody>
          <a:bodyPr/>
          <a:lstStyle/>
          <a:p>
            <a:fld id="{96CDAF72-E42A-41DC-8A2A-1C424F08CA7B}" type="slidenum">
              <a:rPr lang="sv-SE" smtClean="0"/>
              <a:pPr/>
              <a:t>7</a:t>
            </a:fld>
            <a:endParaRPr lang="sv-SE"/>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endParaRPr lang="sv-SE"/>
          </a:p>
        </p:txBody>
      </p:sp>
      <p:sp>
        <p:nvSpPr>
          <p:cNvPr id="4" name="Platshållare för bildnummer 3"/>
          <p:cNvSpPr>
            <a:spLocks noGrp="1"/>
          </p:cNvSpPr>
          <p:nvPr>
            <p:ph type="sldNum" sz="quarter" idx="10"/>
          </p:nvPr>
        </p:nvSpPr>
        <p:spPr/>
        <p:txBody>
          <a:bodyPr/>
          <a:lstStyle/>
          <a:p>
            <a:fld id="{96CDAF72-E42A-41DC-8A2A-1C424F08CA7B}" type="slidenum">
              <a:rPr lang="sv-SE" smtClean="0"/>
              <a:pPr/>
              <a:t>72</a:t>
            </a:fld>
            <a:endParaRPr lang="sv-SE"/>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endParaRPr lang="sv-SE"/>
          </a:p>
        </p:txBody>
      </p:sp>
      <p:sp>
        <p:nvSpPr>
          <p:cNvPr id="4" name="Platshållare för bildnummer 3"/>
          <p:cNvSpPr>
            <a:spLocks noGrp="1"/>
          </p:cNvSpPr>
          <p:nvPr>
            <p:ph type="sldNum" sz="quarter" idx="10"/>
          </p:nvPr>
        </p:nvSpPr>
        <p:spPr/>
        <p:txBody>
          <a:bodyPr/>
          <a:lstStyle/>
          <a:p>
            <a:fld id="{96CDAF72-E42A-41DC-8A2A-1C424F08CA7B}" type="slidenum">
              <a:rPr lang="sv-SE" smtClean="0"/>
              <a:pPr/>
              <a:t>73</a:t>
            </a:fld>
            <a:endParaRPr lang="sv-SE"/>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endParaRPr lang="sv-SE"/>
          </a:p>
        </p:txBody>
      </p:sp>
      <p:sp>
        <p:nvSpPr>
          <p:cNvPr id="4" name="Platshållare för bildnummer 3"/>
          <p:cNvSpPr>
            <a:spLocks noGrp="1"/>
          </p:cNvSpPr>
          <p:nvPr>
            <p:ph type="sldNum" sz="quarter" idx="10"/>
          </p:nvPr>
        </p:nvSpPr>
        <p:spPr/>
        <p:txBody>
          <a:bodyPr/>
          <a:lstStyle/>
          <a:p>
            <a:fld id="{96CDAF72-E42A-41DC-8A2A-1C424F08CA7B}" type="slidenum">
              <a:rPr lang="sv-SE" smtClean="0"/>
              <a:pPr/>
              <a:t>74</a:t>
            </a:fld>
            <a:endParaRPr lang="sv-SE"/>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endParaRPr lang="sv-SE"/>
          </a:p>
        </p:txBody>
      </p:sp>
      <p:sp>
        <p:nvSpPr>
          <p:cNvPr id="4" name="Platshållare för bildnummer 3"/>
          <p:cNvSpPr>
            <a:spLocks noGrp="1"/>
          </p:cNvSpPr>
          <p:nvPr>
            <p:ph type="sldNum" sz="quarter" idx="10"/>
          </p:nvPr>
        </p:nvSpPr>
        <p:spPr/>
        <p:txBody>
          <a:bodyPr/>
          <a:lstStyle/>
          <a:p>
            <a:fld id="{96CDAF72-E42A-41DC-8A2A-1C424F08CA7B}" type="slidenum">
              <a:rPr lang="sv-SE" smtClean="0"/>
              <a:pPr/>
              <a:t>75</a:t>
            </a:fld>
            <a:endParaRPr lang="sv-SE"/>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endParaRPr lang="sv-SE"/>
          </a:p>
        </p:txBody>
      </p:sp>
      <p:sp>
        <p:nvSpPr>
          <p:cNvPr id="4" name="Platshållare för bildnummer 3"/>
          <p:cNvSpPr>
            <a:spLocks noGrp="1"/>
          </p:cNvSpPr>
          <p:nvPr>
            <p:ph type="sldNum" sz="quarter" idx="10"/>
          </p:nvPr>
        </p:nvSpPr>
        <p:spPr/>
        <p:txBody>
          <a:bodyPr/>
          <a:lstStyle/>
          <a:p>
            <a:fld id="{96CDAF72-E42A-41DC-8A2A-1C424F08CA7B}" type="slidenum">
              <a:rPr lang="sv-SE" smtClean="0"/>
              <a:pPr/>
              <a:t>76</a:t>
            </a:fld>
            <a:endParaRPr lang="sv-SE"/>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endParaRPr lang="sv-SE"/>
          </a:p>
        </p:txBody>
      </p:sp>
      <p:sp>
        <p:nvSpPr>
          <p:cNvPr id="4" name="Platshållare för bildnummer 3"/>
          <p:cNvSpPr>
            <a:spLocks noGrp="1"/>
          </p:cNvSpPr>
          <p:nvPr>
            <p:ph type="sldNum" sz="quarter" idx="10"/>
          </p:nvPr>
        </p:nvSpPr>
        <p:spPr/>
        <p:txBody>
          <a:bodyPr/>
          <a:lstStyle/>
          <a:p>
            <a:fld id="{96CDAF72-E42A-41DC-8A2A-1C424F08CA7B}" type="slidenum">
              <a:rPr lang="sv-SE" smtClean="0"/>
              <a:pPr/>
              <a:t>77</a:t>
            </a:fld>
            <a:endParaRPr lang="sv-SE"/>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endParaRPr lang="sv-SE"/>
          </a:p>
        </p:txBody>
      </p:sp>
      <p:sp>
        <p:nvSpPr>
          <p:cNvPr id="4" name="Platshållare för bildnummer 3"/>
          <p:cNvSpPr>
            <a:spLocks noGrp="1"/>
          </p:cNvSpPr>
          <p:nvPr>
            <p:ph type="sldNum" sz="quarter" idx="10"/>
          </p:nvPr>
        </p:nvSpPr>
        <p:spPr/>
        <p:txBody>
          <a:bodyPr/>
          <a:lstStyle/>
          <a:p>
            <a:fld id="{96CDAF72-E42A-41DC-8A2A-1C424F08CA7B}" type="slidenum">
              <a:rPr lang="sv-SE" smtClean="0"/>
              <a:pPr/>
              <a:t>8</a:t>
            </a:fld>
            <a:endParaRPr lang="sv-SE"/>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endParaRPr lang="sv-SE"/>
          </a:p>
        </p:txBody>
      </p:sp>
      <p:sp>
        <p:nvSpPr>
          <p:cNvPr id="4" name="Platshållare för bildnummer 3"/>
          <p:cNvSpPr>
            <a:spLocks noGrp="1"/>
          </p:cNvSpPr>
          <p:nvPr>
            <p:ph type="sldNum" sz="quarter" idx="10"/>
          </p:nvPr>
        </p:nvSpPr>
        <p:spPr/>
        <p:txBody>
          <a:bodyPr/>
          <a:lstStyle/>
          <a:p>
            <a:fld id="{96CDAF72-E42A-41DC-8A2A-1C424F08CA7B}" type="slidenum">
              <a:rPr lang="sv-SE" smtClean="0"/>
              <a:pPr/>
              <a:t>11</a:t>
            </a:fld>
            <a:endParaRPr lang="sv-SE"/>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685800" y="2130425"/>
            <a:ext cx="7772400" cy="1470025"/>
          </a:xfrm>
        </p:spPr>
        <p:txBody>
          <a:bodyPr/>
          <a:lstStyle/>
          <a:p>
            <a:r>
              <a:rPr lang="sv-SE" smtClean="0"/>
              <a:t>Klicka här för att ändra format</a:t>
            </a:r>
            <a:endParaRPr lang="sv-SE"/>
          </a:p>
        </p:txBody>
      </p:sp>
      <p:sp>
        <p:nvSpPr>
          <p:cNvPr id="3" name="Underrubrik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smtClean="0"/>
              <a:t>Klicka här för att ändra format på underrubrik i bakgrunden</a:t>
            </a:r>
            <a:endParaRPr lang="sv-SE"/>
          </a:p>
        </p:txBody>
      </p:sp>
      <p:sp>
        <p:nvSpPr>
          <p:cNvPr id="4" name="Platshållare för datum 3"/>
          <p:cNvSpPr>
            <a:spLocks noGrp="1"/>
          </p:cNvSpPr>
          <p:nvPr>
            <p:ph type="dt" sz="half" idx="10"/>
          </p:nvPr>
        </p:nvSpPr>
        <p:spPr/>
        <p:txBody>
          <a:bodyPr/>
          <a:lstStyle/>
          <a:p>
            <a:fld id="{347BD319-C441-4740-BDB2-35E25C52CCE7}" type="datetimeFigureOut">
              <a:rPr lang="sv-SE" smtClean="0"/>
              <a:t>2012-12-28</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227F0B53-9592-4779-891F-997228E46E01}" type="slidenum">
              <a:rPr lang="sv-SE" smtClean="0"/>
              <a:t>‹#›</a:t>
            </a:fld>
            <a:endParaRPr lang="sv-S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lodrät text 2"/>
          <p:cNvSpPr>
            <a:spLocks noGrp="1"/>
          </p:cNvSpPr>
          <p:nvPr>
            <p:ph type="body" orient="vert" idx="1"/>
          </p:nvPr>
        </p:nvSpPr>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347BD319-C441-4740-BDB2-35E25C52CCE7}" type="datetimeFigureOut">
              <a:rPr lang="sv-SE" smtClean="0"/>
              <a:t>2012-12-28</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227F0B53-9592-4779-891F-997228E46E01}" type="slidenum">
              <a:rPr lang="sv-SE" smtClean="0"/>
              <a:t>‹#›</a:t>
            </a:fld>
            <a:endParaRPr lang="sv-S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6629400" y="274638"/>
            <a:ext cx="2057400" cy="5851525"/>
          </a:xfrm>
        </p:spPr>
        <p:txBody>
          <a:bodyPr vert="eaVert"/>
          <a:lstStyle/>
          <a:p>
            <a:r>
              <a:rPr lang="sv-SE" smtClean="0"/>
              <a:t>Klicka här för att ändra format</a:t>
            </a:r>
            <a:endParaRPr lang="sv-SE"/>
          </a:p>
        </p:txBody>
      </p:sp>
      <p:sp>
        <p:nvSpPr>
          <p:cNvPr id="3" name="Platshållare för lodrät text 2"/>
          <p:cNvSpPr>
            <a:spLocks noGrp="1"/>
          </p:cNvSpPr>
          <p:nvPr>
            <p:ph type="body" orient="vert" idx="1"/>
          </p:nvPr>
        </p:nvSpPr>
        <p:spPr>
          <a:xfrm>
            <a:off x="457200" y="274638"/>
            <a:ext cx="6019800" cy="5851525"/>
          </a:xfrm>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347BD319-C441-4740-BDB2-35E25C52CCE7}" type="datetimeFigureOut">
              <a:rPr lang="sv-SE" smtClean="0"/>
              <a:t>2012-12-28</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227F0B53-9592-4779-891F-997228E46E01}" type="slidenum">
              <a:rPr lang="sv-SE" smtClean="0"/>
              <a:t>‹#›</a:t>
            </a:fld>
            <a:endParaRPr lang="sv-S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innehåll 2"/>
          <p:cNvSpPr>
            <a:spLocks noGrp="1"/>
          </p:cNvSpPr>
          <p:nvPr>
            <p:ph idx="1"/>
          </p:nvPr>
        </p:nvSpPr>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347BD319-C441-4740-BDB2-35E25C52CCE7}" type="datetimeFigureOut">
              <a:rPr lang="sv-SE" smtClean="0"/>
              <a:t>2012-12-28</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227F0B53-9592-4779-891F-997228E46E01}" type="slidenum">
              <a:rPr lang="sv-SE" smtClean="0"/>
              <a:t>‹#›</a:t>
            </a:fld>
            <a:endParaRPr lang="sv-S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722313" y="4406900"/>
            <a:ext cx="7772400" cy="1362075"/>
          </a:xfrm>
        </p:spPr>
        <p:txBody>
          <a:bodyPr anchor="t"/>
          <a:lstStyle>
            <a:lvl1pPr algn="l">
              <a:defRPr sz="4000" b="1" cap="all"/>
            </a:lvl1pPr>
          </a:lstStyle>
          <a:p>
            <a:r>
              <a:rPr lang="sv-SE" smtClean="0"/>
              <a:t>Klicka här för att ändra format</a:t>
            </a:r>
            <a:endParaRPr lang="sv-SE"/>
          </a:p>
        </p:txBody>
      </p:sp>
      <p:sp>
        <p:nvSpPr>
          <p:cNvPr id="3" name="Platshållare för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v-SE" smtClean="0"/>
              <a:t>Klicka här för att ändra format på bakgrundstexten</a:t>
            </a:r>
          </a:p>
        </p:txBody>
      </p:sp>
      <p:sp>
        <p:nvSpPr>
          <p:cNvPr id="4" name="Platshållare för datum 3"/>
          <p:cNvSpPr>
            <a:spLocks noGrp="1"/>
          </p:cNvSpPr>
          <p:nvPr>
            <p:ph type="dt" sz="half" idx="10"/>
          </p:nvPr>
        </p:nvSpPr>
        <p:spPr/>
        <p:txBody>
          <a:bodyPr/>
          <a:lstStyle/>
          <a:p>
            <a:fld id="{347BD319-C441-4740-BDB2-35E25C52CCE7}" type="datetimeFigureOut">
              <a:rPr lang="sv-SE" smtClean="0"/>
              <a:t>2012-12-28</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227F0B53-9592-4779-891F-997228E46E01}" type="slidenum">
              <a:rPr lang="sv-SE" smtClean="0"/>
              <a:t>‹#›</a:t>
            </a:fld>
            <a:endParaRPr lang="sv-S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innehåll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innehåll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datum 4"/>
          <p:cNvSpPr>
            <a:spLocks noGrp="1"/>
          </p:cNvSpPr>
          <p:nvPr>
            <p:ph type="dt" sz="half" idx="10"/>
          </p:nvPr>
        </p:nvSpPr>
        <p:spPr/>
        <p:txBody>
          <a:bodyPr/>
          <a:lstStyle/>
          <a:p>
            <a:fld id="{347BD319-C441-4740-BDB2-35E25C52CCE7}" type="datetimeFigureOut">
              <a:rPr lang="sv-SE" smtClean="0"/>
              <a:t>2012-12-28</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227F0B53-9592-4779-891F-997228E46E01}" type="slidenum">
              <a:rPr lang="sv-SE" smtClean="0"/>
              <a:t>‹#›</a:t>
            </a:fld>
            <a:endParaRPr lang="sv-S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lvl1pPr>
              <a:defRPr/>
            </a:lvl1pPr>
          </a:lstStyle>
          <a:p>
            <a:r>
              <a:rPr lang="sv-SE" smtClean="0"/>
              <a:t>Klicka här för att ändra format</a:t>
            </a:r>
            <a:endParaRPr lang="sv-SE"/>
          </a:p>
        </p:txBody>
      </p:sp>
      <p:sp>
        <p:nvSpPr>
          <p:cNvPr id="3" name="Platshållare för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Klicka här för att ändra format på bakgrundstexten</a:t>
            </a:r>
          </a:p>
        </p:txBody>
      </p:sp>
      <p:sp>
        <p:nvSpPr>
          <p:cNvPr id="4" name="Platshållare för innehåll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Klicka här för att ändra format på bakgrundstexten</a:t>
            </a:r>
          </a:p>
        </p:txBody>
      </p:sp>
      <p:sp>
        <p:nvSpPr>
          <p:cNvPr id="6" name="Platshållare för innehåll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7" name="Platshållare för datum 6"/>
          <p:cNvSpPr>
            <a:spLocks noGrp="1"/>
          </p:cNvSpPr>
          <p:nvPr>
            <p:ph type="dt" sz="half" idx="10"/>
          </p:nvPr>
        </p:nvSpPr>
        <p:spPr/>
        <p:txBody>
          <a:bodyPr/>
          <a:lstStyle/>
          <a:p>
            <a:fld id="{347BD319-C441-4740-BDB2-35E25C52CCE7}" type="datetimeFigureOut">
              <a:rPr lang="sv-SE" smtClean="0"/>
              <a:t>2012-12-28</a:t>
            </a:fld>
            <a:endParaRPr lang="sv-SE"/>
          </a:p>
        </p:txBody>
      </p:sp>
      <p:sp>
        <p:nvSpPr>
          <p:cNvPr id="8" name="Platshållare för sidfot 7"/>
          <p:cNvSpPr>
            <a:spLocks noGrp="1"/>
          </p:cNvSpPr>
          <p:nvPr>
            <p:ph type="ftr" sz="quarter" idx="11"/>
          </p:nvPr>
        </p:nvSpPr>
        <p:spPr/>
        <p:txBody>
          <a:bodyPr/>
          <a:lstStyle/>
          <a:p>
            <a:endParaRPr lang="sv-SE"/>
          </a:p>
        </p:txBody>
      </p:sp>
      <p:sp>
        <p:nvSpPr>
          <p:cNvPr id="9" name="Platshållare för bildnummer 8"/>
          <p:cNvSpPr>
            <a:spLocks noGrp="1"/>
          </p:cNvSpPr>
          <p:nvPr>
            <p:ph type="sldNum" sz="quarter" idx="12"/>
          </p:nvPr>
        </p:nvSpPr>
        <p:spPr/>
        <p:txBody>
          <a:bodyPr/>
          <a:lstStyle/>
          <a:p>
            <a:fld id="{227F0B53-9592-4779-891F-997228E46E01}" type="slidenum">
              <a:rPr lang="sv-SE" smtClean="0"/>
              <a:t>‹#›</a:t>
            </a:fld>
            <a:endParaRPr lang="sv-S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datum 2"/>
          <p:cNvSpPr>
            <a:spLocks noGrp="1"/>
          </p:cNvSpPr>
          <p:nvPr>
            <p:ph type="dt" sz="half" idx="10"/>
          </p:nvPr>
        </p:nvSpPr>
        <p:spPr/>
        <p:txBody>
          <a:bodyPr/>
          <a:lstStyle/>
          <a:p>
            <a:fld id="{347BD319-C441-4740-BDB2-35E25C52CCE7}" type="datetimeFigureOut">
              <a:rPr lang="sv-SE" smtClean="0"/>
              <a:t>2012-12-28</a:t>
            </a:fld>
            <a:endParaRPr lang="sv-SE"/>
          </a:p>
        </p:txBody>
      </p:sp>
      <p:sp>
        <p:nvSpPr>
          <p:cNvPr id="4" name="Platshållare för sidfot 3"/>
          <p:cNvSpPr>
            <a:spLocks noGrp="1"/>
          </p:cNvSpPr>
          <p:nvPr>
            <p:ph type="ftr" sz="quarter" idx="11"/>
          </p:nvPr>
        </p:nvSpPr>
        <p:spPr/>
        <p:txBody>
          <a:bodyPr/>
          <a:lstStyle/>
          <a:p>
            <a:endParaRPr lang="sv-SE"/>
          </a:p>
        </p:txBody>
      </p:sp>
      <p:sp>
        <p:nvSpPr>
          <p:cNvPr id="5" name="Platshållare för bildnummer 4"/>
          <p:cNvSpPr>
            <a:spLocks noGrp="1"/>
          </p:cNvSpPr>
          <p:nvPr>
            <p:ph type="sldNum" sz="quarter" idx="12"/>
          </p:nvPr>
        </p:nvSpPr>
        <p:spPr/>
        <p:txBody>
          <a:bodyPr/>
          <a:lstStyle/>
          <a:p>
            <a:fld id="{227F0B53-9592-4779-891F-997228E46E01}" type="slidenum">
              <a:rPr lang="sv-SE" smtClean="0"/>
              <a:t>‹#›</a:t>
            </a:fld>
            <a:endParaRPr lang="sv-S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347BD319-C441-4740-BDB2-35E25C52CCE7}" type="datetimeFigureOut">
              <a:rPr lang="sv-SE" smtClean="0"/>
              <a:t>2012-12-28</a:t>
            </a:fld>
            <a:endParaRPr lang="sv-SE"/>
          </a:p>
        </p:txBody>
      </p:sp>
      <p:sp>
        <p:nvSpPr>
          <p:cNvPr id="3" name="Platshållare för sidfot 2"/>
          <p:cNvSpPr>
            <a:spLocks noGrp="1"/>
          </p:cNvSpPr>
          <p:nvPr>
            <p:ph type="ftr" sz="quarter" idx="11"/>
          </p:nvPr>
        </p:nvSpPr>
        <p:spPr/>
        <p:txBody>
          <a:bodyPr/>
          <a:lstStyle/>
          <a:p>
            <a:endParaRPr lang="sv-SE"/>
          </a:p>
        </p:txBody>
      </p:sp>
      <p:sp>
        <p:nvSpPr>
          <p:cNvPr id="4" name="Platshållare för bildnummer 3"/>
          <p:cNvSpPr>
            <a:spLocks noGrp="1"/>
          </p:cNvSpPr>
          <p:nvPr>
            <p:ph type="sldNum" sz="quarter" idx="12"/>
          </p:nvPr>
        </p:nvSpPr>
        <p:spPr/>
        <p:txBody>
          <a:bodyPr/>
          <a:lstStyle/>
          <a:p>
            <a:fld id="{227F0B53-9592-4779-891F-997228E46E01}" type="slidenum">
              <a:rPr lang="sv-SE" smtClean="0"/>
              <a:t>‹#›</a:t>
            </a:fld>
            <a:endParaRPr lang="sv-S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457200" y="273050"/>
            <a:ext cx="3008313" cy="1162050"/>
          </a:xfrm>
        </p:spPr>
        <p:txBody>
          <a:bodyPr anchor="b"/>
          <a:lstStyle>
            <a:lvl1pPr algn="l">
              <a:defRPr sz="2000" b="1"/>
            </a:lvl1pPr>
          </a:lstStyle>
          <a:p>
            <a:r>
              <a:rPr lang="sv-SE" smtClean="0"/>
              <a:t>Klicka här för att ändra format</a:t>
            </a:r>
            <a:endParaRPr lang="sv-SE"/>
          </a:p>
        </p:txBody>
      </p:sp>
      <p:sp>
        <p:nvSpPr>
          <p:cNvPr id="3" name="Platshållare för innehåll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smtClean="0"/>
              <a:t>Klicka här för att ändra format på bakgrundstexten</a:t>
            </a:r>
          </a:p>
        </p:txBody>
      </p:sp>
      <p:sp>
        <p:nvSpPr>
          <p:cNvPr id="5" name="Platshållare för datum 4"/>
          <p:cNvSpPr>
            <a:spLocks noGrp="1"/>
          </p:cNvSpPr>
          <p:nvPr>
            <p:ph type="dt" sz="half" idx="10"/>
          </p:nvPr>
        </p:nvSpPr>
        <p:spPr/>
        <p:txBody>
          <a:bodyPr/>
          <a:lstStyle/>
          <a:p>
            <a:fld id="{347BD319-C441-4740-BDB2-35E25C52CCE7}" type="datetimeFigureOut">
              <a:rPr lang="sv-SE" smtClean="0"/>
              <a:t>2012-12-28</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227F0B53-9592-4779-891F-997228E46E01}" type="slidenum">
              <a:rPr lang="sv-SE" smtClean="0"/>
              <a:t>‹#›</a:t>
            </a:fld>
            <a:endParaRPr lang="sv-S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1792288" y="4800600"/>
            <a:ext cx="5486400" cy="566738"/>
          </a:xfrm>
        </p:spPr>
        <p:txBody>
          <a:bodyPr anchor="b"/>
          <a:lstStyle>
            <a:lvl1pPr algn="l">
              <a:defRPr sz="2000" b="1"/>
            </a:lvl1pPr>
          </a:lstStyle>
          <a:p>
            <a:r>
              <a:rPr lang="sv-SE" smtClean="0"/>
              <a:t>Klicka här för att ändra format</a:t>
            </a:r>
            <a:endParaRPr lang="sv-SE"/>
          </a:p>
        </p:txBody>
      </p:sp>
      <p:sp>
        <p:nvSpPr>
          <p:cNvPr id="3" name="Platshållare för bild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smtClean="0"/>
              <a:t>Klicka här för att ändra format på bakgrundstexten</a:t>
            </a:r>
          </a:p>
        </p:txBody>
      </p:sp>
      <p:sp>
        <p:nvSpPr>
          <p:cNvPr id="5" name="Platshållare för datum 4"/>
          <p:cNvSpPr>
            <a:spLocks noGrp="1"/>
          </p:cNvSpPr>
          <p:nvPr>
            <p:ph type="dt" sz="half" idx="10"/>
          </p:nvPr>
        </p:nvSpPr>
        <p:spPr/>
        <p:txBody>
          <a:bodyPr/>
          <a:lstStyle/>
          <a:p>
            <a:fld id="{347BD319-C441-4740-BDB2-35E25C52CCE7}" type="datetimeFigureOut">
              <a:rPr lang="sv-SE" smtClean="0"/>
              <a:t>2012-12-28</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227F0B53-9592-4779-891F-997228E46E01}" type="slidenum">
              <a:rPr lang="sv-SE" smtClean="0"/>
              <a:t>‹#›</a:t>
            </a:fld>
            <a:endParaRPr lang="sv-SE"/>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sv-SE" smtClean="0"/>
              <a:t>Klicka här för att ändra format</a:t>
            </a:r>
            <a:endParaRPr lang="sv-SE"/>
          </a:p>
        </p:txBody>
      </p:sp>
      <p:sp>
        <p:nvSpPr>
          <p:cNvPr id="3" name="Platshållare för tex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47BD319-C441-4740-BDB2-35E25C52CCE7}" type="datetimeFigureOut">
              <a:rPr lang="sv-SE" smtClean="0"/>
              <a:t>2012-12-28</a:t>
            </a:fld>
            <a:endParaRPr lang="sv-SE"/>
          </a:p>
        </p:txBody>
      </p:sp>
      <p:sp>
        <p:nvSpPr>
          <p:cNvPr id="5" name="Platshållare för sidfo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Platshållare för bild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7F0B53-9592-4779-891F-997228E46E01}" type="slidenum">
              <a:rPr lang="sv-SE" smtClean="0"/>
              <a:t>‹#›</a:t>
            </a:fld>
            <a:endParaRPr lang="sv-SE"/>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9.png"/><Relationship Id="rId7" Type="http://schemas.openxmlformats.org/officeDocument/2006/relationships/image" Target="../media/image21.jpe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20.jpeg"/><Relationship Id="rId4" Type="http://schemas.microsoft.com/office/2007/relationships/hdphoto" Target="../media/hdphoto1.wdp"/><Relationship Id="rId9" Type="http://schemas.openxmlformats.org/officeDocument/2006/relationships/image" Target="../media/image23.gif"/></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28.png"/><Relationship Id="rId7" Type="http://schemas.openxmlformats.org/officeDocument/2006/relationships/image" Target="../media/image30.png"/><Relationship Id="rId12" Type="http://schemas.microsoft.com/office/2007/relationships/hdphoto" Target="../media/hdphoto7.wdp"/><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microsoft.com/office/2007/relationships/hdphoto" Target="../media/hdphoto4.wdp"/><Relationship Id="rId11" Type="http://schemas.openxmlformats.org/officeDocument/2006/relationships/image" Target="../media/image32.png"/><Relationship Id="rId5" Type="http://schemas.openxmlformats.org/officeDocument/2006/relationships/image" Target="../media/image29.png"/><Relationship Id="rId10" Type="http://schemas.microsoft.com/office/2007/relationships/hdphoto" Target="../media/hdphoto6.wdp"/><Relationship Id="rId4" Type="http://schemas.microsoft.com/office/2007/relationships/hdphoto" Target="../media/hdphoto3.wdp"/><Relationship Id="rId9" Type="http://schemas.openxmlformats.org/officeDocument/2006/relationships/image" Target="../media/image31.png"/></Relationships>
</file>

<file path=ppt/slides/_rels/slide2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33.png"/><Relationship Id="rId7" Type="http://schemas.microsoft.com/office/2007/relationships/hdphoto" Target="../media/hdphoto5.wdp"/><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30.png"/><Relationship Id="rId11" Type="http://schemas.microsoft.com/office/2007/relationships/hdphoto" Target="../media/hdphoto8.wdp"/><Relationship Id="rId5" Type="http://schemas.microsoft.com/office/2007/relationships/hdphoto" Target="../media/hdphoto7.wdp"/><Relationship Id="rId10" Type="http://schemas.openxmlformats.org/officeDocument/2006/relationships/image" Target="../media/image34.png"/><Relationship Id="rId4" Type="http://schemas.openxmlformats.org/officeDocument/2006/relationships/image" Target="../media/image32.png"/><Relationship Id="rId9" Type="http://schemas.microsoft.com/office/2007/relationships/hdphoto" Target="../media/hdphoto6.wdp"/></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37.wmf"/><Relationship Id="rId4" Type="http://schemas.openxmlformats.org/officeDocument/2006/relationships/image" Target="../media/image36.wmf"/></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microsoft.com/office/2007/relationships/hdphoto" Target="../media/hdphoto9.wdp"/></Relationships>
</file>

<file path=ppt/slides/_rels/slide3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3.xml"/><Relationship Id="rId1" Type="http://schemas.openxmlformats.org/officeDocument/2006/relationships/slideLayout" Target="../slideLayouts/slideLayout7.xml"/><Relationship Id="rId5" Type="http://schemas.microsoft.com/office/2007/relationships/hdphoto" Target="../media/hdphoto10.wdp"/><Relationship Id="rId4" Type="http://schemas.openxmlformats.org/officeDocument/2006/relationships/image" Target="../media/image40.png"/></Relationships>
</file>

<file path=ppt/slides/_rels/slide36.xml.rels><?xml version="1.0" encoding="UTF-8" standalone="yes"?>
<Relationships xmlns="http://schemas.openxmlformats.org/package/2006/relationships"><Relationship Id="rId8" Type="http://schemas.openxmlformats.org/officeDocument/2006/relationships/image" Target="../media/image30.png"/><Relationship Id="rId13" Type="http://schemas.microsoft.com/office/2007/relationships/hdphoto" Target="../media/hdphoto12.wdp"/><Relationship Id="rId3" Type="http://schemas.openxmlformats.org/officeDocument/2006/relationships/image" Target="../media/image28.png"/><Relationship Id="rId7" Type="http://schemas.microsoft.com/office/2007/relationships/hdphoto" Target="../media/hdphoto11.wdp"/><Relationship Id="rId12" Type="http://schemas.openxmlformats.org/officeDocument/2006/relationships/image" Target="../media/image42.pn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41.png"/><Relationship Id="rId11" Type="http://schemas.microsoft.com/office/2007/relationships/hdphoto" Target="../media/hdphoto6.wdp"/><Relationship Id="rId5" Type="http://schemas.openxmlformats.org/officeDocument/2006/relationships/image" Target="../media/image33.png"/><Relationship Id="rId10" Type="http://schemas.openxmlformats.org/officeDocument/2006/relationships/image" Target="../media/image31.png"/><Relationship Id="rId4" Type="http://schemas.microsoft.com/office/2007/relationships/hdphoto" Target="../media/hdphoto3.wdp"/><Relationship Id="rId9" Type="http://schemas.microsoft.com/office/2007/relationships/hdphoto" Target="../media/hdphoto5.wdp"/></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7.xml"/><Relationship Id="rId1" Type="http://schemas.openxmlformats.org/officeDocument/2006/relationships/slideLayout" Target="../slideLayouts/slideLayout7.xml"/><Relationship Id="rId5" Type="http://schemas.microsoft.com/office/2007/relationships/hdphoto" Target="../media/hdphoto13.wdp"/><Relationship Id="rId4" Type="http://schemas.openxmlformats.org/officeDocument/2006/relationships/image" Target="../media/image43.pn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8" Type="http://schemas.microsoft.com/office/2007/relationships/hdphoto" Target="../media/hdphoto15.wdp"/><Relationship Id="rId13" Type="http://schemas.microsoft.com/office/2007/relationships/hdphoto" Target="../media/hdphoto17.wdp"/><Relationship Id="rId18" Type="http://schemas.microsoft.com/office/2007/relationships/hdphoto" Target="../media/hdphoto18.wdp"/><Relationship Id="rId3" Type="http://schemas.openxmlformats.org/officeDocument/2006/relationships/image" Target="../media/image28.png"/><Relationship Id="rId7" Type="http://schemas.openxmlformats.org/officeDocument/2006/relationships/image" Target="../media/image45.png"/><Relationship Id="rId12" Type="http://schemas.openxmlformats.org/officeDocument/2006/relationships/image" Target="../media/image48.png"/><Relationship Id="rId17" Type="http://schemas.openxmlformats.org/officeDocument/2006/relationships/image" Target="../media/image50.png"/><Relationship Id="rId2" Type="http://schemas.openxmlformats.org/officeDocument/2006/relationships/notesSlide" Target="../notesSlides/notesSlide38.xml"/><Relationship Id="rId16" Type="http://schemas.microsoft.com/office/2007/relationships/hdphoto" Target="../media/hdphoto13.wdp"/><Relationship Id="rId1" Type="http://schemas.openxmlformats.org/officeDocument/2006/relationships/slideLayout" Target="../slideLayouts/slideLayout7.xml"/><Relationship Id="rId6" Type="http://schemas.microsoft.com/office/2007/relationships/hdphoto" Target="../media/hdphoto14.wdp"/><Relationship Id="rId11" Type="http://schemas.openxmlformats.org/officeDocument/2006/relationships/image" Target="../media/image47.jpeg"/><Relationship Id="rId5" Type="http://schemas.openxmlformats.org/officeDocument/2006/relationships/image" Target="../media/image44.png"/><Relationship Id="rId15" Type="http://schemas.openxmlformats.org/officeDocument/2006/relationships/image" Target="../media/image43.png"/><Relationship Id="rId10" Type="http://schemas.microsoft.com/office/2007/relationships/hdphoto" Target="../media/hdphoto16.wdp"/><Relationship Id="rId4" Type="http://schemas.microsoft.com/office/2007/relationships/hdphoto" Target="../media/hdphoto3.wdp"/><Relationship Id="rId9" Type="http://schemas.openxmlformats.org/officeDocument/2006/relationships/image" Target="../media/image46.png"/><Relationship Id="rId14" Type="http://schemas.openxmlformats.org/officeDocument/2006/relationships/image" Target="../media/image49.jpe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51.jpeg"/></Relationships>
</file>

<file path=ppt/slides/_rels/slide4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microsoft.com/office/2007/relationships/hdphoto" Target="../media/hdphoto19.wdp"/></Relationships>
</file>

<file path=ppt/slides/_rels/slide4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2.xml"/><Relationship Id="rId1" Type="http://schemas.openxmlformats.org/officeDocument/2006/relationships/slideLayout" Target="../slideLayouts/slideLayout7.xml"/><Relationship Id="rId5" Type="http://schemas.microsoft.com/office/2007/relationships/hdphoto" Target="../media/hdphoto20.wdp"/><Relationship Id="rId4" Type="http://schemas.openxmlformats.org/officeDocument/2006/relationships/image" Target="../media/image53.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4.xml"/><Relationship Id="rId1" Type="http://schemas.openxmlformats.org/officeDocument/2006/relationships/slideLayout" Target="../slideLayouts/slideLayout7.xml"/><Relationship Id="rId5" Type="http://schemas.microsoft.com/office/2007/relationships/hdphoto" Target="../media/hdphoto18.wdp"/><Relationship Id="rId4" Type="http://schemas.openxmlformats.org/officeDocument/2006/relationships/image" Target="../media/image54.png"/></Relationships>
</file>

<file path=ppt/slides/_rels/slide47.xml.rels><?xml version="1.0" encoding="UTF-8" standalone="yes"?>
<Relationships xmlns="http://schemas.openxmlformats.org/package/2006/relationships"><Relationship Id="rId8" Type="http://schemas.openxmlformats.org/officeDocument/2006/relationships/image" Target="../media/image49.jpeg"/><Relationship Id="rId13" Type="http://schemas.openxmlformats.org/officeDocument/2006/relationships/image" Target="../media/image59.jpeg"/><Relationship Id="rId18" Type="http://schemas.openxmlformats.org/officeDocument/2006/relationships/image" Target="../media/image45.png"/><Relationship Id="rId3" Type="http://schemas.openxmlformats.org/officeDocument/2006/relationships/image" Target="../media/image55.png"/><Relationship Id="rId7" Type="http://schemas.microsoft.com/office/2007/relationships/hdphoto" Target="../media/hdphoto17.wdp"/><Relationship Id="rId12" Type="http://schemas.microsoft.com/office/2007/relationships/hdphoto" Target="../media/hdphoto21.wdp"/><Relationship Id="rId17" Type="http://schemas.microsoft.com/office/2007/relationships/hdphoto" Target="../media/hdphoto14.wdp"/><Relationship Id="rId2" Type="http://schemas.openxmlformats.org/officeDocument/2006/relationships/notesSlide" Target="../notesSlides/notesSlide45.xml"/><Relationship Id="rId16"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57.png"/><Relationship Id="rId11" Type="http://schemas.openxmlformats.org/officeDocument/2006/relationships/image" Target="../media/image58.png"/><Relationship Id="rId5" Type="http://schemas.openxmlformats.org/officeDocument/2006/relationships/image" Target="../media/image56.jpeg"/><Relationship Id="rId15" Type="http://schemas.microsoft.com/office/2007/relationships/hdphoto" Target="../media/hdphoto3.wdp"/><Relationship Id="rId10" Type="http://schemas.microsoft.com/office/2007/relationships/hdphoto" Target="../media/hdphoto18.wdp"/><Relationship Id="rId19" Type="http://schemas.microsoft.com/office/2007/relationships/hdphoto" Target="../media/hdphoto15.wdp"/><Relationship Id="rId4" Type="http://schemas.microsoft.com/office/2007/relationships/hdphoto" Target="../media/hdphoto16.wdp"/><Relationship Id="rId9" Type="http://schemas.openxmlformats.org/officeDocument/2006/relationships/image" Target="../media/image54.png"/><Relationship Id="rId14" Type="http://schemas.openxmlformats.org/officeDocument/2006/relationships/image" Target="../media/image28.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microsoft.com/office/2007/relationships/hdphoto" Target="../media/hdphoto22.wdp"/></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8" Type="http://schemas.openxmlformats.org/officeDocument/2006/relationships/image" Target="../media/image63.png"/><Relationship Id="rId13" Type="http://schemas.microsoft.com/office/2007/relationships/hdphoto" Target="../media/hdphoto16.wdp"/><Relationship Id="rId18" Type="http://schemas.openxmlformats.org/officeDocument/2006/relationships/image" Target="../media/image28.png"/><Relationship Id="rId3" Type="http://schemas.openxmlformats.org/officeDocument/2006/relationships/image" Target="../media/image56.jpeg"/><Relationship Id="rId21" Type="http://schemas.microsoft.com/office/2007/relationships/hdphoto" Target="../media/hdphoto14.wdp"/><Relationship Id="rId7" Type="http://schemas.microsoft.com/office/2007/relationships/hdphoto" Target="../media/hdphoto23.wdp"/><Relationship Id="rId12" Type="http://schemas.openxmlformats.org/officeDocument/2006/relationships/image" Target="../media/image55.png"/><Relationship Id="rId17" Type="http://schemas.microsoft.com/office/2007/relationships/hdphoto" Target="../media/hdphoto21.wdp"/><Relationship Id="rId2" Type="http://schemas.openxmlformats.org/officeDocument/2006/relationships/notesSlide" Target="../notesSlides/notesSlide48.xml"/><Relationship Id="rId16" Type="http://schemas.openxmlformats.org/officeDocument/2006/relationships/image" Target="../media/image58.png"/><Relationship Id="rId20"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62.png"/><Relationship Id="rId11" Type="http://schemas.microsoft.com/office/2007/relationships/hdphoto" Target="../media/hdphoto25.wdp"/><Relationship Id="rId5" Type="http://schemas.microsoft.com/office/2007/relationships/hdphoto" Target="../media/hdphoto18.wdp"/><Relationship Id="rId15" Type="http://schemas.microsoft.com/office/2007/relationships/hdphoto" Target="../media/hdphoto17.wdp"/><Relationship Id="rId23" Type="http://schemas.microsoft.com/office/2007/relationships/hdphoto" Target="../media/hdphoto15.wdp"/><Relationship Id="rId10" Type="http://schemas.openxmlformats.org/officeDocument/2006/relationships/image" Target="../media/image64.png"/><Relationship Id="rId19" Type="http://schemas.microsoft.com/office/2007/relationships/hdphoto" Target="../media/hdphoto3.wdp"/><Relationship Id="rId4" Type="http://schemas.openxmlformats.org/officeDocument/2006/relationships/image" Target="../media/image61.png"/><Relationship Id="rId9" Type="http://schemas.microsoft.com/office/2007/relationships/hdphoto" Target="../media/hdphoto24.wdp"/><Relationship Id="rId14" Type="http://schemas.openxmlformats.org/officeDocument/2006/relationships/image" Target="../media/image57.png"/><Relationship Id="rId22" Type="http://schemas.openxmlformats.org/officeDocument/2006/relationships/image" Target="../media/image45.png"/></Relationships>
</file>

<file path=ppt/slides/_rels/slide5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9.xml"/><Relationship Id="rId1" Type="http://schemas.openxmlformats.org/officeDocument/2006/relationships/slideLayout" Target="../slideLayouts/slideLayout7.xml"/><Relationship Id="rId4" Type="http://schemas.microsoft.com/office/2007/relationships/hdphoto" Target="../media/hdphoto22.wdp"/></Relationships>
</file>

<file path=ppt/slides/_rels/slide5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50.xml"/><Relationship Id="rId1" Type="http://schemas.openxmlformats.org/officeDocument/2006/relationships/slideLayout" Target="../slideLayouts/slideLayout7.xml"/><Relationship Id="rId4" Type="http://schemas.openxmlformats.org/officeDocument/2006/relationships/image" Target="../media/image66.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55.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61.xml"/><Relationship Id="rId1" Type="http://schemas.openxmlformats.org/officeDocument/2006/relationships/slideLayout" Target="../slideLayouts/slideLayout7.xml"/><Relationship Id="rId4" Type="http://schemas.openxmlformats.org/officeDocument/2006/relationships/image" Target="../media/image69.pn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8" Type="http://schemas.microsoft.com/office/2007/relationships/hdphoto" Target="../media/hdphoto18.wdp"/><Relationship Id="rId13" Type="http://schemas.openxmlformats.org/officeDocument/2006/relationships/image" Target="../media/image57.png"/><Relationship Id="rId18" Type="http://schemas.microsoft.com/office/2007/relationships/hdphoto" Target="../media/hdphoto3.wdp"/><Relationship Id="rId3" Type="http://schemas.openxmlformats.org/officeDocument/2006/relationships/image" Target="../media/image56.jpeg"/><Relationship Id="rId21" Type="http://schemas.openxmlformats.org/officeDocument/2006/relationships/image" Target="../media/image45.png"/><Relationship Id="rId7" Type="http://schemas.openxmlformats.org/officeDocument/2006/relationships/image" Target="../media/image61.png"/><Relationship Id="rId12" Type="http://schemas.microsoft.com/office/2007/relationships/hdphoto" Target="../media/hdphoto16.wdp"/><Relationship Id="rId17" Type="http://schemas.openxmlformats.org/officeDocument/2006/relationships/image" Target="../media/image28.png"/><Relationship Id="rId2" Type="http://schemas.openxmlformats.org/officeDocument/2006/relationships/notesSlide" Target="../notesSlides/notesSlide64.xml"/><Relationship Id="rId16" Type="http://schemas.microsoft.com/office/2007/relationships/hdphoto" Target="../media/hdphoto21.wdp"/><Relationship Id="rId20" Type="http://schemas.microsoft.com/office/2007/relationships/hdphoto" Target="../media/hdphoto14.wdp"/><Relationship Id="rId1" Type="http://schemas.openxmlformats.org/officeDocument/2006/relationships/slideLayout" Target="../slideLayouts/slideLayout7.xml"/><Relationship Id="rId6" Type="http://schemas.openxmlformats.org/officeDocument/2006/relationships/image" Target="../media/image69.png"/><Relationship Id="rId11" Type="http://schemas.openxmlformats.org/officeDocument/2006/relationships/image" Target="../media/image55.png"/><Relationship Id="rId5" Type="http://schemas.openxmlformats.org/officeDocument/2006/relationships/image" Target="../media/image71.jpeg"/><Relationship Id="rId15" Type="http://schemas.openxmlformats.org/officeDocument/2006/relationships/image" Target="../media/image58.png"/><Relationship Id="rId10" Type="http://schemas.microsoft.com/office/2007/relationships/hdphoto" Target="../media/hdphoto25.wdp"/><Relationship Id="rId19" Type="http://schemas.openxmlformats.org/officeDocument/2006/relationships/image" Target="../media/image44.png"/><Relationship Id="rId4" Type="http://schemas.openxmlformats.org/officeDocument/2006/relationships/image" Target="../media/image70.jpeg"/><Relationship Id="rId9" Type="http://schemas.openxmlformats.org/officeDocument/2006/relationships/image" Target="../media/image64.png"/><Relationship Id="rId14" Type="http://schemas.microsoft.com/office/2007/relationships/hdphoto" Target="../media/hdphoto17.wdp"/><Relationship Id="rId22" Type="http://schemas.microsoft.com/office/2007/relationships/hdphoto" Target="../media/hdphoto15.wdp"/></Relationships>
</file>

<file path=ppt/slides/_rels/slide67.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70.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8" Type="http://schemas.openxmlformats.org/officeDocument/2006/relationships/image" Target="../media/image70.jpeg"/><Relationship Id="rId13" Type="http://schemas.microsoft.com/office/2007/relationships/hdphoto" Target="../media/hdphoto26.wdp"/><Relationship Id="rId3" Type="http://schemas.openxmlformats.org/officeDocument/2006/relationships/image" Target="../media/image56.jpeg"/><Relationship Id="rId7" Type="http://schemas.microsoft.com/office/2007/relationships/hdphoto" Target="../media/hdphoto21.wdp"/><Relationship Id="rId12" Type="http://schemas.openxmlformats.org/officeDocument/2006/relationships/image" Target="../media/image79.png"/><Relationship Id="rId2" Type="http://schemas.openxmlformats.org/officeDocument/2006/relationships/notesSlide" Target="../notesSlides/notesSlide70.xml"/><Relationship Id="rId1" Type="http://schemas.openxmlformats.org/officeDocument/2006/relationships/slideLayout" Target="../slideLayouts/slideLayout7.xml"/><Relationship Id="rId6" Type="http://schemas.openxmlformats.org/officeDocument/2006/relationships/image" Target="../media/image77.png"/><Relationship Id="rId11" Type="http://schemas.openxmlformats.org/officeDocument/2006/relationships/image" Target="../media/image71.jpeg"/><Relationship Id="rId5" Type="http://schemas.microsoft.com/office/2007/relationships/hdphoto" Target="../media/hdphoto18.wdp"/><Relationship Id="rId10" Type="http://schemas.microsoft.com/office/2007/relationships/hdphoto" Target="../media/hdphoto25.wdp"/><Relationship Id="rId4" Type="http://schemas.openxmlformats.org/officeDocument/2006/relationships/image" Target="../media/image54.png"/><Relationship Id="rId9" Type="http://schemas.openxmlformats.org/officeDocument/2006/relationships/image" Target="../media/image78.png"/><Relationship Id="rId14" Type="http://schemas.openxmlformats.org/officeDocument/2006/relationships/image" Target="../media/image69.png"/></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ruta 3"/>
          <p:cNvSpPr txBox="1"/>
          <p:nvPr/>
        </p:nvSpPr>
        <p:spPr>
          <a:xfrm>
            <a:off x="928662" y="377369"/>
            <a:ext cx="7286676" cy="1323439"/>
          </a:xfrm>
          <a:prstGeom prst="rect">
            <a:avLst/>
          </a:prstGeom>
          <a:noFill/>
          <a:effectLst>
            <a:outerShdw blurRad="50800" dist="38100" dir="2700000" algn="tl" rotWithShape="0">
              <a:prstClr val="black">
                <a:alpha val="40000"/>
              </a:prstClr>
            </a:outerShdw>
          </a:effectLst>
        </p:spPr>
        <p:txBody>
          <a:bodyPr wrap="square" rtlCol="0">
            <a:spAutoFit/>
          </a:bodyPr>
          <a:lstStyle/>
          <a:p>
            <a:r>
              <a:rPr lang="sv-SE" sz="8000" dirty="0" smtClean="0">
                <a:solidFill>
                  <a:srgbClr val="FFC000"/>
                </a:solidFill>
                <a:latin typeface="Berlin Sans FB Demi" pitchFamily="34" charset="0"/>
              </a:rPr>
              <a:t>Sanningens bok</a:t>
            </a:r>
            <a:endParaRPr lang="sv-SE" sz="8000" dirty="0">
              <a:solidFill>
                <a:srgbClr val="FFC000"/>
              </a:solidFill>
              <a:latin typeface="Berlin Sans FB Demi" pitchFamily="34" charset="0"/>
            </a:endParaRPr>
          </a:p>
        </p:txBody>
      </p:sp>
      <p:pic>
        <p:nvPicPr>
          <p:cNvPr id="6" name="Bildobjekt 5" descr="Bild.jpg"/>
          <p:cNvPicPr>
            <a:picLocks noChangeAspect="1"/>
          </p:cNvPicPr>
          <p:nvPr/>
        </p:nvPicPr>
        <p:blipFill>
          <a:blip r:embed="rId3" cstate="screen"/>
          <a:srcRect/>
          <a:stretch>
            <a:fillRect/>
          </a:stretch>
        </p:blipFill>
        <p:spPr>
          <a:xfrm>
            <a:off x="2600615" y="1772816"/>
            <a:ext cx="3942770" cy="3984289"/>
          </a:xfrm>
          <a:prstGeom prst="rect">
            <a:avLst/>
          </a:prstGeom>
          <a:ln>
            <a:noFill/>
          </a:ln>
          <a:effectLst>
            <a:softEdge rad="112500"/>
          </a:effectLst>
        </p:spPr>
      </p:pic>
      <p:sp>
        <p:nvSpPr>
          <p:cNvPr id="2" name="textruta 1"/>
          <p:cNvSpPr txBox="1"/>
          <p:nvPr/>
        </p:nvSpPr>
        <p:spPr>
          <a:xfrm>
            <a:off x="928662" y="5805264"/>
            <a:ext cx="7286676" cy="830997"/>
          </a:xfrm>
          <a:prstGeom prst="rect">
            <a:avLst/>
          </a:prstGeom>
          <a:noFill/>
        </p:spPr>
        <p:txBody>
          <a:bodyPr wrap="square" rtlCol="0">
            <a:spAutoFit/>
          </a:bodyPr>
          <a:lstStyle/>
          <a:p>
            <a:pPr algn="ctr"/>
            <a:r>
              <a:rPr lang="sv-SE" sz="2400" dirty="0" smtClean="0">
                <a:solidFill>
                  <a:schemeClr val="bg1"/>
                </a:solidFill>
                <a:latin typeface="Arial Rounded MT Bold" pitchFamily="34" charset="0"/>
              </a:rPr>
              <a:t>Del 1 – Politik: Konspiration eller konfrontation?</a:t>
            </a:r>
          </a:p>
          <a:p>
            <a:pPr algn="ctr"/>
            <a:r>
              <a:rPr lang="sv-SE" sz="2400" dirty="0" smtClean="0">
                <a:solidFill>
                  <a:schemeClr val="bg1"/>
                </a:solidFill>
                <a:latin typeface="Arial Rounded MT Bold" pitchFamily="34" charset="0"/>
              </a:rPr>
              <a:t>Daniel 10:1-11:16</a:t>
            </a:r>
            <a:endParaRPr lang="sv-SE" sz="2400" dirty="0">
              <a:solidFill>
                <a:schemeClr val="bg1"/>
              </a:solidFill>
              <a:latin typeface="Arial Rounded MT Bold" pitchFamily="34" charset="0"/>
            </a:endParaRPr>
          </a:p>
        </p:txBody>
      </p:sp>
    </p:spTree>
    <p:extLst>
      <p:ext uri="{BB962C8B-B14F-4D97-AF65-F5344CB8AC3E}">
        <p14:creationId xmlns:p14="http://schemas.microsoft.com/office/powerpoint/2010/main" val="187130858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Jonathan\Evangelisation\Bildarkiv\Evangelism Images\18 - Dan 7\0818049 - Medo Persia army.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3" y="2204864"/>
            <a:ext cx="3096344" cy="2322258"/>
          </a:xfrm>
          <a:prstGeom prst="rect">
            <a:avLst/>
          </a:prstGeom>
          <a:noFill/>
          <a:extLst>
            <a:ext uri="{909E8E84-426E-40DD-AFC4-6F175D3DCCD1}">
              <a14:hiddenFill xmlns:a14="http://schemas.microsoft.com/office/drawing/2010/main">
                <a:solidFill>
                  <a:srgbClr val="FFFFFF"/>
                </a:solidFill>
              </a14:hiddenFill>
            </a:ext>
          </a:extLst>
        </p:spPr>
      </p:pic>
      <p:sp>
        <p:nvSpPr>
          <p:cNvPr id="16" name="Rektangel 15"/>
          <p:cNvSpPr/>
          <p:nvPr/>
        </p:nvSpPr>
        <p:spPr>
          <a:xfrm>
            <a:off x="165076" y="4725144"/>
            <a:ext cx="3110781" cy="1200329"/>
          </a:xfrm>
          <a:prstGeom prst="rect">
            <a:avLst/>
          </a:prstGeom>
        </p:spPr>
        <p:txBody>
          <a:bodyPr wrap="square">
            <a:spAutoFit/>
          </a:bodyPr>
          <a:lstStyle/>
          <a:p>
            <a:r>
              <a:rPr lang="sv-SE" sz="2400" dirty="0" smtClean="0">
                <a:solidFill>
                  <a:schemeClr val="bg1"/>
                </a:solidFill>
                <a:effectLst>
                  <a:outerShdw blurRad="38100" dist="38100" dir="2700000" algn="tl">
                    <a:srgbClr val="000000">
                      <a:alpha val="43137"/>
                    </a:srgbClr>
                  </a:outerShdw>
                </a:effectLst>
                <a:latin typeface="Arial Rounded MT Bold" pitchFamily="34" charset="0"/>
              </a:rPr>
              <a:t>”kungar </a:t>
            </a:r>
            <a:r>
              <a:rPr lang="sv-SE" sz="2400" dirty="0">
                <a:solidFill>
                  <a:schemeClr val="bg1"/>
                </a:solidFill>
                <a:effectLst>
                  <a:outerShdw blurRad="38100" dist="38100" dir="2700000" algn="tl">
                    <a:srgbClr val="000000">
                      <a:alpha val="43137"/>
                    </a:srgbClr>
                  </a:outerShdw>
                </a:effectLst>
                <a:latin typeface="Arial Rounded MT Bold" pitchFamily="34" charset="0"/>
              </a:rPr>
              <a:t>skall uppstå i </a:t>
            </a:r>
            <a:r>
              <a:rPr lang="sv-SE" sz="2400" dirty="0" smtClean="0">
                <a:solidFill>
                  <a:srgbClr val="FFFF00"/>
                </a:solidFill>
                <a:effectLst>
                  <a:outerShdw blurRad="38100" dist="38100" dir="2700000" algn="tl">
                    <a:srgbClr val="000000">
                      <a:alpha val="43137"/>
                    </a:srgbClr>
                  </a:outerShdw>
                </a:effectLst>
                <a:latin typeface="Arial Rounded MT Bold" pitchFamily="34" charset="0"/>
              </a:rPr>
              <a:t>Persien</a:t>
            </a:r>
            <a:r>
              <a:rPr lang="sv-SE" sz="2400" dirty="0" smtClean="0">
                <a:solidFill>
                  <a:schemeClr val="bg1"/>
                </a:solidFill>
                <a:effectLst>
                  <a:outerShdw blurRad="38100" dist="38100" dir="2700000" algn="tl">
                    <a:srgbClr val="000000">
                      <a:alpha val="43137"/>
                    </a:srgbClr>
                  </a:outerShdw>
                </a:effectLst>
                <a:latin typeface="Arial Rounded MT Bold" pitchFamily="34" charset="0"/>
              </a:rPr>
              <a:t>” Dan 11:2</a:t>
            </a:r>
            <a:endParaRPr lang="sv-SE" sz="2400" dirty="0">
              <a:solidFill>
                <a:schemeClr val="bg1"/>
              </a:solidFill>
              <a:effectLst>
                <a:outerShdw blurRad="38100" dist="38100" dir="2700000" algn="tl">
                  <a:srgbClr val="000000">
                    <a:alpha val="43137"/>
                  </a:srgbClr>
                </a:outerShdw>
              </a:effectLst>
              <a:latin typeface="Arial Rounded MT Bold" pitchFamily="34" charset="0"/>
            </a:endParaRPr>
          </a:p>
        </p:txBody>
      </p:sp>
      <p:pic>
        <p:nvPicPr>
          <p:cNvPr id="2051" name="Picture 3" descr="C:\Users\Jonathan\Evangelisation\Bildarkiv\Evangelism Images\3 - Second Coming\0803140 resurrectio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68144" y="2204864"/>
            <a:ext cx="3069861" cy="2302396"/>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upp 3"/>
          <p:cNvGrpSpPr/>
          <p:nvPr/>
        </p:nvGrpSpPr>
        <p:grpSpPr>
          <a:xfrm>
            <a:off x="165076" y="2473236"/>
            <a:ext cx="8772929" cy="1439580"/>
            <a:chOff x="179512" y="-27384"/>
            <a:chExt cx="8772929" cy="1439580"/>
          </a:xfrm>
        </p:grpSpPr>
        <p:sp>
          <p:nvSpPr>
            <p:cNvPr id="5" name="Femhörning 4"/>
            <p:cNvSpPr/>
            <p:nvPr/>
          </p:nvSpPr>
          <p:spPr>
            <a:xfrm>
              <a:off x="323528" y="-27384"/>
              <a:ext cx="720080" cy="360040"/>
            </a:xfrm>
            <a:prstGeom prst="homePlate">
              <a:avLst/>
            </a:prstGeom>
            <a:solidFill>
              <a:schemeClr val="bg1">
                <a:lumMod val="6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sv-SE"/>
            </a:p>
          </p:txBody>
        </p:sp>
        <p:cxnSp>
          <p:nvCxnSpPr>
            <p:cNvPr id="6" name="Rak pil 5"/>
            <p:cNvCxnSpPr/>
            <p:nvPr/>
          </p:nvCxnSpPr>
          <p:spPr>
            <a:xfrm rot="5400000" flipH="1" flipV="1">
              <a:off x="157002" y="493512"/>
              <a:ext cx="359246" cy="794"/>
            </a:xfrm>
            <a:prstGeom prst="straightConnector1">
              <a:avLst/>
            </a:prstGeom>
            <a:ln w="38100">
              <a:solidFill>
                <a:srgbClr val="FF0000"/>
              </a:solidFill>
              <a:tailEnd type="non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7" name="textruta 6"/>
            <p:cNvSpPr txBox="1"/>
            <p:nvPr/>
          </p:nvSpPr>
          <p:spPr>
            <a:xfrm>
              <a:off x="179512" y="673532"/>
              <a:ext cx="864096" cy="738664"/>
            </a:xfrm>
            <a:prstGeom prst="rect">
              <a:avLst/>
            </a:prstGeom>
            <a:noFill/>
          </p:spPr>
          <p:txBody>
            <a:bodyPr wrap="square" rtlCol="0">
              <a:spAutoFit/>
            </a:bodyPr>
            <a:lstStyle/>
            <a:p>
              <a:r>
                <a:rPr lang="sv-SE" sz="1400" b="1" dirty="0" smtClean="0">
                  <a:solidFill>
                    <a:schemeClr val="bg1"/>
                  </a:solidFill>
                  <a:effectLst>
                    <a:outerShdw blurRad="38100" dist="38100" dir="2700000" algn="tl">
                      <a:srgbClr val="000000">
                        <a:alpha val="43137"/>
                      </a:srgbClr>
                    </a:outerShdw>
                  </a:effectLst>
                </a:rPr>
                <a:t>Persien 500-t f.Kr.</a:t>
              </a:r>
              <a:endParaRPr lang="sv-SE" sz="1400" b="1" dirty="0">
                <a:solidFill>
                  <a:schemeClr val="bg1"/>
                </a:solidFill>
                <a:effectLst>
                  <a:outerShdw blurRad="38100" dist="38100" dir="2700000" algn="tl">
                    <a:srgbClr val="000000">
                      <a:alpha val="43137"/>
                    </a:srgbClr>
                  </a:outerShdw>
                </a:effectLst>
              </a:endParaRPr>
            </a:p>
          </p:txBody>
        </p:sp>
        <p:sp>
          <p:nvSpPr>
            <p:cNvPr id="8" name="V-form 7"/>
            <p:cNvSpPr/>
            <p:nvPr/>
          </p:nvSpPr>
          <p:spPr>
            <a:xfrm>
              <a:off x="899592" y="-27384"/>
              <a:ext cx="792088" cy="360040"/>
            </a:xfrm>
            <a:prstGeom prst="chevron">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sv-SE">
                <a:solidFill>
                  <a:schemeClr val="tx1"/>
                </a:solidFill>
              </a:endParaRPr>
            </a:p>
          </p:txBody>
        </p:sp>
        <p:sp>
          <p:nvSpPr>
            <p:cNvPr id="9" name="V-form 8"/>
            <p:cNvSpPr/>
            <p:nvPr/>
          </p:nvSpPr>
          <p:spPr>
            <a:xfrm>
              <a:off x="1547664" y="-27384"/>
              <a:ext cx="2304256" cy="360040"/>
            </a:xfrm>
            <a:prstGeom prst="chevron">
              <a:avLst/>
            </a:prstGeom>
            <a:solidFill>
              <a:schemeClr val="tx1">
                <a:lumMod val="75000"/>
                <a:lumOff val="25000"/>
              </a:schemeClr>
            </a:solidFill>
          </p:spPr>
          <p:style>
            <a:lnRef idx="0">
              <a:schemeClr val="dk1"/>
            </a:lnRef>
            <a:fillRef idx="3">
              <a:schemeClr val="dk1"/>
            </a:fillRef>
            <a:effectRef idx="3">
              <a:schemeClr val="dk1"/>
            </a:effectRef>
            <a:fontRef idx="minor">
              <a:schemeClr val="lt1"/>
            </a:fontRef>
          </p:style>
          <p:txBody>
            <a:bodyPr rtlCol="0" anchor="ctr"/>
            <a:lstStyle/>
            <a:p>
              <a:pPr algn="ctr"/>
              <a:endParaRPr lang="sv-SE">
                <a:solidFill>
                  <a:schemeClr val="tx1"/>
                </a:solidFill>
              </a:endParaRPr>
            </a:p>
          </p:txBody>
        </p:sp>
        <p:sp>
          <p:nvSpPr>
            <p:cNvPr id="10" name="V-form 9"/>
            <p:cNvSpPr/>
            <p:nvPr/>
          </p:nvSpPr>
          <p:spPr>
            <a:xfrm>
              <a:off x="3707904" y="-27384"/>
              <a:ext cx="4536504" cy="360040"/>
            </a:xfrm>
            <a:prstGeom prst="chevron">
              <a:avLst/>
            </a:prstGeom>
            <a:gradFill>
              <a:gsLst>
                <a:gs pos="0">
                  <a:srgbClr val="4C216D"/>
                </a:gs>
                <a:gs pos="90000">
                  <a:srgbClr val="C00000"/>
                </a:gs>
              </a:gsLst>
              <a:lin ang="5400000" scaled="0"/>
            </a:gradFill>
          </p:spPr>
          <p:style>
            <a:lnRef idx="0">
              <a:schemeClr val="dk1"/>
            </a:lnRef>
            <a:fillRef idx="3">
              <a:schemeClr val="dk1"/>
            </a:fillRef>
            <a:effectRef idx="3">
              <a:schemeClr val="dk1"/>
            </a:effectRef>
            <a:fontRef idx="minor">
              <a:schemeClr val="lt1"/>
            </a:fontRef>
          </p:style>
          <p:txBody>
            <a:bodyPr rtlCol="0" anchor="ctr"/>
            <a:lstStyle/>
            <a:p>
              <a:pPr algn="ctr"/>
              <a:endParaRPr lang="sv-SE">
                <a:solidFill>
                  <a:schemeClr val="tx1"/>
                </a:solidFill>
              </a:endParaRPr>
            </a:p>
          </p:txBody>
        </p:sp>
        <p:sp>
          <p:nvSpPr>
            <p:cNvPr id="11" name="V-form 10"/>
            <p:cNvSpPr/>
            <p:nvPr/>
          </p:nvSpPr>
          <p:spPr>
            <a:xfrm>
              <a:off x="8100392" y="-27384"/>
              <a:ext cx="720080" cy="360040"/>
            </a:xfrm>
            <a:prstGeom prst="chevron">
              <a:avLst>
                <a:gd name="adj" fmla="val 0"/>
              </a:avLst>
            </a:prstGeom>
            <a:solidFill>
              <a:schemeClr val="accent1">
                <a:lumMod val="50000"/>
              </a:schemeClr>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sv-SE">
                <a:solidFill>
                  <a:schemeClr val="tx1"/>
                </a:solidFill>
              </a:endParaRPr>
            </a:p>
          </p:txBody>
        </p:sp>
        <p:cxnSp>
          <p:nvCxnSpPr>
            <p:cNvPr id="12" name="Rak pil 11"/>
            <p:cNvCxnSpPr/>
            <p:nvPr/>
          </p:nvCxnSpPr>
          <p:spPr>
            <a:xfrm rot="5400000" flipH="1" flipV="1">
              <a:off x="8620156" y="502181"/>
              <a:ext cx="359246" cy="794"/>
            </a:xfrm>
            <a:prstGeom prst="straightConnector1">
              <a:avLst/>
            </a:prstGeom>
            <a:ln w="38100">
              <a:solidFill>
                <a:srgbClr val="FF0000"/>
              </a:solidFill>
              <a:tailEnd type="non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3" name="textruta 12"/>
            <p:cNvSpPr txBox="1"/>
            <p:nvPr/>
          </p:nvSpPr>
          <p:spPr>
            <a:xfrm>
              <a:off x="7970812" y="682995"/>
              <a:ext cx="981629" cy="523220"/>
            </a:xfrm>
            <a:prstGeom prst="rect">
              <a:avLst/>
            </a:prstGeom>
            <a:noFill/>
          </p:spPr>
          <p:txBody>
            <a:bodyPr wrap="square" rtlCol="0">
              <a:spAutoFit/>
            </a:bodyPr>
            <a:lstStyle/>
            <a:p>
              <a:pPr algn="r"/>
              <a:r>
                <a:rPr lang="sv-SE" sz="1400" b="1" dirty="0" smtClean="0">
                  <a:solidFill>
                    <a:schemeClr val="bg1"/>
                  </a:solidFill>
                </a:rPr>
                <a:t>Jesus återkomst</a:t>
              </a:r>
              <a:endParaRPr lang="sv-SE" sz="1400" b="1" dirty="0">
                <a:solidFill>
                  <a:schemeClr val="bg1"/>
                </a:solidFill>
              </a:endParaRPr>
            </a:p>
          </p:txBody>
        </p:sp>
        <p:cxnSp>
          <p:nvCxnSpPr>
            <p:cNvPr id="14" name="Rak pil 13"/>
            <p:cNvCxnSpPr/>
            <p:nvPr/>
          </p:nvCxnSpPr>
          <p:spPr>
            <a:xfrm rot="5400000" flipH="1" flipV="1">
              <a:off x="1921793" y="345951"/>
              <a:ext cx="691902" cy="1588"/>
            </a:xfrm>
            <a:prstGeom prst="straightConnector1">
              <a:avLst/>
            </a:prstGeom>
            <a:ln w="38100">
              <a:solidFill>
                <a:srgbClr val="FF0000"/>
              </a:solidFill>
              <a:tailEnd type="non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5" name="textruta 14"/>
            <p:cNvSpPr txBox="1"/>
            <p:nvPr/>
          </p:nvSpPr>
          <p:spPr>
            <a:xfrm>
              <a:off x="2123728" y="672951"/>
              <a:ext cx="360040" cy="307777"/>
            </a:xfrm>
            <a:prstGeom prst="rect">
              <a:avLst/>
            </a:prstGeom>
            <a:noFill/>
          </p:spPr>
          <p:txBody>
            <a:bodyPr wrap="square" rtlCol="0">
              <a:spAutoFit/>
            </a:bodyPr>
            <a:lstStyle/>
            <a:p>
              <a:r>
                <a:rPr lang="sv-SE" sz="1400" b="1" dirty="0" smtClean="0">
                  <a:solidFill>
                    <a:schemeClr val="bg1"/>
                  </a:solidFill>
                  <a:effectLst>
                    <a:outerShdw blurRad="38100" dist="38100" dir="2700000" algn="tl">
                      <a:srgbClr val="000000">
                        <a:alpha val="43137"/>
                      </a:srgbClr>
                    </a:outerShdw>
                  </a:effectLst>
                </a:rPr>
                <a:t>0</a:t>
              </a:r>
              <a:endParaRPr lang="sv-SE" sz="1400" b="1" dirty="0">
                <a:solidFill>
                  <a:schemeClr val="bg1"/>
                </a:solidFill>
                <a:effectLst>
                  <a:outerShdw blurRad="38100" dist="38100" dir="2700000" algn="tl">
                    <a:srgbClr val="000000">
                      <a:alpha val="43137"/>
                    </a:srgbClr>
                  </a:outerShdw>
                </a:effectLst>
              </a:endParaRPr>
            </a:p>
          </p:txBody>
        </p:sp>
      </p:grpSp>
      <p:sp>
        <p:nvSpPr>
          <p:cNvPr id="19" name="Rektangel 18"/>
          <p:cNvSpPr/>
          <p:nvPr/>
        </p:nvSpPr>
        <p:spPr>
          <a:xfrm>
            <a:off x="5868144" y="4751288"/>
            <a:ext cx="3110781" cy="1938992"/>
          </a:xfrm>
          <a:prstGeom prst="rect">
            <a:avLst/>
          </a:prstGeom>
        </p:spPr>
        <p:txBody>
          <a:bodyPr wrap="square">
            <a:spAutoFit/>
          </a:bodyPr>
          <a:lstStyle/>
          <a:p>
            <a:r>
              <a:rPr lang="sv-SE" sz="2400" dirty="0" smtClean="0">
                <a:solidFill>
                  <a:schemeClr val="bg1"/>
                </a:solidFill>
                <a:effectLst>
                  <a:outerShdw blurRad="38100" dist="38100" dir="2700000" algn="tl">
                    <a:srgbClr val="000000">
                      <a:alpha val="43137"/>
                    </a:srgbClr>
                  </a:outerShdw>
                </a:effectLst>
                <a:latin typeface="Arial Rounded MT Bold" pitchFamily="34" charset="0"/>
              </a:rPr>
              <a:t>”</a:t>
            </a:r>
            <a:r>
              <a:rPr lang="sv-SE" sz="2400" dirty="0" smtClean="0">
                <a:solidFill>
                  <a:schemeClr val="bg1"/>
                </a:solidFill>
                <a:latin typeface="Arial Rounded MT Bold" pitchFamily="34" charset="0"/>
              </a:rPr>
              <a:t>många </a:t>
            </a:r>
            <a:r>
              <a:rPr lang="sv-SE" sz="2400" dirty="0">
                <a:solidFill>
                  <a:schemeClr val="bg1"/>
                </a:solidFill>
                <a:latin typeface="Arial Rounded MT Bold" pitchFamily="34" charset="0"/>
              </a:rPr>
              <a:t>som sover i mullen skall vakna, några till </a:t>
            </a:r>
            <a:r>
              <a:rPr lang="sv-SE" sz="2400" dirty="0">
                <a:solidFill>
                  <a:srgbClr val="FFFF00"/>
                </a:solidFill>
                <a:latin typeface="Arial Rounded MT Bold" pitchFamily="34" charset="0"/>
              </a:rPr>
              <a:t>evigt liv</a:t>
            </a:r>
            <a:r>
              <a:rPr lang="sv-SE" sz="2400" dirty="0">
                <a:solidFill>
                  <a:schemeClr val="bg1"/>
                </a:solidFill>
                <a:latin typeface="Arial Rounded MT Bold" pitchFamily="34" charset="0"/>
              </a:rPr>
              <a:t>, andra till förakt</a:t>
            </a:r>
            <a:r>
              <a:rPr lang="sv-SE" sz="2400" dirty="0" smtClean="0">
                <a:solidFill>
                  <a:schemeClr val="bg1"/>
                </a:solidFill>
                <a:effectLst>
                  <a:outerShdw blurRad="38100" dist="38100" dir="2700000" algn="tl">
                    <a:srgbClr val="000000">
                      <a:alpha val="43137"/>
                    </a:srgbClr>
                  </a:outerShdw>
                </a:effectLst>
                <a:latin typeface="Arial Rounded MT Bold" pitchFamily="34" charset="0"/>
              </a:rPr>
              <a:t>” Dan 12:2</a:t>
            </a:r>
            <a:endParaRPr lang="sv-SE" sz="2400" dirty="0">
              <a:solidFill>
                <a:schemeClr val="bg1"/>
              </a:solidFill>
              <a:effectLst>
                <a:outerShdw blurRad="38100" dist="38100" dir="2700000" algn="tl">
                  <a:srgbClr val="000000">
                    <a:alpha val="43137"/>
                  </a:srgbClr>
                </a:outerShdw>
              </a:effectLst>
              <a:latin typeface="Arial Rounded MT Bold" pitchFamily="34" charset="0"/>
            </a:endParaRPr>
          </a:p>
        </p:txBody>
      </p:sp>
      <p:sp>
        <p:nvSpPr>
          <p:cNvPr id="17" name="textruta 16"/>
          <p:cNvSpPr txBox="1"/>
          <p:nvPr/>
        </p:nvSpPr>
        <p:spPr>
          <a:xfrm>
            <a:off x="3693468" y="3012899"/>
            <a:ext cx="1742628" cy="646331"/>
          </a:xfrm>
          <a:prstGeom prst="rect">
            <a:avLst/>
          </a:prstGeom>
          <a:noFill/>
        </p:spPr>
        <p:txBody>
          <a:bodyPr wrap="square" rtlCol="0">
            <a:spAutoFit/>
          </a:bodyPr>
          <a:lstStyle/>
          <a:p>
            <a:pPr algn="ctr"/>
            <a:r>
              <a:rPr lang="sv-SE" dirty="0" smtClean="0">
                <a:solidFill>
                  <a:srgbClr val="FFC000"/>
                </a:solidFill>
                <a:latin typeface="Arial Rounded MT Bold" pitchFamily="34" charset="0"/>
              </a:rPr>
              <a:t>VAR ÄR VI I PROFETIAN?</a:t>
            </a:r>
            <a:endParaRPr lang="sv-SE" dirty="0">
              <a:solidFill>
                <a:srgbClr val="FFC000"/>
              </a:solidFill>
              <a:latin typeface="Arial Rounded MT Bold" pitchFamily="34" charset="0"/>
            </a:endParaRPr>
          </a:p>
        </p:txBody>
      </p:sp>
      <p:sp>
        <p:nvSpPr>
          <p:cNvPr id="21" name="textruta 20"/>
          <p:cNvSpPr txBox="1"/>
          <p:nvPr/>
        </p:nvSpPr>
        <p:spPr>
          <a:xfrm>
            <a:off x="928662" y="785794"/>
            <a:ext cx="7286676" cy="830997"/>
          </a:xfrm>
          <a:prstGeom prst="rect">
            <a:avLst/>
          </a:prstGeom>
          <a:noFill/>
          <a:effectLst>
            <a:outerShdw blurRad="50800" dist="38100" dir="2700000" algn="tl" rotWithShape="0">
              <a:prstClr val="black">
                <a:alpha val="40000"/>
              </a:prstClr>
            </a:outerShdw>
          </a:effectLst>
        </p:spPr>
        <p:txBody>
          <a:bodyPr wrap="square" rtlCol="0">
            <a:spAutoFit/>
          </a:bodyPr>
          <a:lstStyle/>
          <a:p>
            <a:r>
              <a:rPr lang="sv-SE" sz="4800" dirty="0" smtClean="0">
                <a:solidFill>
                  <a:srgbClr val="FFC000"/>
                </a:solidFill>
                <a:latin typeface="Berlin Sans FB Demi" pitchFamily="34" charset="0"/>
              </a:rPr>
              <a:t>Daniel 11:s tidslinje</a:t>
            </a:r>
            <a:endParaRPr lang="sv-SE" sz="4800" dirty="0">
              <a:solidFill>
                <a:srgbClr val="FFC000"/>
              </a:solidFill>
              <a:latin typeface="Berlin Sans FB Demi" pitchFamily="34" charset="0"/>
            </a:endParaRPr>
          </a:p>
        </p:txBody>
      </p:sp>
    </p:spTree>
    <p:extLst>
      <p:ext uri="{BB962C8B-B14F-4D97-AF65-F5344CB8AC3E}">
        <p14:creationId xmlns:p14="http://schemas.microsoft.com/office/powerpoint/2010/main" val="1298654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fill="hold" nodeType="clickEffect">
                                  <p:stCondLst>
                                    <p:cond delay="0"/>
                                  </p:stCondLst>
                                  <p:childTnLst>
                                    <p:animMotion origin="layout" path="M -1.38889E-6 2.59259E-6 L 0.00174 -0.37107 " pathEditMode="relative" rAng="0" ptsTypes="AA">
                                      <p:cBhvr>
                                        <p:cTn id="6" dur="2000" fill="hold"/>
                                        <p:tgtEl>
                                          <p:spTgt spid="4"/>
                                        </p:tgtEl>
                                        <p:attrNameLst>
                                          <p:attrName>ppt_x</p:attrName>
                                          <p:attrName>ppt_y</p:attrName>
                                        </p:attrNameLst>
                                      </p:cBhvr>
                                      <p:rCtr x="87" y="-18565"/>
                                    </p:animMotion>
                                  </p:childTnLst>
                                </p:cTn>
                              </p:par>
                            </p:childTnLst>
                          </p:cTn>
                        </p:par>
                      </p:childTnLst>
                    </p:cTn>
                  </p:par>
                  <p:par>
                    <p:cTn id="7" fill="hold">
                      <p:stCondLst>
                        <p:cond delay="indefinite"/>
                      </p:stCondLst>
                      <p:childTnLst>
                        <p:par>
                          <p:cTn id="8" fill="hold">
                            <p:stCondLst>
                              <p:cond delay="0"/>
                            </p:stCondLst>
                            <p:childTnLst>
                              <p:par>
                                <p:cTn id="9" presetID="47" presetClass="entr" presetSubtype="0" fill="hold" nodeType="clickEffect">
                                  <p:stCondLst>
                                    <p:cond delay="0"/>
                                  </p:stCondLst>
                                  <p:childTnLst>
                                    <p:set>
                                      <p:cBhvr>
                                        <p:cTn id="10" dur="1" fill="hold">
                                          <p:stCondLst>
                                            <p:cond delay="0"/>
                                          </p:stCondLst>
                                        </p:cTn>
                                        <p:tgtEl>
                                          <p:spTgt spid="2050"/>
                                        </p:tgtEl>
                                        <p:attrNameLst>
                                          <p:attrName>style.visibility</p:attrName>
                                        </p:attrNameLst>
                                      </p:cBhvr>
                                      <p:to>
                                        <p:strVal val="visible"/>
                                      </p:to>
                                    </p:set>
                                    <p:animEffect transition="in" filter="fade">
                                      <p:cBhvr>
                                        <p:cTn id="11" dur="1000"/>
                                        <p:tgtEl>
                                          <p:spTgt spid="2050"/>
                                        </p:tgtEl>
                                      </p:cBhvr>
                                    </p:animEffect>
                                    <p:anim calcmode="lin" valueType="num">
                                      <p:cBhvr>
                                        <p:cTn id="12" dur="1000" fill="hold"/>
                                        <p:tgtEl>
                                          <p:spTgt spid="2050"/>
                                        </p:tgtEl>
                                        <p:attrNameLst>
                                          <p:attrName>ppt_x</p:attrName>
                                        </p:attrNameLst>
                                      </p:cBhvr>
                                      <p:tavLst>
                                        <p:tav tm="0">
                                          <p:val>
                                            <p:strVal val="#ppt_x"/>
                                          </p:val>
                                        </p:tav>
                                        <p:tav tm="100000">
                                          <p:val>
                                            <p:strVal val="#ppt_x"/>
                                          </p:val>
                                        </p:tav>
                                      </p:tavLst>
                                    </p:anim>
                                    <p:anim calcmode="lin" valueType="num">
                                      <p:cBhvr>
                                        <p:cTn id="13" dur="1000" fill="hold"/>
                                        <p:tgtEl>
                                          <p:spTgt spid="2050"/>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47" presetClass="entr" presetSubtype="0" fill="hold" nodeType="clickEffect">
                                  <p:stCondLst>
                                    <p:cond delay="0"/>
                                  </p:stCondLst>
                                  <p:childTnLst>
                                    <p:set>
                                      <p:cBhvr>
                                        <p:cTn id="21" dur="1" fill="hold">
                                          <p:stCondLst>
                                            <p:cond delay="0"/>
                                          </p:stCondLst>
                                        </p:cTn>
                                        <p:tgtEl>
                                          <p:spTgt spid="2051"/>
                                        </p:tgtEl>
                                        <p:attrNameLst>
                                          <p:attrName>style.visibility</p:attrName>
                                        </p:attrNameLst>
                                      </p:cBhvr>
                                      <p:to>
                                        <p:strVal val="visible"/>
                                      </p:to>
                                    </p:set>
                                    <p:animEffect transition="in" filter="fade">
                                      <p:cBhvr>
                                        <p:cTn id="22" dur="1000"/>
                                        <p:tgtEl>
                                          <p:spTgt spid="2051"/>
                                        </p:tgtEl>
                                      </p:cBhvr>
                                    </p:animEffect>
                                    <p:anim calcmode="lin" valueType="num">
                                      <p:cBhvr>
                                        <p:cTn id="23" dur="1000" fill="hold"/>
                                        <p:tgtEl>
                                          <p:spTgt spid="2051"/>
                                        </p:tgtEl>
                                        <p:attrNameLst>
                                          <p:attrName>ppt_x</p:attrName>
                                        </p:attrNameLst>
                                      </p:cBhvr>
                                      <p:tavLst>
                                        <p:tav tm="0">
                                          <p:val>
                                            <p:strVal val="#ppt_x"/>
                                          </p:val>
                                        </p:tav>
                                        <p:tav tm="100000">
                                          <p:val>
                                            <p:strVal val="#ppt_x"/>
                                          </p:val>
                                        </p:tav>
                                      </p:tavLst>
                                    </p:anim>
                                    <p:anim calcmode="lin" valueType="num">
                                      <p:cBhvr>
                                        <p:cTn id="24" dur="1000" fill="hold"/>
                                        <p:tgtEl>
                                          <p:spTgt spid="2051"/>
                                        </p:tgtEl>
                                        <p:attrNameLst>
                                          <p:attrName>ppt_y</p:attrName>
                                        </p:attrNameLst>
                                      </p:cBhvr>
                                      <p:tavLst>
                                        <p:tav tm="0">
                                          <p:val>
                                            <p:strVal val="#ppt_y-.1"/>
                                          </p:val>
                                        </p:tav>
                                        <p:tav tm="100000">
                                          <p:val>
                                            <p:strVal val="#ppt_y"/>
                                          </p:val>
                                        </p:tav>
                                      </p:tavLst>
                                    </p:anim>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childTnLst>
                          </p:cTn>
                        </p:par>
                      </p:childTnLst>
                    </p:cTn>
                  </p:par>
                  <p:par>
                    <p:cTn id="29" fill="hold">
                      <p:stCondLst>
                        <p:cond delay="indefinite"/>
                      </p:stCondLst>
                      <p:childTnLst>
                        <p:par>
                          <p:cTn id="30" fill="hold">
                            <p:stCondLst>
                              <p:cond delay="0"/>
                            </p:stCondLst>
                            <p:childTnLst>
                              <p:par>
                                <p:cTn id="31" presetID="23" presetClass="entr" presetSubtype="16"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 calcmode="lin" valueType="num">
                                      <p:cBhvr>
                                        <p:cTn id="33" dur="500" fill="hold"/>
                                        <p:tgtEl>
                                          <p:spTgt spid="17"/>
                                        </p:tgtEl>
                                        <p:attrNameLst>
                                          <p:attrName>ppt_w</p:attrName>
                                        </p:attrNameLst>
                                      </p:cBhvr>
                                      <p:tavLst>
                                        <p:tav tm="0">
                                          <p:val>
                                            <p:fltVal val="0"/>
                                          </p:val>
                                        </p:tav>
                                        <p:tav tm="100000">
                                          <p:val>
                                            <p:strVal val="#ppt_w"/>
                                          </p:val>
                                        </p:tav>
                                      </p:tavLst>
                                    </p:anim>
                                    <p:anim calcmode="lin" valueType="num">
                                      <p:cBhvr>
                                        <p:cTn id="34" dur="500" fill="hold"/>
                                        <p:tgtEl>
                                          <p:spTgt spid="1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9" grpId="0"/>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ruta 3"/>
          <p:cNvSpPr txBox="1"/>
          <p:nvPr/>
        </p:nvSpPr>
        <p:spPr>
          <a:xfrm>
            <a:off x="928662" y="785794"/>
            <a:ext cx="7286676" cy="830997"/>
          </a:xfrm>
          <a:prstGeom prst="rect">
            <a:avLst/>
          </a:prstGeom>
          <a:noFill/>
          <a:effectLst>
            <a:outerShdw blurRad="50800" dist="38100" dir="2700000" algn="tl" rotWithShape="0">
              <a:prstClr val="black">
                <a:alpha val="40000"/>
              </a:prstClr>
            </a:outerShdw>
          </a:effectLst>
        </p:spPr>
        <p:txBody>
          <a:bodyPr wrap="square" rtlCol="0">
            <a:spAutoFit/>
          </a:bodyPr>
          <a:lstStyle/>
          <a:p>
            <a:r>
              <a:rPr lang="sv-SE" sz="4800" dirty="0" smtClean="0">
                <a:solidFill>
                  <a:srgbClr val="FFC000"/>
                </a:solidFill>
                <a:latin typeface="Berlin Sans FB Demi" pitchFamily="34" charset="0"/>
              </a:rPr>
              <a:t>Daniel 10:1, 4</a:t>
            </a:r>
            <a:endParaRPr lang="sv-SE" sz="4800" dirty="0">
              <a:solidFill>
                <a:srgbClr val="FFC000"/>
              </a:solidFill>
              <a:latin typeface="Berlin Sans FB Demi" pitchFamily="34" charset="0"/>
            </a:endParaRPr>
          </a:p>
        </p:txBody>
      </p:sp>
      <p:sp>
        <p:nvSpPr>
          <p:cNvPr id="5" name="textruta 4"/>
          <p:cNvSpPr txBox="1"/>
          <p:nvPr/>
        </p:nvSpPr>
        <p:spPr>
          <a:xfrm>
            <a:off x="755576" y="1700808"/>
            <a:ext cx="7416824" cy="2862322"/>
          </a:xfrm>
          <a:prstGeom prst="rect">
            <a:avLst/>
          </a:prstGeom>
          <a:noFill/>
          <a:effectLst>
            <a:outerShdw blurRad="50800" dist="38100" dir="2700000" algn="tl" rotWithShape="0">
              <a:prstClr val="black">
                <a:alpha val="40000"/>
              </a:prstClr>
            </a:outerShdw>
          </a:effectLst>
        </p:spPr>
        <p:txBody>
          <a:bodyPr wrap="square" rtlCol="0">
            <a:spAutoFit/>
          </a:bodyPr>
          <a:lstStyle/>
          <a:p>
            <a:r>
              <a:rPr lang="sv-SE" sz="3600" dirty="0">
                <a:solidFill>
                  <a:schemeClr val="bg1"/>
                </a:solidFill>
                <a:effectLst>
                  <a:outerShdw blurRad="38100" dist="38100" dir="2700000" algn="tl">
                    <a:srgbClr val="000000">
                      <a:alpha val="43137"/>
                    </a:srgbClr>
                  </a:outerShdw>
                </a:effectLst>
                <a:latin typeface="Arial Rounded MT Bold" pitchFamily="34" charset="0"/>
              </a:rPr>
              <a:t>I den </a:t>
            </a:r>
            <a:r>
              <a:rPr lang="sv-SE" sz="3600" dirty="0">
                <a:solidFill>
                  <a:srgbClr val="FFFF00"/>
                </a:solidFill>
                <a:effectLst>
                  <a:outerShdw blurRad="38100" dist="38100" dir="2700000" algn="tl">
                    <a:srgbClr val="000000">
                      <a:alpha val="43137"/>
                    </a:srgbClr>
                  </a:outerShdw>
                </a:effectLst>
                <a:latin typeface="Arial Rounded MT Bold" pitchFamily="34" charset="0"/>
              </a:rPr>
              <a:t>persiske </a:t>
            </a:r>
            <a:r>
              <a:rPr lang="sv-SE" sz="3600" dirty="0">
                <a:solidFill>
                  <a:schemeClr val="bg1"/>
                </a:solidFill>
                <a:effectLst>
                  <a:outerShdw blurRad="38100" dist="38100" dir="2700000" algn="tl">
                    <a:srgbClr val="000000">
                      <a:alpha val="43137"/>
                    </a:srgbClr>
                  </a:outerShdw>
                </a:effectLst>
                <a:latin typeface="Arial Rounded MT Bold" pitchFamily="34" charset="0"/>
              </a:rPr>
              <a:t>kungen</a:t>
            </a:r>
            <a:r>
              <a:rPr lang="sv-SE" sz="3600" dirty="0">
                <a:solidFill>
                  <a:srgbClr val="FFFF00"/>
                </a:solidFill>
                <a:effectLst>
                  <a:outerShdw blurRad="38100" dist="38100" dir="2700000" algn="tl">
                    <a:srgbClr val="000000">
                      <a:alpha val="43137"/>
                    </a:srgbClr>
                  </a:outerShdw>
                </a:effectLst>
                <a:latin typeface="Arial Rounded MT Bold" pitchFamily="34" charset="0"/>
              </a:rPr>
              <a:t> </a:t>
            </a:r>
            <a:r>
              <a:rPr lang="sv-SE" sz="3600" dirty="0" err="1">
                <a:solidFill>
                  <a:srgbClr val="FFFF00"/>
                </a:solidFill>
                <a:effectLst>
                  <a:outerShdw blurRad="38100" dist="38100" dir="2700000" algn="tl">
                    <a:srgbClr val="000000">
                      <a:alpha val="43137"/>
                    </a:srgbClr>
                  </a:outerShdw>
                </a:effectLst>
                <a:latin typeface="Arial Rounded MT Bold" pitchFamily="34" charset="0"/>
              </a:rPr>
              <a:t>Koresh</a:t>
            </a:r>
            <a:r>
              <a:rPr lang="sv-SE" sz="3600" dirty="0">
                <a:solidFill>
                  <a:srgbClr val="FFFF00"/>
                </a:solidFill>
                <a:effectLst>
                  <a:outerShdw blurRad="38100" dist="38100" dir="2700000" algn="tl">
                    <a:srgbClr val="000000">
                      <a:alpha val="43137"/>
                    </a:srgbClr>
                  </a:outerShdw>
                </a:effectLst>
                <a:latin typeface="Arial Rounded MT Bold" pitchFamily="34" charset="0"/>
              </a:rPr>
              <a:t> </a:t>
            </a:r>
            <a:r>
              <a:rPr lang="sv-SE" sz="3600" dirty="0">
                <a:solidFill>
                  <a:schemeClr val="bg1"/>
                </a:solidFill>
                <a:effectLst>
                  <a:outerShdw blurRad="38100" dist="38100" dir="2700000" algn="tl">
                    <a:srgbClr val="000000">
                      <a:alpha val="43137"/>
                    </a:srgbClr>
                  </a:outerShdw>
                </a:effectLst>
                <a:latin typeface="Arial Rounded MT Bold" pitchFamily="34" charset="0"/>
              </a:rPr>
              <a:t>tredje regeringsår fick Daniel, som också kallades </a:t>
            </a:r>
            <a:r>
              <a:rPr lang="sv-SE" sz="3600" dirty="0" err="1">
                <a:solidFill>
                  <a:schemeClr val="bg1"/>
                </a:solidFill>
                <a:effectLst>
                  <a:outerShdw blurRad="38100" dist="38100" dir="2700000" algn="tl">
                    <a:srgbClr val="000000">
                      <a:alpha val="43137"/>
                    </a:srgbClr>
                  </a:outerShdw>
                </a:effectLst>
                <a:latin typeface="Arial Rounded MT Bold" pitchFamily="34" charset="0"/>
              </a:rPr>
              <a:t>Beltesassar</a:t>
            </a:r>
            <a:r>
              <a:rPr lang="sv-SE" sz="3600" dirty="0">
                <a:solidFill>
                  <a:schemeClr val="bg1"/>
                </a:solidFill>
                <a:effectLst>
                  <a:outerShdw blurRad="38100" dist="38100" dir="2700000" algn="tl">
                    <a:srgbClr val="000000">
                      <a:alpha val="43137"/>
                    </a:srgbClr>
                  </a:outerShdw>
                </a:effectLst>
                <a:latin typeface="Arial Rounded MT Bold" pitchFamily="34" charset="0"/>
              </a:rPr>
              <a:t>, en </a:t>
            </a:r>
            <a:r>
              <a:rPr lang="sv-SE" sz="3600" dirty="0" smtClean="0">
                <a:solidFill>
                  <a:srgbClr val="FFFF00"/>
                </a:solidFill>
                <a:effectLst>
                  <a:outerShdw blurRad="38100" dist="38100" dir="2700000" algn="tl">
                    <a:srgbClr val="000000">
                      <a:alpha val="43137"/>
                    </a:srgbClr>
                  </a:outerShdw>
                </a:effectLst>
                <a:latin typeface="Arial Rounded MT Bold" pitchFamily="34" charset="0"/>
              </a:rPr>
              <a:t>uppenbarelse</a:t>
            </a:r>
            <a:r>
              <a:rPr lang="sv-SE" sz="3600" dirty="0" smtClean="0">
                <a:solidFill>
                  <a:schemeClr val="bg1"/>
                </a:solidFill>
                <a:effectLst>
                  <a:outerShdw blurRad="38100" dist="38100" dir="2700000" algn="tl">
                    <a:srgbClr val="000000">
                      <a:alpha val="43137"/>
                    </a:srgbClr>
                  </a:outerShdw>
                </a:effectLst>
                <a:latin typeface="Arial Rounded MT Bold" pitchFamily="34" charset="0"/>
              </a:rPr>
              <a:t>… vid </a:t>
            </a:r>
            <a:r>
              <a:rPr lang="sv-SE" sz="3600" dirty="0">
                <a:solidFill>
                  <a:schemeClr val="bg1"/>
                </a:solidFill>
                <a:effectLst>
                  <a:outerShdw blurRad="38100" dist="38100" dir="2700000" algn="tl">
                    <a:srgbClr val="000000">
                      <a:alpha val="43137"/>
                    </a:srgbClr>
                  </a:outerShdw>
                </a:effectLst>
                <a:latin typeface="Arial Rounded MT Bold" pitchFamily="34" charset="0"/>
              </a:rPr>
              <a:t>stranden av den stora floden </a:t>
            </a:r>
            <a:r>
              <a:rPr lang="sv-SE" sz="3600" dirty="0" err="1">
                <a:solidFill>
                  <a:srgbClr val="FFFF00"/>
                </a:solidFill>
                <a:effectLst>
                  <a:outerShdw blurRad="38100" dist="38100" dir="2700000" algn="tl">
                    <a:srgbClr val="000000">
                      <a:alpha val="43137"/>
                    </a:srgbClr>
                  </a:outerShdw>
                </a:effectLst>
                <a:latin typeface="Arial Rounded MT Bold" pitchFamily="34" charset="0"/>
              </a:rPr>
              <a:t>Hiddekel</a:t>
            </a:r>
            <a:r>
              <a:rPr lang="sv-SE" sz="3600" dirty="0">
                <a:solidFill>
                  <a:schemeClr val="bg1"/>
                </a:solidFill>
                <a:effectLst>
                  <a:outerShdw blurRad="38100" dist="38100" dir="2700000" algn="tl">
                    <a:srgbClr val="000000">
                      <a:alpha val="43137"/>
                    </a:srgbClr>
                  </a:outerShdw>
                </a:effectLst>
                <a:latin typeface="Arial Rounded MT Bold" pitchFamily="34" charset="0"/>
              </a:rPr>
              <a:t>.</a:t>
            </a:r>
            <a:endParaRPr lang="sv-SE" sz="3600" dirty="0" smtClean="0">
              <a:solidFill>
                <a:schemeClr val="bg1"/>
              </a:solidFill>
              <a:effectLst>
                <a:outerShdw blurRad="38100" dist="38100" dir="2700000" algn="tl">
                  <a:srgbClr val="000000">
                    <a:alpha val="43137"/>
                  </a:srgbClr>
                </a:outerShdw>
              </a:effectLst>
              <a:latin typeface="Arial Rounded MT Bold" pitchFamily="34" charset="0"/>
            </a:endParaRPr>
          </a:p>
        </p:txBody>
      </p:sp>
      <p:sp>
        <p:nvSpPr>
          <p:cNvPr id="21" name="textruta 20"/>
          <p:cNvSpPr txBox="1"/>
          <p:nvPr/>
        </p:nvSpPr>
        <p:spPr>
          <a:xfrm>
            <a:off x="6084168" y="5805264"/>
            <a:ext cx="2144280" cy="369332"/>
          </a:xfrm>
          <a:prstGeom prst="rect">
            <a:avLst/>
          </a:prstGeom>
          <a:noFill/>
          <a:effectLst>
            <a:outerShdw blurRad="50800" dist="38100" dir="2700000" algn="tl" rotWithShape="0">
              <a:prstClr val="black">
                <a:alpha val="40000"/>
              </a:prstClr>
            </a:outerShdw>
          </a:effectLst>
        </p:spPr>
        <p:txBody>
          <a:bodyPr wrap="square" rtlCol="0">
            <a:spAutoFit/>
          </a:bodyPr>
          <a:lstStyle/>
          <a:p>
            <a:pPr marL="342900" indent="-342900" algn="r"/>
            <a:r>
              <a:rPr lang="sv-SE" b="1" dirty="0" smtClean="0">
                <a:solidFill>
                  <a:schemeClr val="bg1"/>
                </a:solidFill>
              </a:rPr>
              <a:t>Svenska Folkbibeln</a:t>
            </a:r>
            <a:endParaRPr lang="sv-SE" b="1" dirty="0">
              <a:solidFill>
                <a:schemeClr val="bg1"/>
              </a:solidFill>
            </a:endParaRPr>
          </a:p>
        </p:txBody>
      </p:sp>
      <p:pic>
        <p:nvPicPr>
          <p:cNvPr id="6" name="Bildobjekt 5" descr="Bild.jpg"/>
          <p:cNvPicPr>
            <a:picLocks noChangeAspect="1"/>
          </p:cNvPicPr>
          <p:nvPr/>
        </p:nvPicPr>
        <p:blipFill rotWithShape="1">
          <a:blip r:embed="rId3" cstate="screen"/>
          <a:srcRect t="20448" b="36123"/>
          <a:stretch/>
        </p:blipFill>
        <p:spPr>
          <a:xfrm>
            <a:off x="1225200" y="4563130"/>
            <a:ext cx="4836273" cy="2122507"/>
          </a:xfrm>
          <a:prstGeom prst="rect">
            <a:avLst/>
          </a:prstGeom>
          <a:ln>
            <a:noFill/>
          </a:ln>
          <a:effectLst>
            <a:softEdge rad="112500"/>
          </a:effectLst>
        </p:spPr>
      </p:pic>
    </p:spTree>
    <p:extLst>
      <p:ext uri="{BB962C8B-B14F-4D97-AF65-F5344CB8AC3E}">
        <p14:creationId xmlns:p14="http://schemas.microsoft.com/office/powerpoint/2010/main" val="23490465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ruta 3"/>
          <p:cNvSpPr txBox="1"/>
          <p:nvPr/>
        </p:nvSpPr>
        <p:spPr>
          <a:xfrm>
            <a:off x="928662" y="785794"/>
            <a:ext cx="7286676" cy="830997"/>
          </a:xfrm>
          <a:prstGeom prst="rect">
            <a:avLst/>
          </a:prstGeom>
          <a:noFill/>
          <a:effectLst>
            <a:outerShdw blurRad="50800" dist="38100" dir="2700000" algn="tl" rotWithShape="0">
              <a:prstClr val="black">
                <a:alpha val="40000"/>
              </a:prstClr>
            </a:outerShdw>
          </a:effectLst>
        </p:spPr>
        <p:txBody>
          <a:bodyPr wrap="square" rtlCol="0">
            <a:spAutoFit/>
          </a:bodyPr>
          <a:lstStyle/>
          <a:p>
            <a:r>
              <a:rPr lang="sv-SE" sz="4800" dirty="0" smtClean="0">
                <a:solidFill>
                  <a:srgbClr val="FFC000"/>
                </a:solidFill>
                <a:latin typeface="Berlin Sans FB Demi" pitchFamily="34" charset="0"/>
              </a:rPr>
              <a:t>Daniel 10:2</a:t>
            </a:r>
            <a:endParaRPr lang="sv-SE" sz="4800" dirty="0">
              <a:solidFill>
                <a:srgbClr val="FFC000"/>
              </a:solidFill>
              <a:latin typeface="Berlin Sans FB Demi" pitchFamily="34" charset="0"/>
            </a:endParaRPr>
          </a:p>
        </p:txBody>
      </p:sp>
      <p:sp>
        <p:nvSpPr>
          <p:cNvPr id="5" name="textruta 4"/>
          <p:cNvSpPr txBox="1"/>
          <p:nvPr/>
        </p:nvSpPr>
        <p:spPr>
          <a:xfrm>
            <a:off x="755576" y="1700808"/>
            <a:ext cx="7416824" cy="1200329"/>
          </a:xfrm>
          <a:prstGeom prst="rect">
            <a:avLst/>
          </a:prstGeom>
          <a:noFill/>
          <a:effectLst>
            <a:outerShdw blurRad="50800" dist="38100" dir="2700000" algn="tl" rotWithShape="0">
              <a:prstClr val="black">
                <a:alpha val="40000"/>
              </a:prstClr>
            </a:outerShdw>
          </a:effectLst>
        </p:spPr>
        <p:txBody>
          <a:bodyPr wrap="square" rtlCol="0">
            <a:spAutoFit/>
          </a:bodyPr>
          <a:lstStyle/>
          <a:p>
            <a:r>
              <a:rPr lang="sv-SE" sz="3600" dirty="0" smtClean="0">
                <a:solidFill>
                  <a:schemeClr val="bg1"/>
                </a:solidFill>
                <a:effectLst>
                  <a:outerShdw blurRad="38100" dist="38100" dir="2700000" algn="tl">
                    <a:srgbClr val="000000">
                      <a:alpha val="43137"/>
                    </a:srgbClr>
                  </a:outerShdw>
                </a:effectLst>
                <a:latin typeface="Arial Rounded MT Bold" pitchFamily="34" charset="0"/>
              </a:rPr>
              <a:t>”Jag</a:t>
            </a:r>
            <a:r>
              <a:rPr lang="sv-SE" sz="3600" dirty="0">
                <a:solidFill>
                  <a:schemeClr val="bg1"/>
                </a:solidFill>
                <a:effectLst>
                  <a:outerShdw blurRad="38100" dist="38100" dir="2700000" algn="tl">
                    <a:srgbClr val="000000">
                      <a:alpha val="43137"/>
                    </a:srgbClr>
                  </a:outerShdw>
                </a:effectLst>
                <a:latin typeface="Arial Rounded MT Bold" pitchFamily="34" charset="0"/>
              </a:rPr>
              <a:t>, Daniel, hade då gått och </a:t>
            </a:r>
            <a:r>
              <a:rPr lang="sv-SE" sz="3600" dirty="0">
                <a:solidFill>
                  <a:srgbClr val="FFFF00"/>
                </a:solidFill>
                <a:effectLst>
                  <a:outerShdw blurRad="38100" dist="38100" dir="2700000" algn="tl">
                    <a:srgbClr val="000000">
                      <a:alpha val="43137"/>
                    </a:srgbClr>
                  </a:outerShdw>
                </a:effectLst>
                <a:latin typeface="Arial Rounded MT Bold" pitchFamily="34" charset="0"/>
              </a:rPr>
              <a:t>sörjt</a:t>
            </a:r>
            <a:r>
              <a:rPr lang="sv-SE" sz="3600" dirty="0">
                <a:solidFill>
                  <a:schemeClr val="bg1"/>
                </a:solidFill>
                <a:effectLst>
                  <a:outerShdw blurRad="38100" dist="38100" dir="2700000" algn="tl">
                    <a:srgbClr val="000000">
                      <a:alpha val="43137"/>
                    </a:srgbClr>
                  </a:outerShdw>
                </a:effectLst>
                <a:latin typeface="Arial Rounded MT Bold" pitchFamily="34" charset="0"/>
              </a:rPr>
              <a:t> i </a:t>
            </a:r>
            <a:r>
              <a:rPr lang="sv-SE" sz="3600" dirty="0">
                <a:solidFill>
                  <a:srgbClr val="FFFF00"/>
                </a:solidFill>
                <a:effectLst>
                  <a:outerShdw blurRad="38100" dist="38100" dir="2700000" algn="tl">
                    <a:srgbClr val="000000">
                      <a:alpha val="43137"/>
                    </a:srgbClr>
                  </a:outerShdw>
                </a:effectLst>
                <a:latin typeface="Arial Rounded MT Bold" pitchFamily="34" charset="0"/>
              </a:rPr>
              <a:t>tre veckors tid</a:t>
            </a:r>
            <a:r>
              <a:rPr lang="sv-SE" sz="3600" dirty="0" smtClean="0">
                <a:solidFill>
                  <a:schemeClr val="bg1"/>
                </a:solidFill>
                <a:effectLst>
                  <a:outerShdw blurRad="38100" dist="38100" dir="2700000" algn="tl">
                    <a:srgbClr val="000000">
                      <a:alpha val="43137"/>
                    </a:srgbClr>
                  </a:outerShdw>
                </a:effectLst>
                <a:latin typeface="Arial Rounded MT Bold" pitchFamily="34" charset="0"/>
              </a:rPr>
              <a:t>.”</a:t>
            </a:r>
          </a:p>
        </p:txBody>
      </p:sp>
      <p:sp>
        <p:nvSpPr>
          <p:cNvPr id="21" name="textruta 20"/>
          <p:cNvSpPr txBox="1"/>
          <p:nvPr/>
        </p:nvSpPr>
        <p:spPr>
          <a:xfrm>
            <a:off x="6084168" y="5805264"/>
            <a:ext cx="2144280" cy="369332"/>
          </a:xfrm>
          <a:prstGeom prst="rect">
            <a:avLst/>
          </a:prstGeom>
          <a:noFill/>
          <a:effectLst>
            <a:outerShdw blurRad="50800" dist="38100" dir="2700000" algn="tl" rotWithShape="0">
              <a:prstClr val="black">
                <a:alpha val="40000"/>
              </a:prstClr>
            </a:outerShdw>
          </a:effectLst>
        </p:spPr>
        <p:txBody>
          <a:bodyPr wrap="square" rtlCol="0">
            <a:spAutoFit/>
          </a:bodyPr>
          <a:lstStyle/>
          <a:p>
            <a:pPr marL="342900" indent="-342900" algn="r"/>
            <a:r>
              <a:rPr lang="sv-SE" b="1" dirty="0" smtClean="0">
                <a:solidFill>
                  <a:schemeClr val="bg1"/>
                </a:solidFill>
              </a:rPr>
              <a:t>Svenska Folkbibeln</a:t>
            </a:r>
            <a:endParaRPr lang="sv-SE" b="1" dirty="0">
              <a:solidFill>
                <a:schemeClr val="bg1"/>
              </a:solidFill>
            </a:endParaRPr>
          </a:p>
        </p:txBody>
      </p:sp>
      <p:pic>
        <p:nvPicPr>
          <p:cNvPr id="1026" name="Picture 2" descr="C:\Users\Jonathan\Evangelisation\Bildarkiv\Evangelism Images\2 - Signs of the Times\0802129 Daniel doesn't understand vision.jpg"/>
          <p:cNvPicPr>
            <a:picLocks noChangeAspect="1" noChangeArrowheads="1"/>
          </p:cNvPicPr>
          <p:nvPr/>
        </p:nvPicPr>
        <p:blipFill rotWithShape="1">
          <a:blip r:embed="rId3">
            <a:extLst>
              <a:ext uri="{28A0092B-C50C-407E-A947-70E740481C1C}">
                <a14:useLocalDpi xmlns:a14="http://schemas.microsoft.com/office/drawing/2010/main" val="0"/>
              </a:ext>
            </a:extLst>
          </a:blip>
          <a:srcRect l="16082" t="29102"/>
          <a:stretch/>
        </p:blipFill>
        <p:spPr bwMode="auto">
          <a:xfrm>
            <a:off x="755576" y="3068960"/>
            <a:ext cx="5387753" cy="34138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81647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ruta 3"/>
          <p:cNvSpPr txBox="1"/>
          <p:nvPr/>
        </p:nvSpPr>
        <p:spPr>
          <a:xfrm>
            <a:off x="928662" y="785794"/>
            <a:ext cx="7286676" cy="830997"/>
          </a:xfrm>
          <a:prstGeom prst="rect">
            <a:avLst/>
          </a:prstGeom>
          <a:noFill/>
          <a:effectLst>
            <a:outerShdw blurRad="50800" dist="38100" dir="2700000" algn="tl" rotWithShape="0">
              <a:prstClr val="black">
                <a:alpha val="40000"/>
              </a:prstClr>
            </a:outerShdw>
          </a:effectLst>
        </p:spPr>
        <p:txBody>
          <a:bodyPr wrap="square" rtlCol="0">
            <a:spAutoFit/>
          </a:bodyPr>
          <a:lstStyle/>
          <a:p>
            <a:r>
              <a:rPr lang="sv-SE" sz="4800" dirty="0" smtClean="0">
                <a:solidFill>
                  <a:srgbClr val="FFC000"/>
                </a:solidFill>
                <a:latin typeface="Berlin Sans FB Demi" pitchFamily="34" charset="0"/>
              </a:rPr>
              <a:t>Daniel 10:12-14</a:t>
            </a:r>
            <a:endParaRPr lang="sv-SE" sz="4800" dirty="0">
              <a:solidFill>
                <a:srgbClr val="FFC000"/>
              </a:solidFill>
              <a:latin typeface="Berlin Sans FB Demi" pitchFamily="34" charset="0"/>
            </a:endParaRPr>
          </a:p>
        </p:txBody>
      </p:sp>
      <p:sp>
        <p:nvSpPr>
          <p:cNvPr id="5" name="textruta 4"/>
          <p:cNvSpPr txBox="1"/>
          <p:nvPr/>
        </p:nvSpPr>
        <p:spPr>
          <a:xfrm>
            <a:off x="1071538" y="1928802"/>
            <a:ext cx="7100862" cy="3970318"/>
          </a:xfrm>
          <a:prstGeom prst="rect">
            <a:avLst/>
          </a:prstGeom>
          <a:noFill/>
          <a:effectLst>
            <a:outerShdw blurRad="50800" dist="38100" dir="2700000" algn="tl" rotWithShape="0">
              <a:prstClr val="black">
                <a:alpha val="40000"/>
              </a:prstClr>
            </a:outerShdw>
          </a:effectLst>
        </p:spPr>
        <p:txBody>
          <a:bodyPr wrap="square" rtlCol="0">
            <a:spAutoFit/>
          </a:bodyPr>
          <a:lstStyle/>
          <a:p>
            <a:r>
              <a:rPr lang="sv-SE" sz="3600" dirty="0" smtClean="0">
                <a:solidFill>
                  <a:schemeClr val="bg1"/>
                </a:solidFill>
                <a:effectLst>
                  <a:outerShdw blurRad="38100" dist="38100" dir="2700000" algn="tl">
                    <a:srgbClr val="000000">
                      <a:alpha val="43137"/>
                    </a:srgbClr>
                  </a:outerShdw>
                </a:effectLst>
                <a:latin typeface="Arial Rounded MT Bold" pitchFamily="34" charset="0"/>
              </a:rPr>
              <a:t>”Han sade till mig: "Frukta inte, Daniel, ty redan från första dagen när du vände ditt hjärta till att förstå och ödmjuka dig inför din Gud, har dina ord varit hörda, och jag har nu kommit </a:t>
            </a:r>
            <a:r>
              <a:rPr lang="sv-SE" sz="3600" dirty="0" smtClean="0">
                <a:solidFill>
                  <a:srgbClr val="FFFF00"/>
                </a:solidFill>
                <a:effectLst>
                  <a:outerShdw blurRad="38100" dist="38100" dir="2700000" algn="tl">
                    <a:srgbClr val="000000">
                      <a:alpha val="43137"/>
                    </a:srgbClr>
                  </a:outerShdw>
                </a:effectLst>
                <a:latin typeface="Arial Rounded MT Bold" pitchFamily="34" charset="0"/>
              </a:rPr>
              <a:t>för dina ords skull</a:t>
            </a:r>
            <a:r>
              <a:rPr lang="sv-SE" sz="3600" dirty="0" smtClean="0">
                <a:solidFill>
                  <a:schemeClr val="bg1"/>
                </a:solidFill>
                <a:effectLst>
                  <a:outerShdw blurRad="38100" dist="38100" dir="2700000" algn="tl">
                    <a:srgbClr val="000000">
                      <a:alpha val="43137"/>
                    </a:srgbClr>
                  </a:outerShdw>
                </a:effectLst>
                <a:latin typeface="Arial Rounded MT Bold" pitchFamily="34" charset="0"/>
              </a:rPr>
              <a:t>.</a:t>
            </a:r>
          </a:p>
        </p:txBody>
      </p:sp>
      <p:sp>
        <p:nvSpPr>
          <p:cNvPr id="21" name="textruta 20"/>
          <p:cNvSpPr txBox="1"/>
          <p:nvPr/>
        </p:nvSpPr>
        <p:spPr>
          <a:xfrm>
            <a:off x="6084168" y="5805264"/>
            <a:ext cx="2144280" cy="369332"/>
          </a:xfrm>
          <a:prstGeom prst="rect">
            <a:avLst/>
          </a:prstGeom>
          <a:noFill/>
          <a:effectLst>
            <a:outerShdw blurRad="50800" dist="38100" dir="2700000" algn="tl" rotWithShape="0">
              <a:prstClr val="black">
                <a:alpha val="40000"/>
              </a:prstClr>
            </a:outerShdw>
          </a:effectLst>
        </p:spPr>
        <p:txBody>
          <a:bodyPr wrap="square" rtlCol="0">
            <a:spAutoFit/>
          </a:bodyPr>
          <a:lstStyle/>
          <a:p>
            <a:pPr marL="342900" indent="-342900" algn="r"/>
            <a:r>
              <a:rPr lang="sv-SE" b="1" dirty="0" smtClean="0">
                <a:solidFill>
                  <a:schemeClr val="bg1"/>
                </a:solidFill>
              </a:rPr>
              <a:t>Svenska Folkbibeln</a:t>
            </a:r>
            <a:endParaRPr lang="sv-SE" b="1" dirty="0">
              <a:solidFill>
                <a:schemeClr val="bg1"/>
              </a:solidFill>
            </a:endParaRPr>
          </a:p>
        </p:txBody>
      </p:sp>
    </p:spTree>
    <p:extLst>
      <p:ext uri="{BB962C8B-B14F-4D97-AF65-F5344CB8AC3E}">
        <p14:creationId xmlns:p14="http://schemas.microsoft.com/office/powerpoint/2010/main" val="54127302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ruta 3"/>
          <p:cNvSpPr txBox="1"/>
          <p:nvPr/>
        </p:nvSpPr>
        <p:spPr>
          <a:xfrm>
            <a:off x="928662" y="785794"/>
            <a:ext cx="7286676" cy="830997"/>
          </a:xfrm>
          <a:prstGeom prst="rect">
            <a:avLst/>
          </a:prstGeom>
          <a:noFill/>
          <a:effectLst>
            <a:outerShdw blurRad="50800" dist="38100" dir="2700000" algn="tl" rotWithShape="0">
              <a:prstClr val="black">
                <a:alpha val="40000"/>
              </a:prstClr>
            </a:outerShdw>
          </a:effectLst>
        </p:spPr>
        <p:txBody>
          <a:bodyPr wrap="square" rtlCol="0">
            <a:spAutoFit/>
          </a:bodyPr>
          <a:lstStyle/>
          <a:p>
            <a:r>
              <a:rPr lang="sv-SE" sz="4800" dirty="0" smtClean="0">
                <a:solidFill>
                  <a:srgbClr val="FFC000"/>
                </a:solidFill>
                <a:latin typeface="Berlin Sans FB Demi" pitchFamily="34" charset="0"/>
              </a:rPr>
              <a:t>Daniel 10:12-14</a:t>
            </a:r>
            <a:endParaRPr lang="sv-SE" sz="4800" dirty="0">
              <a:solidFill>
                <a:srgbClr val="FFC000"/>
              </a:solidFill>
              <a:latin typeface="Berlin Sans FB Demi" pitchFamily="34" charset="0"/>
            </a:endParaRPr>
          </a:p>
        </p:txBody>
      </p:sp>
      <p:sp>
        <p:nvSpPr>
          <p:cNvPr id="5" name="textruta 4"/>
          <p:cNvSpPr txBox="1"/>
          <p:nvPr/>
        </p:nvSpPr>
        <p:spPr>
          <a:xfrm>
            <a:off x="1071538" y="1928802"/>
            <a:ext cx="7100862" cy="3970318"/>
          </a:xfrm>
          <a:prstGeom prst="rect">
            <a:avLst/>
          </a:prstGeom>
          <a:noFill/>
          <a:effectLst>
            <a:outerShdw blurRad="50800" dist="38100" dir="2700000" algn="tl" rotWithShape="0">
              <a:prstClr val="black">
                <a:alpha val="40000"/>
              </a:prstClr>
            </a:outerShdw>
          </a:effectLst>
        </p:spPr>
        <p:txBody>
          <a:bodyPr wrap="square" rtlCol="0">
            <a:spAutoFit/>
          </a:bodyPr>
          <a:lstStyle/>
          <a:p>
            <a:r>
              <a:rPr lang="sv-SE" sz="3600" dirty="0" smtClean="0">
                <a:solidFill>
                  <a:srgbClr val="FFFF00"/>
                </a:solidFill>
                <a:effectLst>
                  <a:outerShdw blurRad="38100" dist="38100" dir="2700000" algn="tl">
                    <a:srgbClr val="000000">
                      <a:alpha val="43137"/>
                    </a:srgbClr>
                  </a:outerShdw>
                </a:effectLst>
                <a:latin typeface="Arial Rounded MT Bold" pitchFamily="34" charset="0"/>
              </a:rPr>
              <a:t>Fursten</a:t>
            </a:r>
            <a:r>
              <a:rPr lang="sv-SE" sz="3600" dirty="0" smtClean="0">
                <a:solidFill>
                  <a:schemeClr val="bg1"/>
                </a:solidFill>
                <a:effectLst>
                  <a:outerShdw blurRad="38100" dist="38100" dir="2700000" algn="tl">
                    <a:srgbClr val="000000">
                      <a:alpha val="43137"/>
                    </a:srgbClr>
                  </a:outerShdw>
                </a:effectLst>
                <a:latin typeface="Arial Rounded MT Bold" pitchFamily="34" charset="0"/>
              </a:rPr>
              <a:t> över </a:t>
            </a:r>
            <a:r>
              <a:rPr lang="sv-SE" sz="3600" dirty="0" smtClean="0">
                <a:solidFill>
                  <a:srgbClr val="FFFF00"/>
                </a:solidFill>
                <a:effectLst>
                  <a:outerShdw blurRad="38100" dist="38100" dir="2700000" algn="tl">
                    <a:srgbClr val="000000">
                      <a:alpha val="43137"/>
                    </a:srgbClr>
                  </a:outerShdw>
                </a:effectLst>
                <a:latin typeface="Arial Rounded MT Bold" pitchFamily="34" charset="0"/>
              </a:rPr>
              <a:t>Persiens</a:t>
            </a:r>
            <a:r>
              <a:rPr lang="sv-SE" sz="3600" dirty="0" smtClean="0">
                <a:solidFill>
                  <a:schemeClr val="bg1"/>
                </a:solidFill>
                <a:effectLst>
                  <a:outerShdw blurRad="38100" dist="38100" dir="2700000" algn="tl">
                    <a:srgbClr val="000000">
                      <a:alpha val="43137"/>
                    </a:srgbClr>
                  </a:outerShdw>
                </a:effectLst>
                <a:latin typeface="Arial Rounded MT Bold" pitchFamily="34" charset="0"/>
              </a:rPr>
              <a:t> </a:t>
            </a:r>
            <a:r>
              <a:rPr lang="sv-SE" sz="3600" dirty="0" smtClean="0">
                <a:solidFill>
                  <a:srgbClr val="FFFF00"/>
                </a:solidFill>
                <a:effectLst>
                  <a:outerShdw blurRad="38100" dist="38100" dir="2700000" algn="tl">
                    <a:srgbClr val="000000">
                      <a:alpha val="43137"/>
                    </a:srgbClr>
                  </a:outerShdw>
                </a:effectLst>
                <a:latin typeface="Arial Rounded MT Bold" pitchFamily="34" charset="0"/>
              </a:rPr>
              <a:t>rike</a:t>
            </a:r>
            <a:r>
              <a:rPr lang="sv-SE" sz="3600" dirty="0" smtClean="0">
                <a:solidFill>
                  <a:schemeClr val="bg1"/>
                </a:solidFill>
                <a:effectLst>
                  <a:outerShdw blurRad="38100" dist="38100" dir="2700000" algn="tl">
                    <a:srgbClr val="000000">
                      <a:alpha val="43137"/>
                    </a:srgbClr>
                  </a:outerShdw>
                </a:effectLst>
                <a:latin typeface="Arial Rounded MT Bold" pitchFamily="34" charset="0"/>
              </a:rPr>
              <a:t> </a:t>
            </a:r>
            <a:r>
              <a:rPr lang="sv-SE" sz="3600" dirty="0" smtClean="0">
                <a:solidFill>
                  <a:srgbClr val="FFFF00"/>
                </a:solidFill>
                <a:effectLst>
                  <a:outerShdw blurRad="38100" dist="38100" dir="2700000" algn="tl">
                    <a:srgbClr val="000000">
                      <a:alpha val="43137"/>
                    </a:srgbClr>
                  </a:outerShdw>
                </a:effectLst>
                <a:latin typeface="Arial Rounded MT Bold" pitchFamily="34" charset="0"/>
              </a:rPr>
              <a:t>stod emot mig</a:t>
            </a:r>
            <a:r>
              <a:rPr lang="sv-SE" sz="3600" dirty="0" smtClean="0">
                <a:solidFill>
                  <a:schemeClr val="bg1"/>
                </a:solidFill>
                <a:effectLst>
                  <a:outerShdw blurRad="38100" dist="38100" dir="2700000" algn="tl">
                    <a:srgbClr val="000000">
                      <a:alpha val="43137"/>
                    </a:srgbClr>
                  </a:outerShdw>
                </a:effectLst>
                <a:latin typeface="Arial Rounded MT Bold" pitchFamily="34" charset="0"/>
              </a:rPr>
              <a:t> under tjugoen dagar. Då kom Mikael, en av de förnämsta furstarna, till min hjälp, och jag blev kvar där </a:t>
            </a:r>
            <a:r>
              <a:rPr lang="sv-SE" sz="3600" dirty="0" smtClean="0">
                <a:solidFill>
                  <a:srgbClr val="FFFF00"/>
                </a:solidFill>
                <a:effectLst>
                  <a:outerShdw blurRad="38100" dist="38100" dir="2700000" algn="tl">
                    <a:srgbClr val="000000">
                      <a:alpha val="43137"/>
                    </a:srgbClr>
                  </a:outerShdw>
                </a:effectLst>
                <a:latin typeface="Arial Rounded MT Bold" pitchFamily="34" charset="0"/>
              </a:rPr>
              <a:t>hos Persiens kungar</a:t>
            </a:r>
            <a:r>
              <a:rPr lang="sv-SE" sz="3600" dirty="0" smtClean="0">
                <a:solidFill>
                  <a:schemeClr val="bg1"/>
                </a:solidFill>
                <a:effectLst>
                  <a:outerShdw blurRad="38100" dist="38100" dir="2700000" algn="tl">
                    <a:srgbClr val="000000">
                      <a:alpha val="43137"/>
                    </a:srgbClr>
                  </a:outerShdw>
                </a:effectLst>
                <a:latin typeface="Arial Rounded MT Bold" pitchFamily="34" charset="0"/>
              </a:rPr>
              <a:t>. </a:t>
            </a:r>
            <a:r>
              <a:rPr lang="sv-SE" sz="3600" dirty="0">
                <a:solidFill>
                  <a:schemeClr val="bg1"/>
                </a:solidFill>
                <a:effectLst>
                  <a:outerShdw blurRad="38100" dist="38100" dir="2700000" algn="tl">
                    <a:srgbClr val="000000">
                      <a:alpha val="43137"/>
                    </a:srgbClr>
                  </a:outerShdw>
                </a:effectLst>
                <a:latin typeface="Arial Rounded MT Bold" pitchFamily="34" charset="0"/>
              </a:rPr>
              <a:t>Men nu har jag kommit för att </a:t>
            </a:r>
            <a:r>
              <a:rPr lang="sv-SE" sz="3600" dirty="0" smtClean="0">
                <a:solidFill>
                  <a:schemeClr val="bg1"/>
                </a:solidFill>
                <a:effectLst>
                  <a:outerShdw blurRad="38100" dist="38100" dir="2700000" algn="tl">
                    <a:srgbClr val="000000">
                      <a:alpha val="43137"/>
                    </a:srgbClr>
                  </a:outerShdw>
                </a:effectLst>
                <a:latin typeface="Arial Rounded MT Bold" pitchFamily="34" charset="0"/>
              </a:rPr>
              <a:t>undervisa</a:t>
            </a:r>
          </a:p>
        </p:txBody>
      </p:sp>
      <p:sp>
        <p:nvSpPr>
          <p:cNvPr id="21" name="textruta 20"/>
          <p:cNvSpPr txBox="1"/>
          <p:nvPr/>
        </p:nvSpPr>
        <p:spPr>
          <a:xfrm>
            <a:off x="6084168" y="5805264"/>
            <a:ext cx="2144280" cy="369332"/>
          </a:xfrm>
          <a:prstGeom prst="rect">
            <a:avLst/>
          </a:prstGeom>
          <a:noFill/>
          <a:effectLst>
            <a:outerShdw blurRad="50800" dist="38100" dir="2700000" algn="tl" rotWithShape="0">
              <a:prstClr val="black">
                <a:alpha val="40000"/>
              </a:prstClr>
            </a:outerShdw>
          </a:effectLst>
        </p:spPr>
        <p:txBody>
          <a:bodyPr wrap="square" rtlCol="0">
            <a:spAutoFit/>
          </a:bodyPr>
          <a:lstStyle/>
          <a:p>
            <a:pPr marL="342900" indent="-342900" algn="r"/>
            <a:r>
              <a:rPr lang="sv-SE" b="1" dirty="0" smtClean="0">
                <a:solidFill>
                  <a:schemeClr val="bg1"/>
                </a:solidFill>
              </a:rPr>
              <a:t>Svenska Folkbibeln</a:t>
            </a:r>
            <a:endParaRPr lang="sv-SE" b="1" dirty="0">
              <a:solidFill>
                <a:schemeClr val="bg1"/>
              </a:solidFill>
            </a:endParaRPr>
          </a:p>
        </p:txBody>
      </p:sp>
    </p:spTree>
    <p:extLst>
      <p:ext uri="{BB962C8B-B14F-4D97-AF65-F5344CB8AC3E}">
        <p14:creationId xmlns:p14="http://schemas.microsoft.com/office/powerpoint/2010/main" val="343779146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ruta 3"/>
          <p:cNvSpPr txBox="1"/>
          <p:nvPr/>
        </p:nvSpPr>
        <p:spPr>
          <a:xfrm>
            <a:off x="928662" y="785794"/>
            <a:ext cx="7286676" cy="830997"/>
          </a:xfrm>
          <a:prstGeom prst="rect">
            <a:avLst/>
          </a:prstGeom>
          <a:noFill/>
          <a:effectLst>
            <a:outerShdw blurRad="50800" dist="38100" dir="2700000" algn="tl" rotWithShape="0">
              <a:prstClr val="black">
                <a:alpha val="40000"/>
              </a:prstClr>
            </a:outerShdw>
          </a:effectLst>
        </p:spPr>
        <p:txBody>
          <a:bodyPr wrap="square" rtlCol="0">
            <a:spAutoFit/>
          </a:bodyPr>
          <a:lstStyle/>
          <a:p>
            <a:r>
              <a:rPr lang="sv-SE" sz="4800" dirty="0" smtClean="0">
                <a:solidFill>
                  <a:srgbClr val="FFC000"/>
                </a:solidFill>
                <a:latin typeface="Berlin Sans FB Demi" pitchFamily="34" charset="0"/>
              </a:rPr>
              <a:t>Daniel 10:12-14</a:t>
            </a:r>
            <a:endParaRPr lang="sv-SE" sz="4800" dirty="0">
              <a:solidFill>
                <a:srgbClr val="FFC000"/>
              </a:solidFill>
              <a:latin typeface="Berlin Sans FB Demi" pitchFamily="34" charset="0"/>
            </a:endParaRPr>
          </a:p>
        </p:txBody>
      </p:sp>
      <p:sp>
        <p:nvSpPr>
          <p:cNvPr id="5" name="textruta 4"/>
          <p:cNvSpPr txBox="1"/>
          <p:nvPr/>
        </p:nvSpPr>
        <p:spPr>
          <a:xfrm>
            <a:off x="1071538" y="1829142"/>
            <a:ext cx="7028854" cy="1754326"/>
          </a:xfrm>
          <a:prstGeom prst="rect">
            <a:avLst/>
          </a:prstGeom>
          <a:noFill/>
          <a:effectLst>
            <a:outerShdw blurRad="50800" dist="38100" dir="2700000" algn="tl" rotWithShape="0">
              <a:prstClr val="black">
                <a:alpha val="40000"/>
              </a:prstClr>
            </a:outerShdw>
          </a:effectLst>
        </p:spPr>
        <p:txBody>
          <a:bodyPr wrap="square" rtlCol="0">
            <a:spAutoFit/>
          </a:bodyPr>
          <a:lstStyle/>
          <a:p>
            <a:r>
              <a:rPr lang="sv-SE" sz="3600" dirty="0">
                <a:solidFill>
                  <a:schemeClr val="bg1"/>
                </a:solidFill>
                <a:effectLst>
                  <a:outerShdw blurRad="38100" dist="38100" dir="2700000" algn="tl">
                    <a:srgbClr val="000000">
                      <a:alpha val="43137"/>
                    </a:srgbClr>
                  </a:outerShdw>
                </a:effectLst>
                <a:latin typeface="Arial Rounded MT Bold" pitchFamily="34" charset="0"/>
              </a:rPr>
              <a:t>dig </a:t>
            </a:r>
            <a:r>
              <a:rPr lang="sv-SE" sz="3600" dirty="0" smtClean="0">
                <a:solidFill>
                  <a:schemeClr val="bg1"/>
                </a:solidFill>
                <a:effectLst>
                  <a:outerShdw blurRad="38100" dist="38100" dir="2700000" algn="tl">
                    <a:srgbClr val="000000">
                      <a:alpha val="43137"/>
                    </a:srgbClr>
                  </a:outerShdw>
                </a:effectLst>
                <a:latin typeface="Arial Rounded MT Bold" pitchFamily="34" charset="0"/>
              </a:rPr>
              <a:t>om vad som skall hända </a:t>
            </a:r>
            <a:r>
              <a:rPr lang="sv-SE" sz="3600" dirty="0" smtClean="0">
                <a:solidFill>
                  <a:srgbClr val="FFFF00"/>
                </a:solidFill>
                <a:effectLst>
                  <a:outerShdw blurRad="38100" dist="38100" dir="2700000" algn="tl">
                    <a:srgbClr val="000000">
                      <a:alpha val="43137"/>
                    </a:srgbClr>
                  </a:outerShdw>
                </a:effectLst>
                <a:latin typeface="Arial Rounded MT Bold" pitchFamily="34" charset="0"/>
              </a:rPr>
              <a:t>ditt folk</a:t>
            </a:r>
            <a:r>
              <a:rPr lang="sv-SE" sz="3600" dirty="0" smtClean="0">
                <a:solidFill>
                  <a:schemeClr val="bg1"/>
                </a:solidFill>
                <a:effectLst>
                  <a:outerShdw blurRad="38100" dist="38100" dir="2700000" algn="tl">
                    <a:srgbClr val="000000">
                      <a:alpha val="43137"/>
                    </a:srgbClr>
                  </a:outerShdw>
                </a:effectLst>
                <a:latin typeface="Arial Rounded MT Bold" pitchFamily="34" charset="0"/>
              </a:rPr>
              <a:t> i kommande dagar, för synen syftar på </a:t>
            </a:r>
            <a:r>
              <a:rPr lang="sv-SE" sz="3600" dirty="0" smtClean="0">
                <a:solidFill>
                  <a:srgbClr val="FFFF00"/>
                </a:solidFill>
                <a:effectLst>
                  <a:outerShdw blurRad="38100" dist="38100" dir="2700000" algn="tl">
                    <a:srgbClr val="000000">
                      <a:alpha val="43137"/>
                    </a:srgbClr>
                  </a:outerShdw>
                </a:effectLst>
                <a:latin typeface="Arial Rounded MT Bold" pitchFamily="34" charset="0"/>
              </a:rPr>
              <a:t>framtiden</a:t>
            </a:r>
            <a:r>
              <a:rPr lang="sv-SE" sz="3600" dirty="0" smtClean="0">
                <a:solidFill>
                  <a:schemeClr val="bg1"/>
                </a:solidFill>
                <a:effectLst>
                  <a:outerShdw blurRad="38100" dist="38100" dir="2700000" algn="tl">
                    <a:srgbClr val="000000">
                      <a:alpha val="43137"/>
                    </a:srgbClr>
                  </a:outerShdw>
                </a:effectLst>
                <a:latin typeface="Arial Rounded MT Bold" pitchFamily="34" charset="0"/>
              </a:rPr>
              <a:t>.””</a:t>
            </a:r>
          </a:p>
        </p:txBody>
      </p:sp>
      <p:sp>
        <p:nvSpPr>
          <p:cNvPr id="21" name="textruta 20"/>
          <p:cNvSpPr txBox="1"/>
          <p:nvPr/>
        </p:nvSpPr>
        <p:spPr>
          <a:xfrm>
            <a:off x="6084168" y="5805264"/>
            <a:ext cx="2144280" cy="369332"/>
          </a:xfrm>
          <a:prstGeom prst="rect">
            <a:avLst/>
          </a:prstGeom>
          <a:noFill/>
          <a:effectLst>
            <a:outerShdw blurRad="50800" dist="38100" dir="2700000" algn="tl" rotWithShape="0">
              <a:prstClr val="black">
                <a:alpha val="40000"/>
              </a:prstClr>
            </a:outerShdw>
          </a:effectLst>
        </p:spPr>
        <p:txBody>
          <a:bodyPr wrap="square" rtlCol="0">
            <a:spAutoFit/>
          </a:bodyPr>
          <a:lstStyle/>
          <a:p>
            <a:pPr marL="342900" indent="-342900" algn="r"/>
            <a:r>
              <a:rPr lang="sv-SE" b="1" dirty="0" smtClean="0">
                <a:solidFill>
                  <a:schemeClr val="bg1"/>
                </a:solidFill>
              </a:rPr>
              <a:t>Svenska Folkbibeln</a:t>
            </a:r>
            <a:endParaRPr lang="sv-SE" b="1" dirty="0">
              <a:solidFill>
                <a:schemeClr val="bg1"/>
              </a:solidFill>
            </a:endParaRPr>
          </a:p>
        </p:txBody>
      </p:sp>
      <p:pic>
        <p:nvPicPr>
          <p:cNvPr id="1026" name="Picture 2" descr="C:\Documents and Settings\Jonathan Karlsson\Mina dokument\Mötesserier\Bildarkiv\Evangelism Images\7 - Messianic prophecies\0807065.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b="23896"/>
          <a:stretch/>
        </p:blipFill>
        <p:spPr bwMode="auto">
          <a:xfrm>
            <a:off x="1071538" y="3683973"/>
            <a:ext cx="4652590" cy="2655599"/>
          </a:xfrm>
          <a:prstGeom prst="rect">
            <a:avLst/>
          </a:prstGeom>
          <a:noFill/>
        </p:spPr>
      </p:pic>
    </p:spTree>
    <p:extLst>
      <p:ext uri="{BB962C8B-B14F-4D97-AF65-F5344CB8AC3E}">
        <p14:creationId xmlns:p14="http://schemas.microsoft.com/office/powerpoint/2010/main" val="267864073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ruta 3"/>
          <p:cNvSpPr txBox="1"/>
          <p:nvPr/>
        </p:nvSpPr>
        <p:spPr>
          <a:xfrm>
            <a:off x="928662" y="785794"/>
            <a:ext cx="7286676" cy="830997"/>
          </a:xfrm>
          <a:prstGeom prst="rect">
            <a:avLst/>
          </a:prstGeom>
          <a:noFill/>
          <a:effectLst>
            <a:outerShdw blurRad="50800" dist="38100" dir="2700000" algn="tl" rotWithShape="0">
              <a:prstClr val="black">
                <a:alpha val="40000"/>
              </a:prstClr>
            </a:outerShdw>
          </a:effectLst>
        </p:spPr>
        <p:txBody>
          <a:bodyPr wrap="square" rtlCol="0">
            <a:spAutoFit/>
          </a:bodyPr>
          <a:lstStyle/>
          <a:p>
            <a:r>
              <a:rPr lang="sv-SE" sz="4800" dirty="0" smtClean="0">
                <a:solidFill>
                  <a:srgbClr val="FFC000"/>
                </a:solidFill>
                <a:latin typeface="Berlin Sans FB Demi" pitchFamily="34" charset="0"/>
              </a:rPr>
              <a:t>Ellen White</a:t>
            </a:r>
            <a:endParaRPr lang="sv-SE" sz="4800" dirty="0">
              <a:solidFill>
                <a:srgbClr val="FFC000"/>
              </a:solidFill>
              <a:latin typeface="Berlin Sans FB Demi" pitchFamily="34" charset="0"/>
            </a:endParaRPr>
          </a:p>
        </p:txBody>
      </p:sp>
      <p:sp>
        <p:nvSpPr>
          <p:cNvPr id="5" name="textruta 4"/>
          <p:cNvSpPr txBox="1"/>
          <p:nvPr/>
        </p:nvSpPr>
        <p:spPr>
          <a:xfrm>
            <a:off x="1071538" y="1928802"/>
            <a:ext cx="7143800" cy="4247317"/>
          </a:xfrm>
          <a:prstGeom prst="rect">
            <a:avLst/>
          </a:prstGeom>
          <a:noFill/>
          <a:effectLst>
            <a:outerShdw blurRad="50800" dist="38100" dir="2700000" algn="tl" rotWithShape="0">
              <a:prstClr val="black"/>
            </a:outerShdw>
          </a:effectLst>
        </p:spPr>
        <p:txBody>
          <a:bodyPr wrap="square" rtlCol="0">
            <a:spAutoFit/>
          </a:bodyPr>
          <a:lstStyle/>
          <a:p>
            <a:r>
              <a:rPr lang="sv-SE" sz="3000" dirty="0" smtClean="0">
                <a:solidFill>
                  <a:schemeClr val="bg1"/>
                </a:solidFill>
                <a:latin typeface="Arial Rounded MT Bold" pitchFamily="34" charset="0"/>
              </a:rPr>
              <a:t>”Även om denna världens </a:t>
            </a:r>
            <a:br>
              <a:rPr lang="sv-SE" sz="3000" dirty="0" smtClean="0">
                <a:solidFill>
                  <a:schemeClr val="bg1"/>
                </a:solidFill>
                <a:latin typeface="Arial Rounded MT Bold" pitchFamily="34" charset="0"/>
              </a:rPr>
            </a:br>
            <a:r>
              <a:rPr lang="sv-SE" sz="3000" dirty="0" smtClean="0">
                <a:solidFill>
                  <a:schemeClr val="bg1"/>
                </a:solidFill>
                <a:latin typeface="Arial Rounded MT Bold" pitchFamily="34" charset="0"/>
              </a:rPr>
              <a:t>härskare inte vet det, har ändå </a:t>
            </a:r>
            <a:r>
              <a:rPr lang="sv-SE" sz="3000" dirty="0" smtClean="0">
                <a:solidFill>
                  <a:srgbClr val="FFFF00"/>
                </a:solidFill>
                <a:latin typeface="Arial Rounded MT Bold" pitchFamily="34" charset="0"/>
              </a:rPr>
              <a:t>änglar</a:t>
            </a:r>
            <a:r>
              <a:rPr lang="sv-SE" sz="3000" dirty="0" smtClean="0">
                <a:solidFill>
                  <a:schemeClr val="bg1"/>
                </a:solidFill>
                <a:latin typeface="Arial Rounded MT Bold" pitchFamily="34" charset="0"/>
              </a:rPr>
              <a:t> ofta talat i deras rådsförsamlingar. Människor har </a:t>
            </a:r>
            <a:r>
              <a:rPr lang="sv-SE" sz="3000" dirty="0" smtClean="0">
                <a:solidFill>
                  <a:srgbClr val="FFFF00"/>
                </a:solidFill>
                <a:latin typeface="Arial Rounded MT Bold" pitchFamily="34" charset="0"/>
              </a:rPr>
              <a:t>betraktat</a:t>
            </a:r>
            <a:r>
              <a:rPr lang="sv-SE" sz="3000" dirty="0" smtClean="0">
                <a:solidFill>
                  <a:schemeClr val="bg1"/>
                </a:solidFill>
                <a:latin typeface="Arial Rounded MT Bold" pitchFamily="34" charset="0"/>
              </a:rPr>
              <a:t> dem. Människor har </a:t>
            </a:r>
            <a:r>
              <a:rPr lang="sv-SE" sz="3000" dirty="0" smtClean="0">
                <a:solidFill>
                  <a:srgbClr val="FFFF00"/>
                </a:solidFill>
                <a:latin typeface="Arial Rounded MT Bold" pitchFamily="34" charset="0"/>
              </a:rPr>
              <a:t>lyssnat</a:t>
            </a:r>
            <a:r>
              <a:rPr lang="sv-SE" sz="3000" dirty="0" smtClean="0">
                <a:solidFill>
                  <a:schemeClr val="bg1"/>
                </a:solidFill>
                <a:latin typeface="Arial Rounded MT Bold" pitchFamily="34" charset="0"/>
              </a:rPr>
              <a:t> till deras ord. Människor har </a:t>
            </a:r>
            <a:r>
              <a:rPr lang="sv-SE" sz="3000" dirty="0" smtClean="0">
                <a:solidFill>
                  <a:srgbClr val="FFFF00"/>
                </a:solidFill>
                <a:latin typeface="Arial Rounded MT Bold" pitchFamily="34" charset="0"/>
              </a:rPr>
              <a:t>argumenterat</a:t>
            </a:r>
            <a:r>
              <a:rPr lang="sv-SE" sz="3000" dirty="0" smtClean="0">
                <a:solidFill>
                  <a:schemeClr val="bg1"/>
                </a:solidFill>
                <a:latin typeface="Arial Rounded MT Bold" pitchFamily="34" charset="0"/>
              </a:rPr>
              <a:t> mot deras förslag och </a:t>
            </a:r>
            <a:r>
              <a:rPr lang="sv-SE" sz="3000" dirty="0" smtClean="0">
                <a:solidFill>
                  <a:srgbClr val="FFFF00"/>
                </a:solidFill>
                <a:latin typeface="Arial Rounded MT Bold" pitchFamily="34" charset="0"/>
              </a:rPr>
              <a:t>hånat</a:t>
            </a:r>
            <a:r>
              <a:rPr lang="sv-SE" sz="3000" dirty="0" smtClean="0">
                <a:solidFill>
                  <a:schemeClr val="bg1"/>
                </a:solidFill>
                <a:latin typeface="Arial Rounded MT Bold" pitchFamily="34" charset="0"/>
              </a:rPr>
              <a:t> deras råd. I rådssalar och inför domstolar har dessa himmelska sändebud visat att</a:t>
            </a:r>
          </a:p>
        </p:txBody>
      </p:sp>
      <p:pic>
        <p:nvPicPr>
          <p:cNvPr id="1026" name="Picture 2" descr="C:\Documents and Settings\Jonathan Karlsson\Mina dokument\Mötesserier\Bildarkiv\Evangelism Images\23 - Spirit of Prophecy\0823128 - Ellen White vision.jpg"/>
          <p:cNvPicPr>
            <a:picLocks noChangeAspect="1" noChangeArrowheads="1"/>
          </p:cNvPicPr>
          <p:nvPr/>
        </p:nvPicPr>
        <p:blipFill>
          <a:blip r:embed="rId3" cstate="screen"/>
          <a:srcRect/>
          <a:stretch>
            <a:fillRect/>
          </a:stretch>
        </p:blipFill>
        <p:spPr bwMode="auto">
          <a:xfrm flipH="1">
            <a:off x="7308304" y="404664"/>
            <a:ext cx="1440160" cy="1736193"/>
          </a:xfrm>
          <a:prstGeom prst="rect">
            <a:avLst/>
          </a:prstGeom>
          <a:noFill/>
        </p:spPr>
      </p:pic>
    </p:spTree>
    <p:extLst>
      <p:ext uri="{BB962C8B-B14F-4D97-AF65-F5344CB8AC3E}">
        <p14:creationId xmlns:p14="http://schemas.microsoft.com/office/powerpoint/2010/main" val="379391752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ruta 3"/>
          <p:cNvSpPr txBox="1"/>
          <p:nvPr/>
        </p:nvSpPr>
        <p:spPr>
          <a:xfrm>
            <a:off x="928662" y="785794"/>
            <a:ext cx="7286676" cy="830997"/>
          </a:xfrm>
          <a:prstGeom prst="rect">
            <a:avLst/>
          </a:prstGeom>
          <a:noFill/>
          <a:effectLst>
            <a:outerShdw blurRad="50800" dist="38100" dir="2700000" algn="tl" rotWithShape="0">
              <a:prstClr val="black">
                <a:alpha val="40000"/>
              </a:prstClr>
            </a:outerShdw>
          </a:effectLst>
        </p:spPr>
        <p:txBody>
          <a:bodyPr wrap="square" rtlCol="0">
            <a:spAutoFit/>
          </a:bodyPr>
          <a:lstStyle/>
          <a:p>
            <a:r>
              <a:rPr lang="sv-SE" sz="4800" dirty="0" smtClean="0">
                <a:solidFill>
                  <a:srgbClr val="FFC000"/>
                </a:solidFill>
                <a:latin typeface="Berlin Sans FB Demi" pitchFamily="34" charset="0"/>
              </a:rPr>
              <a:t>Ellen White</a:t>
            </a:r>
            <a:endParaRPr lang="sv-SE" sz="4800" dirty="0">
              <a:solidFill>
                <a:srgbClr val="FFC000"/>
              </a:solidFill>
              <a:latin typeface="Berlin Sans FB Demi" pitchFamily="34" charset="0"/>
            </a:endParaRPr>
          </a:p>
        </p:txBody>
      </p:sp>
      <p:sp>
        <p:nvSpPr>
          <p:cNvPr id="5" name="textruta 4"/>
          <p:cNvSpPr txBox="1"/>
          <p:nvPr/>
        </p:nvSpPr>
        <p:spPr>
          <a:xfrm>
            <a:off x="1071538" y="1928802"/>
            <a:ext cx="6668814" cy="3785652"/>
          </a:xfrm>
          <a:prstGeom prst="rect">
            <a:avLst/>
          </a:prstGeom>
          <a:noFill/>
          <a:effectLst>
            <a:outerShdw blurRad="50800" dist="38100" dir="2700000" algn="tl" rotWithShape="0">
              <a:prstClr val="black"/>
            </a:outerShdw>
          </a:effectLst>
        </p:spPr>
        <p:txBody>
          <a:bodyPr wrap="square" rtlCol="0">
            <a:spAutoFit/>
          </a:bodyPr>
          <a:lstStyle/>
          <a:p>
            <a:r>
              <a:rPr lang="sv-SE" sz="3000" dirty="0">
                <a:solidFill>
                  <a:schemeClr val="bg1"/>
                </a:solidFill>
                <a:latin typeface="Arial Rounded MT Bold" pitchFamily="34" charset="0"/>
              </a:rPr>
              <a:t>de noga känt </a:t>
            </a:r>
            <a:r>
              <a:rPr lang="sv-SE" sz="3000" dirty="0" smtClean="0">
                <a:solidFill>
                  <a:schemeClr val="bg1"/>
                </a:solidFill>
                <a:latin typeface="Arial Rounded MT Bold" pitchFamily="34" charset="0"/>
              </a:rPr>
              <a:t>människors historia. De har visat att de bättre kunnat försvara de förtrycktas sak än de bästa och mest vältaliga försvarare. De har </a:t>
            </a:r>
            <a:r>
              <a:rPr lang="sv-SE" sz="3000" dirty="0" smtClean="0">
                <a:solidFill>
                  <a:srgbClr val="FFFF00"/>
                </a:solidFill>
                <a:latin typeface="Arial Rounded MT Bold" pitchFamily="34" charset="0"/>
              </a:rPr>
              <a:t>gjort planer om intet </a:t>
            </a:r>
            <a:r>
              <a:rPr lang="sv-SE" sz="3000" dirty="0" smtClean="0">
                <a:solidFill>
                  <a:schemeClr val="bg1"/>
                </a:solidFill>
                <a:latin typeface="Arial Rounded MT Bold" pitchFamily="34" charset="0"/>
              </a:rPr>
              <a:t>och avvärjt ondska, som i hög grad skulle ha hindrat </a:t>
            </a:r>
            <a:r>
              <a:rPr lang="sv-SE" sz="3000" dirty="0" smtClean="0">
                <a:solidFill>
                  <a:srgbClr val="FFFF00"/>
                </a:solidFill>
                <a:latin typeface="Arial Rounded MT Bold" pitchFamily="34" charset="0"/>
              </a:rPr>
              <a:t>Guds verk </a:t>
            </a:r>
            <a:r>
              <a:rPr lang="sv-SE" sz="3000" dirty="0" smtClean="0">
                <a:solidFill>
                  <a:schemeClr val="bg1"/>
                </a:solidFill>
                <a:latin typeface="Arial Rounded MT Bold" pitchFamily="34" charset="0"/>
              </a:rPr>
              <a:t>och dragit olycka över hans folk.”</a:t>
            </a:r>
          </a:p>
        </p:txBody>
      </p:sp>
      <p:sp>
        <p:nvSpPr>
          <p:cNvPr id="21" name="textruta 20"/>
          <p:cNvSpPr txBox="1"/>
          <p:nvPr/>
        </p:nvSpPr>
        <p:spPr>
          <a:xfrm>
            <a:off x="6084168" y="6156012"/>
            <a:ext cx="2144280" cy="369332"/>
          </a:xfrm>
          <a:prstGeom prst="rect">
            <a:avLst/>
          </a:prstGeom>
          <a:noFill/>
          <a:effectLst>
            <a:outerShdw blurRad="50800" dist="38100" dir="2700000" algn="tl" rotWithShape="0">
              <a:prstClr val="black">
                <a:alpha val="40000"/>
              </a:prstClr>
            </a:outerShdw>
          </a:effectLst>
        </p:spPr>
        <p:txBody>
          <a:bodyPr wrap="square" rtlCol="0">
            <a:spAutoFit/>
          </a:bodyPr>
          <a:lstStyle/>
          <a:p>
            <a:pPr marL="342900" indent="-342900" algn="r"/>
            <a:r>
              <a:rPr lang="sv-SE" b="1" dirty="0" smtClean="0">
                <a:solidFill>
                  <a:schemeClr val="bg1"/>
                </a:solidFill>
              </a:rPr>
              <a:t>Stora Striden s. 632</a:t>
            </a:r>
            <a:endParaRPr lang="sv-SE" b="1" dirty="0">
              <a:solidFill>
                <a:schemeClr val="bg1"/>
              </a:solidFill>
            </a:endParaRPr>
          </a:p>
        </p:txBody>
      </p:sp>
      <p:pic>
        <p:nvPicPr>
          <p:cNvPr id="1026" name="Picture 2" descr="C:\Documents and Settings\Jonathan Karlsson\Mina dokument\Mötesserier\Bildarkiv\Evangelism Images\23 - Spirit of Prophecy\0823128 - Ellen White vision.jpg"/>
          <p:cNvPicPr>
            <a:picLocks noChangeAspect="1" noChangeArrowheads="1"/>
          </p:cNvPicPr>
          <p:nvPr/>
        </p:nvPicPr>
        <p:blipFill>
          <a:blip r:embed="rId3" cstate="screen"/>
          <a:srcRect/>
          <a:stretch>
            <a:fillRect/>
          </a:stretch>
        </p:blipFill>
        <p:spPr bwMode="auto">
          <a:xfrm flipH="1">
            <a:off x="7308304" y="404664"/>
            <a:ext cx="1440160" cy="1736193"/>
          </a:xfrm>
          <a:prstGeom prst="rect">
            <a:avLst/>
          </a:prstGeom>
          <a:noFill/>
        </p:spPr>
      </p:pic>
    </p:spTree>
    <p:extLst>
      <p:ext uri="{BB962C8B-B14F-4D97-AF65-F5344CB8AC3E}">
        <p14:creationId xmlns:p14="http://schemas.microsoft.com/office/powerpoint/2010/main" val="83809028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ruta 3"/>
          <p:cNvSpPr txBox="1"/>
          <p:nvPr/>
        </p:nvSpPr>
        <p:spPr>
          <a:xfrm>
            <a:off x="928662" y="785794"/>
            <a:ext cx="7286676" cy="830997"/>
          </a:xfrm>
          <a:prstGeom prst="rect">
            <a:avLst/>
          </a:prstGeom>
          <a:noFill/>
          <a:effectLst>
            <a:outerShdw blurRad="50800" dist="38100" dir="2700000" algn="tl" rotWithShape="0">
              <a:prstClr val="black">
                <a:alpha val="40000"/>
              </a:prstClr>
            </a:outerShdw>
          </a:effectLst>
        </p:spPr>
        <p:txBody>
          <a:bodyPr wrap="square" rtlCol="0">
            <a:spAutoFit/>
          </a:bodyPr>
          <a:lstStyle/>
          <a:p>
            <a:r>
              <a:rPr lang="sv-SE" sz="4800" dirty="0" smtClean="0">
                <a:solidFill>
                  <a:srgbClr val="FFC000"/>
                </a:solidFill>
                <a:latin typeface="Berlin Sans FB Demi" pitchFamily="34" charset="0"/>
              </a:rPr>
              <a:t>Daniel 10:20-21</a:t>
            </a:r>
            <a:endParaRPr lang="sv-SE" sz="4800" dirty="0">
              <a:solidFill>
                <a:srgbClr val="FFC000"/>
              </a:solidFill>
              <a:latin typeface="Berlin Sans FB Demi" pitchFamily="34" charset="0"/>
            </a:endParaRPr>
          </a:p>
        </p:txBody>
      </p:sp>
      <p:sp>
        <p:nvSpPr>
          <p:cNvPr id="5" name="textruta 4"/>
          <p:cNvSpPr txBox="1"/>
          <p:nvPr/>
        </p:nvSpPr>
        <p:spPr>
          <a:xfrm>
            <a:off x="957780" y="1682044"/>
            <a:ext cx="7028854" cy="5016758"/>
          </a:xfrm>
          <a:prstGeom prst="rect">
            <a:avLst/>
          </a:prstGeom>
          <a:noFill/>
          <a:effectLst>
            <a:outerShdw blurRad="50800" dist="38100" dir="2700000" algn="tl" rotWithShape="0">
              <a:prstClr val="black">
                <a:alpha val="40000"/>
              </a:prstClr>
            </a:outerShdw>
          </a:effectLst>
        </p:spPr>
        <p:txBody>
          <a:bodyPr wrap="square" rtlCol="0">
            <a:spAutoFit/>
          </a:bodyPr>
          <a:lstStyle/>
          <a:p>
            <a:r>
              <a:rPr lang="sv-SE" sz="3200" dirty="0" smtClean="0">
                <a:solidFill>
                  <a:schemeClr val="bg1"/>
                </a:solidFill>
                <a:effectLst>
                  <a:outerShdw blurRad="38100" dist="38100" dir="2700000" algn="tl">
                    <a:srgbClr val="000000">
                      <a:alpha val="43137"/>
                    </a:srgbClr>
                  </a:outerShdw>
                </a:effectLst>
                <a:latin typeface="Arial Rounded MT Bold" pitchFamily="34" charset="0"/>
              </a:rPr>
              <a:t>”Men jag måste </a:t>
            </a:r>
            <a:r>
              <a:rPr lang="sv-SE" sz="3200" dirty="0" smtClean="0">
                <a:solidFill>
                  <a:schemeClr val="bg1"/>
                </a:solidFill>
                <a:effectLst>
                  <a:outerShdw blurRad="38100" dist="38100" dir="2700000" algn="tl">
                    <a:srgbClr val="000000">
                      <a:alpha val="43137"/>
                    </a:srgbClr>
                  </a:outerShdw>
                </a:effectLst>
                <a:latin typeface="Arial Rounded MT Bold" pitchFamily="34" charset="0"/>
              </a:rPr>
              <a:t/>
            </a:r>
            <a:br>
              <a:rPr lang="sv-SE" sz="3200" dirty="0" smtClean="0">
                <a:solidFill>
                  <a:schemeClr val="bg1"/>
                </a:solidFill>
                <a:effectLst>
                  <a:outerShdw blurRad="38100" dist="38100" dir="2700000" algn="tl">
                    <a:srgbClr val="000000">
                      <a:alpha val="43137"/>
                    </a:srgbClr>
                  </a:outerShdw>
                </a:effectLst>
                <a:latin typeface="Arial Rounded MT Bold" pitchFamily="34" charset="0"/>
              </a:rPr>
            </a:br>
            <a:r>
              <a:rPr lang="sv-SE" sz="3200" dirty="0" smtClean="0">
                <a:solidFill>
                  <a:schemeClr val="bg1"/>
                </a:solidFill>
                <a:effectLst>
                  <a:outerShdw blurRad="38100" dist="38100" dir="2700000" algn="tl">
                    <a:srgbClr val="000000">
                      <a:alpha val="43137"/>
                    </a:srgbClr>
                  </a:outerShdw>
                </a:effectLst>
                <a:latin typeface="Arial Rounded MT Bold" pitchFamily="34" charset="0"/>
              </a:rPr>
              <a:t>strax </a:t>
            </a:r>
            <a:r>
              <a:rPr lang="sv-SE" sz="3200" dirty="0" smtClean="0">
                <a:solidFill>
                  <a:schemeClr val="bg1"/>
                </a:solidFill>
                <a:effectLst>
                  <a:outerShdw blurRad="38100" dist="38100" dir="2700000" algn="tl">
                    <a:srgbClr val="000000">
                      <a:alpha val="43137"/>
                    </a:srgbClr>
                  </a:outerShdw>
                </a:effectLst>
                <a:latin typeface="Arial Rounded MT Bold" pitchFamily="34" charset="0"/>
              </a:rPr>
              <a:t>vända tillbaka </a:t>
            </a:r>
            <a:r>
              <a:rPr lang="sv-SE" sz="3200" dirty="0" smtClean="0">
                <a:solidFill>
                  <a:schemeClr val="bg1"/>
                </a:solidFill>
                <a:effectLst>
                  <a:outerShdw blurRad="38100" dist="38100" dir="2700000" algn="tl">
                    <a:srgbClr val="000000">
                      <a:alpha val="43137"/>
                    </a:srgbClr>
                  </a:outerShdw>
                </a:effectLst>
                <a:latin typeface="Arial Rounded MT Bold" pitchFamily="34" charset="0"/>
              </a:rPr>
              <a:t/>
            </a:r>
            <a:br>
              <a:rPr lang="sv-SE" sz="3200" dirty="0" smtClean="0">
                <a:solidFill>
                  <a:schemeClr val="bg1"/>
                </a:solidFill>
                <a:effectLst>
                  <a:outerShdw blurRad="38100" dist="38100" dir="2700000" algn="tl">
                    <a:srgbClr val="000000">
                      <a:alpha val="43137"/>
                    </a:srgbClr>
                  </a:outerShdw>
                </a:effectLst>
                <a:latin typeface="Arial Rounded MT Bold" pitchFamily="34" charset="0"/>
              </a:rPr>
            </a:br>
            <a:r>
              <a:rPr lang="sv-SE" sz="3200" dirty="0" smtClean="0">
                <a:solidFill>
                  <a:schemeClr val="bg1"/>
                </a:solidFill>
                <a:effectLst>
                  <a:outerShdw blurRad="38100" dist="38100" dir="2700000" algn="tl">
                    <a:srgbClr val="000000">
                      <a:alpha val="43137"/>
                    </a:srgbClr>
                  </a:outerShdw>
                </a:effectLst>
                <a:latin typeface="Arial Rounded MT Bold" pitchFamily="34" charset="0"/>
              </a:rPr>
              <a:t>för </a:t>
            </a:r>
            <a:r>
              <a:rPr lang="sv-SE" sz="3200" dirty="0" smtClean="0">
                <a:solidFill>
                  <a:schemeClr val="bg1"/>
                </a:solidFill>
                <a:effectLst>
                  <a:outerShdw blurRad="38100" dist="38100" dir="2700000" algn="tl">
                    <a:srgbClr val="000000">
                      <a:alpha val="43137"/>
                    </a:srgbClr>
                  </a:outerShdw>
                </a:effectLst>
                <a:latin typeface="Arial Rounded MT Bold" pitchFamily="34" charset="0"/>
              </a:rPr>
              <a:t>att </a:t>
            </a:r>
            <a:r>
              <a:rPr lang="sv-SE" sz="3200" dirty="0" smtClean="0">
                <a:solidFill>
                  <a:srgbClr val="FFFF00"/>
                </a:solidFill>
                <a:effectLst>
                  <a:outerShdw blurRad="38100" dist="38100" dir="2700000" algn="tl">
                    <a:srgbClr val="000000">
                      <a:alpha val="43137"/>
                    </a:srgbClr>
                  </a:outerShdw>
                </a:effectLst>
                <a:latin typeface="Arial Rounded MT Bold" pitchFamily="34" charset="0"/>
              </a:rPr>
              <a:t>strida</a:t>
            </a:r>
            <a:r>
              <a:rPr lang="sv-SE" sz="3200" dirty="0" smtClean="0">
                <a:solidFill>
                  <a:schemeClr val="bg1"/>
                </a:solidFill>
                <a:effectLst>
                  <a:outerShdw blurRad="38100" dist="38100" dir="2700000" algn="tl">
                    <a:srgbClr val="000000">
                      <a:alpha val="43137"/>
                    </a:srgbClr>
                  </a:outerShdw>
                </a:effectLst>
                <a:latin typeface="Arial Rounded MT Bold" pitchFamily="34" charset="0"/>
              </a:rPr>
              <a:t> mot </a:t>
            </a:r>
            <a:r>
              <a:rPr lang="sv-SE" sz="3200" dirty="0" smtClean="0">
                <a:solidFill>
                  <a:schemeClr val="bg1"/>
                </a:solidFill>
                <a:effectLst>
                  <a:outerShdw blurRad="38100" dist="38100" dir="2700000" algn="tl">
                    <a:srgbClr val="000000">
                      <a:alpha val="43137"/>
                    </a:srgbClr>
                  </a:outerShdw>
                </a:effectLst>
                <a:latin typeface="Arial Rounded MT Bold" pitchFamily="34" charset="0"/>
              </a:rPr>
              <a:t/>
            </a:r>
            <a:br>
              <a:rPr lang="sv-SE" sz="3200" dirty="0" smtClean="0">
                <a:solidFill>
                  <a:schemeClr val="bg1"/>
                </a:solidFill>
                <a:effectLst>
                  <a:outerShdw blurRad="38100" dist="38100" dir="2700000" algn="tl">
                    <a:srgbClr val="000000">
                      <a:alpha val="43137"/>
                    </a:srgbClr>
                  </a:outerShdw>
                </a:effectLst>
                <a:latin typeface="Arial Rounded MT Bold" pitchFamily="34" charset="0"/>
              </a:rPr>
            </a:br>
            <a:r>
              <a:rPr lang="sv-SE" sz="3200" dirty="0" smtClean="0">
                <a:solidFill>
                  <a:srgbClr val="FFFF00"/>
                </a:solidFill>
                <a:effectLst>
                  <a:outerShdw blurRad="38100" dist="38100" dir="2700000" algn="tl">
                    <a:srgbClr val="000000">
                      <a:alpha val="43137"/>
                    </a:srgbClr>
                  </a:outerShdw>
                </a:effectLst>
                <a:latin typeface="Arial Rounded MT Bold" pitchFamily="34" charset="0"/>
              </a:rPr>
              <a:t>fursten</a:t>
            </a:r>
            <a:r>
              <a:rPr lang="sv-SE" sz="3200" dirty="0" smtClean="0">
                <a:solidFill>
                  <a:schemeClr val="bg1"/>
                </a:solidFill>
                <a:effectLst>
                  <a:outerShdw blurRad="38100" dist="38100" dir="2700000" algn="tl">
                    <a:srgbClr val="000000">
                      <a:alpha val="43137"/>
                    </a:srgbClr>
                  </a:outerShdw>
                </a:effectLst>
                <a:latin typeface="Arial Rounded MT Bold" pitchFamily="34" charset="0"/>
              </a:rPr>
              <a:t> </a:t>
            </a:r>
            <a:r>
              <a:rPr lang="sv-SE" sz="3200" dirty="0" smtClean="0">
                <a:solidFill>
                  <a:schemeClr val="bg1"/>
                </a:solidFill>
                <a:effectLst>
                  <a:outerShdw blurRad="38100" dist="38100" dir="2700000" algn="tl">
                    <a:srgbClr val="000000">
                      <a:alpha val="43137"/>
                    </a:srgbClr>
                  </a:outerShdw>
                </a:effectLst>
                <a:latin typeface="Arial Rounded MT Bold" pitchFamily="34" charset="0"/>
              </a:rPr>
              <a:t>över </a:t>
            </a:r>
            <a:r>
              <a:rPr lang="sv-SE" sz="3200" dirty="0" smtClean="0">
                <a:solidFill>
                  <a:srgbClr val="FFFF00"/>
                </a:solidFill>
                <a:effectLst>
                  <a:outerShdw blurRad="38100" dist="38100" dir="2700000" algn="tl">
                    <a:srgbClr val="000000">
                      <a:alpha val="43137"/>
                    </a:srgbClr>
                  </a:outerShdw>
                </a:effectLst>
                <a:latin typeface="Arial Rounded MT Bold" pitchFamily="34" charset="0"/>
              </a:rPr>
              <a:t>Persien</a:t>
            </a:r>
            <a:r>
              <a:rPr lang="sv-SE" sz="3200" dirty="0" smtClean="0">
                <a:solidFill>
                  <a:schemeClr val="bg1"/>
                </a:solidFill>
                <a:effectLst>
                  <a:outerShdw blurRad="38100" dist="38100" dir="2700000" algn="tl">
                    <a:srgbClr val="000000">
                      <a:alpha val="43137"/>
                    </a:srgbClr>
                  </a:outerShdw>
                </a:effectLst>
                <a:latin typeface="Arial Rounded MT Bold" pitchFamily="34" charset="0"/>
              </a:rPr>
              <a:t>,</a:t>
            </a:r>
            <a:br>
              <a:rPr lang="sv-SE" sz="3200" dirty="0" smtClean="0">
                <a:solidFill>
                  <a:schemeClr val="bg1"/>
                </a:solidFill>
                <a:effectLst>
                  <a:outerShdw blurRad="38100" dist="38100" dir="2700000" algn="tl">
                    <a:srgbClr val="000000">
                      <a:alpha val="43137"/>
                    </a:srgbClr>
                  </a:outerShdw>
                </a:effectLst>
                <a:latin typeface="Arial Rounded MT Bold" pitchFamily="34" charset="0"/>
              </a:rPr>
            </a:br>
            <a:r>
              <a:rPr lang="sv-SE" sz="3200" dirty="0" smtClean="0">
                <a:solidFill>
                  <a:schemeClr val="bg1"/>
                </a:solidFill>
                <a:effectLst>
                  <a:outerShdw blurRad="38100" dist="38100" dir="2700000" algn="tl">
                    <a:srgbClr val="000000">
                      <a:alpha val="43137"/>
                    </a:srgbClr>
                  </a:outerShdw>
                </a:effectLst>
                <a:latin typeface="Arial Rounded MT Bold" pitchFamily="34" charset="0"/>
              </a:rPr>
              <a:t> </a:t>
            </a:r>
            <a:r>
              <a:rPr lang="sv-SE" sz="3200" dirty="0" smtClean="0">
                <a:solidFill>
                  <a:schemeClr val="bg1"/>
                </a:solidFill>
                <a:effectLst>
                  <a:outerShdw blurRad="38100" dist="38100" dir="2700000" algn="tl">
                    <a:srgbClr val="000000">
                      <a:alpha val="43137"/>
                    </a:srgbClr>
                  </a:outerShdw>
                </a:effectLst>
                <a:latin typeface="Arial Rounded MT Bold" pitchFamily="34" charset="0"/>
              </a:rPr>
              <a:t>och när jag drar bort från honom kommer fursten över </a:t>
            </a:r>
            <a:r>
              <a:rPr lang="sv-SE" sz="3200" dirty="0" smtClean="0">
                <a:solidFill>
                  <a:srgbClr val="FFFF00"/>
                </a:solidFill>
                <a:effectLst>
                  <a:outerShdw blurRad="38100" dist="38100" dir="2700000" algn="tl">
                    <a:srgbClr val="000000">
                      <a:alpha val="43137"/>
                    </a:srgbClr>
                  </a:outerShdw>
                </a:effectLst>
                <a:latin typeface="Arial Rounded MT Bold" pitchFamily="34" charset="0"/>
              </a:rPr>
              <a:t>Javan</a:t>
            </a:r>
            <a:r>
              <a:rPr lang="sv-SE" sz="3200" dirty="0" smtClean="0">
                <a:solidFill>
                  <a:schemeClr val="bg1"/>
                </a:solidFill>
                <a:effectLst>
                  <a:outerShdw blurRad="38100" dist="38100" dir="2700000" algn="tl">
                    <a:srgbClr val="000000">
                      <a:alpha val="43137"/>
                    </a:srgbClr>
                  </a:outerShdw>
                </a:effectLst>
                <a:latin typeface="Arial Rounded MT Bold" pitchFamily="34" charset="0"/>
              </a:rPr>
              <a:t>. Dock vill jag meddela dig vad som är skrivet i </a:t>
            </a:r>
            <a:r>
              <a:rPr lang="sv-SE" sz="3200" dirty="0" smtClean="0">
                <a:solidFill>
                  <a:srgbClr val="FFFF00"/>
                </a:solidFill>
                <a:effectLst>
                  <a:outerShdw blurRad="38100" dist="38100" dir="2700000" algn="tl">
                    <a:srgbClr val="000000">
                      <a:alpha val="43137"/>
                    </a:srgbClr>
                  </a:outerShdw>
                </a:effectLst>
                <a:latin typeface="Arial Rounded MT Bold" pitchFamily="34" charset="0"/>
              </a:rPr>
              <a:t>sanningens bok</a:t>
            </a:r>
            <a:r>
              <a:rPr lang="sv-SE" sz="3200" dirty="0" smtClean="0">
                <a:solidFill>
                  <a:schemeClr val="bg1"/>
                </a:solidFill>
                <a:effectLst>
                  <a:outerShdw blurRad="38100" dist="38100" dir="2700000" algn="tl">
                    <a:srgbClr val="000000">
                      <a:alpha val="43137"/>
                    </a:srgbClr>
                  </a:outerShdw>
                </a:effectLst>
                <a:latin typeface="Arial Rounded MT Bold" pitchFamily="34" charset="0"/>
              </a:rPr>
              <a:t>. Ingen enda hjälper mig mot dessa, ingen utom Mikael, er furste.”</a:t>
            </a:r>
          </a:p>
        </p:txBody>
      </p:sp>
      <p:sp>
        <p:nvSpPr>
          <p:cNvPr id="21" name="textruta 20"/>
          <p:cNvSpPr txBox="1"/>
          <p:nvPr/>
        </p:nvSpPr>
        <p:spPr>
          <a:xfrm>
            <a:off x="6084168" y="6220505"/>
            <a:ext cx="2144280" cy="369332"/>
          </a:xfrm>
          <a:prstGeom prst="rect">
            <a:avLst/>
          </a:prstGeom>
          <a:noFill/>
          <a:effectLst>
            <a:outerShdw blurRad="50800" dist="38100" dir="2700000" algn="tl" rotWithShape="0">
              <a:prstClr val="black">
                <a:alpha val="40000"/>
              </a:prstClr>
            </a:outerShdw>
          </a:effectLst>
        </p:spPr>
        <p:txBody>
          <a:bodyPr wrap="square" rtlCol="0">
            <a:spAutoFit/>
          </a:bodyPr>
          <a:lstStyle/>
          <a:p>
            <a:pPr marL="342900" indent="-342900" algn="r"/>
            <a:r>
              <a:rPr lang="sv-SE" b="1" dirty="0" smtClean="0">
                <a:solidFill>
                  <a:schemeClr val="bg1"/>
                </a:solidFill>
              </a:rPr>
              <a:t>Svenska Folkbibeln</a:t>
            </a:r>
            <a:endParaRPr lang="sv-SE" b="1" dirty="0">
              <a:solidFill>
                <a:schemeClr val="bg1"/>
              </a:solidFill>
            </a:endParaRPr>
          </a:p>
        </p:txBody>
      </p:sp>
      <p:pic>
        <p:nvPicPr>
          <p:cNvPr id="6" name="Picture 2" descr="C:\Users\Jonathan\Evangelisation\Bildarkiv\pics\O_2300\O021T.JPG"/>
          <p:cNvPicPr>
            <a:picLocks noChangeAspect="1" noChangeArrowheads="1"/>
          </p:cNvPicPr>
          <p:nvPr/>
        </p:nvPicPr>
        <p:blipFill rotWithShape="1">
          <a:blip r:embed="rId3">
            <a:extLst>
              <a:ext uri="{28A0092B-C50C-407E-A947-70E740481C1C}">
                <a14:useLocalDpi xmlns:a14="http://schemas.microsoft.com/office/drawing/2010/main" val="0"/>
              </a:ext>
            </a:extLst>
          </a:blip>
          <a:srcRect b="33295"/>
          <a:stretch/>
        </p:blipFill>
        <p:spPr bwMode="auto">
          <a:xfrm flipH="1">
            <a:off x="5261016" y="1648242"/>
            <a:ext cx="3559456" cy="17807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293441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ruta 3"/>
          <p:cNvSpPr txBox="1"/>
          <p:nvPr/>
        </p:nvSpPr>
        <p:spPr>
          <a:xfrm>
            <a:off x="928662" y="785794"/>
            <a:ext cx="7286676" cy="830997"/>
          </a:xfrm>
          <a:prstGeom prst="rect">
            <a:avLst/>
          </a:prstGeom>
          <a:noFill/>
          <a:effectLst>
            <a:outerShdw blurRad="50800" dist="38100" dir="2700000" algn="tl" rotWithShape="0">
              <a:prstClr val="black">
                <a:alpha val="40000"/>
              </a:prstClr>
            </a:outerShdw>
          </a:effectLst>
        </p:spPr>
        <p:txBody>
          <a:bodyPr wrap="square" rtlCol="0">
            <a:spAutoFit/>
          </a:bodyPr>
          <a:lstStyle/>
          <a:p>
            <a:r>
              <a:rPr lang="sv-SE" sz="4800" dirty="0" smtClean="0">
                <a:solidFill>
                  <a:srgbClr val="FFC000"/>
                </a:solidFill>
                <a:latin typeface="Berlin Sans FB Demi" pitchFamily="34" charset="0"/>
              </a:rPr>
              <a:t>Mikael = Jesus</a:t>
            </a:r>
            <a:endParaRPr lang="sv-SE" sz="4800" dirty="0">
              <a:solidFill>
                <a:srgbClr val="FFC000"/>
              </a:solidFill>
              <a:latin typeface="Berlin Sans FB Demi" pitchFamily="34" charset="0"/>
            </a:endParaRPr>
          </a:p>
        </p:txBody>
      </p:sp>
      <p:sp>
        <p:nvSpPr>
          <p:cNvPr id="5" name="textruta 4"/>
          <p:cNvSpPr txBox="1"/>
          <p:nvPr/>
        </p:nvSpPr>
        <p:spPr>
          <a:xfrm>
            <a:off x="971600" y="1772816"/>
            <a:ext cx="7243738" cy="4524315"/>
          </a:xfrm>
          <a:prstGeom prst="rect">
            <a:avLst/>
          </a:prstGeom>
          <a:noFill/>
          <a:effectLst>
            <a:outerShdw blurRad="50800" dist="38100" dir="2700000" algn="tl" rotWithShape="0">
              <a:prstClr val="black">
                <a:alpha val="40000"/>
              </a:prstClr>
            </a:outerShdw>
          </a:effectLst>
        </p:spPr>
        <p:txBody>
          <a:bodyPr wrap="square" rtlCol="0">
            <a:spAutoFit/>
          </a:bodyPr>
          <a:lstStyle/>
          <a:p>
            <a:r>
              <a:rPr lang="sv-SE" sz="3200" dirty="0" smtClean="0">
                <a:solidFill>
                  <a:schemeClr val="bg1"/>
                </a:solidFill>
                <a:effectLst>
                  <a:outerShdw blurRad="38100" dist="38100" dir="2700000" algn="tl">
                    <a:srgbClr val="000000">
                      <a:alpha val="43137"/>
                    </a:srgbClr>
                  </a:outerShdw>
                </a:effectLst>
                <a:latin typeface="Arial Rounded MT Bold" pitchFamily="34" charset="0"/>
              </a:rPr>
              <a:t>”Av sammanhanget här </a:t>
            </a:r>
            <a:br>
              <a:rPr lang="sv-SE" sz="3200" dirty="0" smtClean="0">
                <a:solidFill>
                  <a:schemeClr val="bg1"/>
                </a:solidFill>
                <a:effectLst>
                  <a:outerShdw blurRad="38100" dist="38100" dir="2700000" algn="tl">
                    <a:srgbClr val="000000">
                      <a:alpha val="43137"/>
                    </a:srgbClr>
                  </a:outerShdw>
                </a:effectLst>
                <a:latin typeface="Arial Rounded MT Bold" pitchFamily="34" charset="0"/>
              </a:rPr>
            </a:br>
            <a:r>
              <a:rPr lang="sv-SE" sz="3200" dirty="0" smtClean="0">
                <a:solidFill>
                  <a:schemeClr val="bg1"/>
                </a:solidFill>
                <a:effectLst>
                  <a:outerShdw blurRad="38100" dist="38100" dir="2700000" algn="tl">
                    <a:srgbClr val="000000">
                      <a:alpha val="43137"/>
                    </a:srgbClr>
                  </a:outerShdw>
                </a:effectLst>
                <a:latin typeface="Arial Rounded MT Bold" pitchFamily="34" charset="0"/>
              </a:rPr>
              <a:t>går det inte att avgöra </a:t>
            </a:r>
          </a:p>
          <a:p>
            <a:r>
              <a:rPr lang="sv-SE" sz="3200" dirty="0" smtClean="0">
                <a:solidFill>
                  <a:schemeClr val="bg1"/>
                </a:solidFill>
                <a:effectLst>
                  <a:outerShdw blurRad="38100" dist="38100" dir="2700000" algn="tl">
                    <a:srgbClr val="000000">
                      <a:alpha val="43137"/>
                    </a:srgbClr>
                  </a:outerShdw>
                </a:effectLst>
                <a:latin typeface="Arial Rounded MT Bold" pitchFamily="34" charset="0"/>
              </a:rPr>
              <a:t>frågan om </a:t>
            </a:r>
            <a:r>
              <a:rPr lang="sv-SE" sz="3200" dirty="0" smtClean="0">
                <a:solidFill>
                  <a:srgbClr val="FFFF00"/>
                </a:solidFill>
                <a:effectLst>
                  <a:outerShdw blurRad="38100" dist="38100" dir="2700000" algn="tl">
                    <a:srgbClr val="000000">
                      <a:alpha val="43137"/>
                    </a:srgbClr>
                  </a:outerShdw>
                </a:effectLst>
                <a:latin typeface="Arial Rounded MT Bold" pitchFamily="34" charset="0"/>
              </a:rPr>
              <a:t>Mikael</a:t>
            </a:r>
            <a:r>
              <a:rPr lang="sv-SE" sz="3200" dirty="0" smtClean="0">
                <a:solidFill>
                  <a:schemeClr val="bg1"/>
                </a:solidFill>
                <a:effectLst>
                  <a:outerShdw blurRad="38100" dist="38100" dir="2700000" algn="tl">
                    <a:srgbClr val="000000">
                      <a:alpha val="43137"/>
                    </a:srgbClr>
                  </a:outerShdw>
                </a:effectLst>
                <a:latin typeface="Arial Rounded MT Bold" pitchFamily="34" charset="0"/>
              </a:rPr>
              <a:t> är en</a:t>
            </a:r>
            <a:br>
              <a:rPr lang="sv-SE" sz="3200" dirty="0" smtClean="0">
                <a:solidFill>
                  <a:schemeClr val="bg1"/>
                </a:solidFill>
                <a:effectLst>
                  <a:outerShdw blurRad="38100" dist="38100" dir="2700000" algn="tl">
                    <a:srgbClr val="000000">
                      <a:alpha val="43137"/>
                    </a:srgbClr>
                  </a:outerShdw>
                </a:effectLst>
                <a:latin typeface="Arial Rounded MT Bold" pitchFamily="34" charset="0"/>
              </a:rPr>
            </a:br>
            <a:r>
              <a:rPr lang="sv-SE" sz="3200" dirty="0" smtClean="0">
                <a:solidFill>
                  <a:schemeClr val="bg1"/>
                </a:solidFill>
                <a:effectLst>
                  <a:outerShdw blurRad="38100" dist="38100" dir="2700000" algn="tl">
                    <a:srgbClr val="000000">
                      <a:alpha val="43137"/>
                    </a:srgbClr>
                  </a:outerShdw>
                </a:effectLst>
                <a:latin typeface="Arial Rounded MT Bold" pitchFamily="34" charset="0"/>
              </a:rPr>
              <a:t>skapad ängel eller om det är den oskapade ängeln. Jag för min del tror att det är den </a:t>
            </a:r>
            <a:r>
              <a:rPr lang="sv-SE" sz="3200" dirty="0" smtClean="0">
                <a:solidFill>
                  <a:srgbClr val="FFFF00"/>
                </a:solidFill>
                <a:effectLst>
                  <a:outerShdw blurRad="38100" dist="38100" dir="2700000" algn="tl">
                    <a:srgbClr val="000000">
                      <a:alpha val="43137"/>
                    </a:srgbClr>
                  </a:outerShdw>
                </a:effectLst>
                <a:latin typeface="Arial Rounded MT Bold" pitchFamily="34" charset="0"/>
              </a:rPr>
              <a:t>oskapade ängeln</a:t>
            </a:r>
            <a:r>
              <a:rPr lang="sv-SE" sz="3200" dirty="0" smtClean="0">
                <a:solidFill>
                  <a:schemeClr val="bg1"/>
                </a:solidFill>
                <a:effectLst>
                  <a:outerShdw blurRad="38100" dist="38100" dir="2700000" algn="tl">
                    <a:srgbClr val="000000">
                      <a:alpha val="43137"/>
                    </a:srgbClr>
                  </a:outerShdw>
                </a:effectLst>
                <a:latin typeface="Arial Rounded MT Bold" pitchFamily="34" charset="0"/>
              </a:rPr>
              <a:t>, den ängel som gick framför Israels barn när de tågade genom öknen…”</a:t>
            </a:r>
          </a:p>
        </p:txBody>
      </p:sp>
      <p:sp>
        <p:nvSpPr>
          <p:cNvPr id="21" name="textruta 20"/>
          <p:cNvSpPr txBox="1"/>
          <p:nvPr/>
        </p:nvSpPr>
        <p:spPr>
          <a:xfrm>
            <a:off x="4355976" y="5805264"/>
            <a:ext cx="3872473" cy="646331"/>
          </a:xfrm>
          <a:prstGeom prst="rect">
            <a:avLst/>
          </a:prstGeom>
          <a:noFill/>
          <a:effectLst>
            <a:outerShdw blurRad="50800" dist="38100" dir="2700000" algn="tl" rotWithShape="0">
              <a:prstClr val="black">
                <a:alpha val="40000"/>
              </a:prstClr>
            </a:outerShdw>
          </a:effectLst>
        </p:spPr>
        <p:txBody>
          <a:bodyPr wrap="square" rtlCol="0">
            <a:spAutoFit/>
          </a:bodyPr>
          <a:lstStyle/>
          <a:p>
            <a:pPr marL="342900" indent="-342900" algn="r"/>
            <a:r>
              <a:rPr lang="sv-SE" b="1" dirty="0" smtClean="0">
                <a:solidFill>
                  <a:schemeClr val="bg1"/>
                </a:solidFill>
              </a:rPr>
              <a:t>Seth Erlandsson, </a:t>
            </a:r>
            <a:r>
              <a:rPr lang="sv-SE" b="1" i="1" dirty="0" smtClean="0">
                <a:solidFill>
                  <a:schemeClr val="bg1"/>
                </a:solidFill>
              </a:rPr>
              <a:t>Studier i Daniels bok</a:t>
            </a:r>
            <a:r>
              <a:rPr lang="sv-SE" b="1" dirty="0" smtClean="0">
                <a:solidFill>
                  <a:schemeClr val="bg1"/>
                </a:solidFill>
              </a:rPr>
              <a:t>, del 9, arkiv.lbk.cc</a:t>
            </a:r>
            <a:endParaRPr lang="sv-SE" b="1" dirty="0">
              <a:solidFill>
                <a:schemeClr val="bg1"/>
              </a:solidFill>
            </a:endParaRPr>
          </a:p>
        </p:txBody>
      </p:sp>
      <p:pic>
        <p:nvPicPr>
          <p:cNvPr id="1026" name="Picture 2" descr="Seth Erlandss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52724" y="418393"/>
            <a:ext cx="2059162" cy="27088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583680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ruta 3"/>
          <p:cNvSpPr txBox="1"/>
          <p:nvPr/>
        </p:nvSpPr>
        <p:spPr>
          <a:xfrm>
            <a:off x="928662" y="785794"/>
            <a:ext cx="7286676" cy="830997"/>
          </a:xfrm>
          <a:prstGeom prst="rect">
            <a:avLst/>
          </a:prstGeom>
          <a:noFill/>
          <a:effectLst>
            <a:outerShdw blurRad="50800" dist="38100" dir="2700000" algn="tl" rotWithShape="0">
              <a:prstClr val="black">
                <a:alpha val="40000"/>
              </a:prstClr>
            </a:outerShdw>
          </a:effectLst>
        </p:spPr>
        <p:txBody>
          <a:bodyPr wrap="square" rtlCol="0">
            <a:spAutoFit/>
          </a:bodyPr>
          <a:lstStyle/>
          <a:p>
            <a:r>
              <a:rPr lang="sv-SE" sz="4800" dirty="0" smtClean="0">
                <a:solidFill>
                  <a:srgbClr val="FFC000"/>
                </a:solidFill>
                <a:latin typeface="Berlin Sans FB Demi" pitchFamily="34" charset="0"/>
              </a:rPr>
              <a:t>Varför studera Daniel 11?</a:t>
            </a:r>
            <a:endParaRPr lang="sv-SE" sz="4800" dirty="0">
              <a:solidFill>
                <a:srgbClr val="FFC000"/>
              </a:solidFill>
              <a:latin typeface="Berlin Sans FB Demi" pitchFamily="34" charset="0"/>
            </a:endParaRPr>
          </a:p>
        </p:txBody>
      </p:sp>
      <p:sp>
        <p:nvSpPr>
          <p:cNvPr id="5" name="textruta 4"/>
          <p:cNvSpPr txBox="1"/>
          <p:nvPr/>
        </p:nvSpPr>
        <p:spPr>
          <a:xfrm>
            <a:off x="971600" y="1628800"/>
            <a:ext cx="7128792" cy="2862322"/>
          </a:xfrm>
          <a:prstGeom prst="rect">
            <a:avLst/>
          </a:prstGeom>
          <a:noFill/>
          <a:effectLst>
            <a:outerShdw blurRad="50800" dist="38100" dir="2700000" algn="tl" rotWithShape="0">
              <a:prstClr val="black">
                <a:alpha val="40000"/>
              </a:prstClr>
            </a:outerShdw>
          </a:effectLst>
        </p:spPr>
        <p:txBody>
          <a:bodyPr wrap="square" rtlCol="0">
            <a:spAutoFit/>
          </a:bodyPr>
          <a:lstStyle/>
          <a:p>
            <a:r>
              <a:rPr lang="sv-SE" sz="3600" dirty="0" smtClean="0">
                <a:solidFill>
                  <a:schemeClr val="bg1"/>
                </a:solidFill>
                <a:effectLst>
                  <a:outerShdw blurRad="38100" dist="38100" dir="2700000" algn="tl">
                    <a:srgbClr val="000000">
                      <a:alpha val="43137"/>
                    </a:srgbClr>
                  </a:outerShdw>
                </a:effectLst>
                <a:latin typeface="Arial Rounded MT Bold" pitchFamily="34" charset="0"/>
              </a:rPr>
              <a:t>”När </a:t>
            </a:r>
            <a:r>
              <a:rPr lang="sv-SE" sz="3600" dirty="0">
                <a:solidFill>
                  <a:schemeClr val="bg1"/>
                </a:solidFill>
                <a:effectLst>
                  <a:outerShdw blurRad="38100" dist="38100" dir="2700000" algn="tl">
                    <a:srgbClr val="000000">
                      <a:alpha val="43137"/>
                    </a:srgbClr>
                  </a:outerShdw>
                </a:effectLst>
                <a:latin typeface="Arial Rounded MT Bold" pitchFamily="34" charset="0"/>
              </a:rPr>
              <a:t>ni ser den </a:t>
            </a:r>
            <a:r>
              <a:rPr lang="sv-SE" sz="3600" dirty="0">
                <a:solidFill>
                  <a:srgbClr val="FFFF00"/>
                </a:solidFill>
                <a:effectLst>
                  <a:outerShdw blurRad="38100" dist="38100" dir="2700000" algn="tl">
                    <a:srgbClr val="000000">
                      <a:alpha val="43137"/>
                    </a:srgbClr>
                  </a:outerShdw>
                </a:effectLst>
                <a:latin typeface="Arial Rounded MT Bold" pitchFamily="34" charset="0"/>
              </a:rPr>
              <a:t>vanhelgande skändlighet </a:t>
            </a:r>
            <a:r>
              <a:rPr lang="sv-SE" sz="3600" dirty="0">
                <a:solidFill>
                  <a:schemeClr val="bg1"/>
                </a:solidFill>
                <a:effectLst>
                  <a:outerShdw blurRad="38100" dist="38100" dir="2700000" algn="tl">
                    <a:srgbClr val="000000">
                      <a:alpha val="43137"/>
                    </a:srgbClr>
                  </a:outerShdw>
                </a:effectLst>
                <a:latin typeface="Arial Rounded MT Bold" pitchFamily="34" charset="0"/>
              </a:rPr>
              <a:t>som profeten</a:t>
            </a:r>
            <a:r>
              <a:rPr lang="sv-SE" sz="3600" dirty="0">
                <a:solidFill>
                  <a:srgbClr val="FFFF00"/>
                </a:solidFill>
                <a:effectLst>
                  <a:outerShdw blurRad="38100" dist="38100" dir="2700000" algn="tl">
                    <a:srgbClr val="000000">
                      <a:alpha val="43137"/>
                    </a:srgbClr>
                  </a:outerShdw>
                </a:effectLst>
                <a:latin typeface="Arial Rounded MT Bold" pitchFamily="34" charset="0"/>
              </a:rPr>
              <a:t> Daniel</a:t>
            </a:r>
            <a:r>
              <a:rPr lang="sv-SE" sz="3600" dirty="0">
                <a:solidFill>
                  <a:schemeClr val="bg1"/>
                </a:solidFill>
                <a:effectLst>
                  <a:outerShdw blurRad="38100" dist="38100" dir="2700000" algn="tl">
                    <a:srgbClr val="000000">
                      <a:alpha val="43137"/>
                    </a:srgbClr>
                  </a:outerShdw>
                </a:effectLst>
                <a:latin typeface="Arial Rounded MT Bold" pitchFamily="34" charset="0"/>
              </a:rPr>
              <a:t> har talat om stå på helig plats (må den som </a:t>
            </a:r>
            <a:r>
              <a:rPr lang="sv-SE" sz="3600" dirty="0">
                <a:solidFill>
                  <a:srgbClr val="FFFF00"/>
                </a:solidFill>
                <a:effectLst>
                  <a:outerShdw blurRad="38100" dist="38100" dir="2700000" algn="tl">
                    <a:srgbClr val="000000">
                      <a:alpha val="43137"/>
                    </a:srgbClr>
                  </a:outerShdw>
                </a:effectLst>
                <a:latin typeface="Arial Rounded MT Bold" pitchFamily="34" charset="0"/>
              </a:rPr>
              <a:t>läser fatta </a:t>
            </a:r>
            <a:r>
              <a:rPr lang="sv-SE" sz="3600" dirty="0">
                <a:solidFill>
                  <a:schemeClr val="bg1"/>
                </a:solidFill>
                <a:effectLst>
                  <a:outerShdw blurRad="38100" dist="38100" dir="2700000" algn="tl">
                    <a:srgbClr val="000000">
                      <a:alpha val="43137"/>
                    </a:srgbClr>
                  </a:outerShdw>
                </a:effectLst>
                <a:latin typeface="Arial Rounded MT Bold" pitchFamily="34" charset="0"/>
              </a:rPr>
              <a:t>det </a:t>
            </a:r>
            <a:r>
              <a:rPr lang="sv-SE" sz="3600" dirty="0">
                <a:solidFill>
                  <a:srgbClr val="FFFF00"/>
                </a:solidFill>
                <a:effectLst>
                  <a:outerShdw blurRad="38100" dist="38100" dir="2700000" algn="tl">
                    <a:srgbClr val="000000">
                      <a:alpha val="43137"/>
                    </a:srgbClr>
                  </a:outerShdw>
                </a:effectLst>
                <a:latin typeface="Arial Rounded MT Bold" pitchFamily="34" charset="0"/>
              </a:rPr>
              <a:t>rätt</a:t>
            </a:r>
            <a:r>
              <a:rPr lang="sv-SE" sz="3600" dirty="0" smtClean="0">
                <a:solidFill>
                  <a:schemeClr val="bg1"/>
                </a:solidFill>
                <a:effectLst>
                  <a:outerShdw blurRad="38100" dist="38100" dir="2700000" algn="tl">
                    <a:srgbClr val="000000">
                      <a:alpha val="43137"/>
                    </a:srgbClr>
                  </a:outerShdw>
                </a:effectLst>
                <a:latin typeface="Arial Rounded MT Bold" pitchFamily="34" charset="0"/>
              </a:rPr>
              <a:t>)”</a:t>
            </a:r>
            <a:endParaRPr lang="sv-SE" sz="3600" dirty="0">
              <a:solidFill>
                <a:schemeClr val="bg1"/>
              </a:solidFill>
              <a:effectLst>
                <a:outerShdw blurRad="38100" dist="38100" dir="2700000" algn="tl">
                  <a:srgbClr val="000000">
                    <a:alpha val="43137"/>
                  </a:srgbClr>
                </a:outerShdw>
              </a:effectLst>
              <a:latin typeface="Arial Rounded MT Bold" pitchFamily="34" charset="0"/>
            </a:endParaRPr>
          </a:p>
        </p:txBody>
      </p:sp>
      <p:sp>
        <p:nvSpPr>
          <p:cNvPr id="21" name="textruta 20"/>
          <p:cNvSpPr txBox="1"/>
          <p:nvPr/>
        </p:nvSpPr>
        <p:spPr>
          <a:xfrm>
            <a:off x="6372200" y="5745450"/>
            <a:ext cx="1928256" cy="707886"/>
          </a:xfrm>
          <a:prstGeom prst="rect">
            <a:avLst/>
          </a:prstGeom>
          <a:noFill/>
          <a:effectLst>
            <a:outerShdw blurRad="50800" dist="38100" dir="2700000" algn="tl" rotWithShape="0">
              <a:prstClr val="black">
                <a:alpha val="40000"/>
              </a:prstClr>
            </a:outerShdw>
          </a:effectLst>
        </p:spPr>
        <p:txBody>
          <a:bodyPr wrap="square" rtlCol="0">
            <a:spAutoFit/>
          </a:bodyPr>
          <a:lstStyle/>
          <a:p>
            <a:pPr marL="342900" indent="-342900" algn="r"/>
            <a:r>
              <a:rPr lang="sv-SE" sz="2000" b="1" dirty="0" smtClean="0">
                <a:solidFill>
                  <a:schemeClr val="bg1"/>
                </a:solidFill>
              </a:rPr>
              <a:t>Matteus 24:15, Bibel 2000</a:t>
            </a:r>
            <a:endParaRPr lang="sv-SE" sz="2000" b="1" dirty="0">
              <a:solidFill>
                <a:schemeClr val="bg1"/>
              </a:solidFill>
            </a:endParaRPr>
          </a:p>
        </p:txBody>
      </p:sp>
      <p:pic>
        <p:nvPicPr>
          <p:cNvPr id="1027" name="Picture 3" descr="C:\Users\Jonathan\Evangelisation\Bildarkiv\Evangelism Images\2 - Signs of the Times\0802020 Matt 24.jpg"/>
          <p:cNvPicPr>
            <a:picLocks noChangeAspect="1" noChangeArrowheads="1"/>
          </p:cNvPicPr>
          <p:nvPr/>
        </p:nvPicPr>
        <p:blipFill rotWithShape="1">
          <a:blip r:embed="rId3">
            <a:extLst>
              <a:ext uri="{28A0092B-C50C-407E-A947-70E740481C1C}">
                <a14:useLocalDpi xmlns:a14="http://schemas.microsoft.com/office/drawing/2010/main" val="0"/>
              </a:ext>
            </a:extLst>
          </a:blip>
          <a:srcRect l="4109" t="9350" r="2278" b="36372"/>
          <a:stretch/>
        </p:blipFill>
        <p:spPr bwMode="auto">
          <a:xfrm>
            <a:off x="1077780" y="4514158"/>
            <a:ext cx="4790364" cy="20831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89829"/>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ruta 3"/>
          <p:cNvSpPr txBox="1"/>
          <p:nvPr/>
        </p:nvSpPr>
        <p:spPr>
          <a:xfrm>
            <a:off x="928662" y="785794"/>
            <a:ext cx="7286676" cy="830997"/>
          </a:xfrm>
          <a:prstGeom prst="rect">
            <a:avLst/>
          </a:prstGeom>
          <a:noFill/>
          <a:effectLst>
            <a:outerShdw blurRad="50800" dist="38100" dir="2700000" algn="tl" rotWithShape="0">
              <a:prstClr val="black">
                <a:alpha val="40000"/>
              </a:prstClr>
            </a:outerShdw>
          </a:effectLst>
        </p:spPr>
        <p:txBody>
          <a:bodyPr wrap="square" rtlCol="0">
            <a:spAutoFit/>
          </a:bodyPr>
          <a:lstStyle/>
          <a:p>
            <a:r>
              <a:rPr lang="sv-SE" sz="4800" dirty="0" smtClean="0">
                <a:solidFill>
                  <a:srgbClr val="FFC000"/>
                </a:solidFill>
                <a:latin typeface="Berlin Sans FB Demi" pitchFamily="34" charset="0"/>
              </a:rPr>
              <a:t>Daniel 11:2</a:t>
            </a:r>
            <a:endParaRPr lang="sv-SE" sz="4800" dirty="0">
              <a:solidFill>
                <a:srgbClr val="FFC000"/>
              </a:solidFill>
              <a:latin typeface="Berlin Sans FB Demi" pitchFamily="34" charset="0"/>
            </a:endParaRPr>
          </a:p>
        </p:txBody>
      </p:sp>
      <p:sp>
        <p:nvSpPr>
          <p:cNvPr id="5" name="textruta 4"/>
          <p:cNvSpPr txBox="1"/>
          <p:nvPr/>
        </p:nvSpPr>
        <p:spPr>
          <a:xfrm>
            <a:off x="1907705" y="1914504"/>
            <a:ext cx="6336704" cy="4278094"/>
          </a:xfrm>
          <a:prstGeom prst="rect">
            <a:avLst/>
          </a:prstGeom>
          <a:noFill/>
          <a:effectLst>
            <a:outerShdw blurRad="50800" dist="38100" dir="2700000" algn="tl" rotWithShape="0">
              <a:prstClr val="black">
                <a:alpha val="40000"/>
              </a:prstClr>
            </a:outerShdw>
          </a:effectLst>
        </p:spPr>
        <p:txBody>
          <a:bodyPr wrap="square" rtlCol="0">
            <a:spAutoFit/>
          </a:bodyPr>
          <a:lstStyle/>
          <a:p>
            <a:r>
              <a:rPr lang="sv-SE" sz="3400" dirty="0" smtClean="0">
                <a:solidFill>
                  <a:schemeClr val="bg1"/>
                </a:solidFill>
                <a:effectLst>
                  <a:outerShdw blurRad="38100" dist="38100" dir="2700000" algn="tl">
                    <a:srgbClr val="000000">
                      <a:alpha val="43137"/>
                    </a:srgbClr>
                  </a:outerShdw>
                </a:effectLst>
                <a:latin typeface="Arial Rounded MT Bold" pitchFamily="34" charset="0"/>
              </a:rPr>
              <a:t>”…Sedan </a:t>
            </a:r>
            <a:r>
              <a:rPr lang="sv-SE" sz="3400" dirty="0">
                <a:solidFill>
                  <a:schemeClr val="bg1"/>
                </a:solidFill>
                <a:effectLst>
                  <a:outerShdw blurRad="38100" dist="38100" dir="2700000" algn="tl">
                    <a:srgbClr val="000000">
                      <a:alpha val="43137"/>
                    </a:srgbClr>
                  </a:outerShdw>
                </a:effectLst>
                <a:latin typeface="Arial Rounded MT Bold" pitchFamily="34" charset="0"/>
              </a:rPr>
              <a:t>ytterligare </a:t>
            </a:r>
            <a:r>
              <a:rPr lang="sv-SE" sz="3400" dirty="0">
                <a:solidFill>
                  <a:srgbClr val="FFFF00"/>
                </a:solidFill>
                <a:effectLst>
                  <a:outerShdw blurRad="38100" dist="38100" dir="2700000" algn="tl">
                    <a:srgbClr val="000000">
                      <a:alpha val="43137"/>
                    </a:srgbClr>
                  </a:outerShdw>
                </a:effectLst>
                <a:latin typeface="Arial Rounded MT Bold" pitchFamily="34" charset="0"/>
              </a:rPr>
              <a:t>tre kungar </a:t>
            </a:r>
            <a:r>
              <a:rPr lang="sv-SE" sz="3400" dirty="0">
                <a:solidFill>
                  <a:schemeClr val="bg1"/>
                </a:solidFill>
                <a:effectLst>
                  <a:outerShdw blurRad="38100" dist="38100" dir="2700000" algn="tl">
                    <a:srgbClr val="000000">
                      <a:alpha val="43137"/>
                    </a:srgbClr>
                  </a:outerShdw>
                </a:effectLst>
                <a:latin typeface="Arial Rounded MT Bold" pitchFamily="34" charset="0"/>
              </a:rPr>
              <a:t>innehaft makten i </a:t>
            </a:r>
            <a:r>
              <a:rPr lang="sv-SE" sz="3400" dirty="0">
                <a:solidFill>
                  <a:srgbClr val="FFFF00"/>
                </a:solidFill>
                <a:effectLst>
                  <a:outerShdw blurRad="38100" dist="38100" dir="2700000" algn="tl">
                    <a:srgbClr val="000000">
                      <a:alpha val="43137"/>
                    </a:srgbClr>
                  </a:outerShdw>
                </a:effectLst>
                <a:latin typeface="Arial Rounded MT Bold" pitchFamily="34" charset="0"/>
              </a:rPr>
              <a:t>Persien</a:t>
            </a:r>
            <a:r>
              <a:rPr lang="sv-SE" sz="3400" dirty="0">
                <a:solidFill>
                  <a:schemeClr val="bg1"/>
                </a:solidFill>
                <a:effectLst>
                  <a:outerShdw blurRad="38100" dist="38100" dir="2700000" algn="tl">
                    <a:srgbClr val="000000">
                      <a:alpha val="43137"/>
                    </a:srgbClr>
                  </a:outerShdw>
                </a:effectLst>
                <a:latin typeface="Arial Rounded MT Bold" pitchFamily="34" charset="0"/>
              </a:rPr>
              <a:t> kommer en </a:t>
            </a:r>
            <a:r>
              <a:rPr lang="sv-SE" sz="3400" dirty="0">
                <a:solidFill>
                  <a:srgbClr val="FFFF00"/>
                </a:solidFill>
                <a:effectLst>
                  <a:outerShdw blurRad="38100" dist="38100" dir="2700000" algn="tl">
                    <a:srgbClr val="000000">
                      <a:alpha val="43137"/>
                    </a:srgbClr>
                  </a:outerShdw>
                </a:effectLst>
                <a:latin typeface="Arial Rounded MT Bold" pitchFamily="34" charset="0"/>
              </a:rPr>
              <a:t>fjärde</a:t>
            </a:r>
            <a:r>
              <a:rPr lang="sv-SE" sz="3400" dirty="0">
                <a:solidFill>
                  <a:schemeClr val="bg1"/>
                </a:solidFill>
                <a:effectLst>
                  <a:outerShdw blurRad="38100" dist="38100" dir="2700000" algn="tl">
                    <a:srgbClr val="000000">
                      <a:alpha val="43137"/>
                    </a:srgbClr>
                  </a:outerShdw>
                </a:effectLst>
                <a:latin typeface="Arial Rounded MT Bold" pitchFamily="34" charset="0"/>
              </a:rPr>
              <a:t>, och han blir </a:t>
            </a:r>
            <a:r>
              <a:rPr lang="sv-SE" sz="3400" dirty="0">
                <a:solidFill>
                  <a:srgbClr val="FFFF00"/>
                </a:solidFill>
                <a:effectLst>
                  <a:outerShdw blurRad="38100" dist="38100" dir="2700000" algn="tl">
                    <a:srgbClr val="000000">
                      <a:alpha val="43137"/>
                    </a:srgbClr>
                  </a:outerShdw>
                </a:effectLst>
                <a:latin typeface="Arial Rounded MT Bold" pitchFamily="34" charset="0"/>
              </a:rPr>
              <a:t>rikast</a:t>
            </a:r>
            <a:r>
              <a:rPr lang="sv-SE" sz="3400" dirty="0">
                <a:solidFill>
                  <a:schemeClr val="bg1"/>
                </a:solidFill>
                <a:effectLst>
                  <a:outerShdw blurRad="38100" dist="38100" dir="2700000" algn="tl">
                    <a:srgbClr val="000000">
                      <a:alpha val="43137"/>
                    </a:srgbClr>
                  </a:outerShdw>
                </a:effectLst>
                <a:latin typeface="Arial Rounded MT Bold" pitchFamily="34" charset="0"/>
              </a:rPr>
              <a:t> av dem alla. Med den styrka hans rikedom skänker kommer han att uppbjuda alla krafter till kamp mot </a:t>
            </a:r>
            <a:r>
              <a:rPr lang="sv-SE" sz="3400" dirty="0">
                <a:solidFill>
                  <a:srgbClr val="FFFF00"/>
                </a:solidFill>
                <a:effectLst>
                  <a:outerShdw blurRad="38100" dist="38100" dir="2700000" algn="tl">
                    <a:srgbClr val="000000">
                      <a:alpha val="43137"/>
                    </a:srgbClr>
                  </a:outerShdw>
                </a:effectLst>
                <a:latin typeface="Arial Rounded MT Bold" pitchFamily="34" charset="0"/>
              </a:rPr>
              <a:t>Grekland</a:t>
            </a:r>
            <a:r>
              <a:rPr lang="sv-SE" sz="3400" dirty="0" smtClean="0">
                <a:solidFill>
                  <a:schemeClr val="bg1"/>
                </a:solidFill>
                <a:effectLst>
                  <a:outerShdw blurRad="38100" dist="38100" dir="2700000" algn="tl">
                    <a:srgbClr val="000000">
                      <a:alpha val="43137"/>
                    </a:srgbClr>
                  </a:outerShdw>
                </a:effectLst>
                <a:latin typeface="Arial Rounded MT Bold" pitchFamily="34" charset="0"/>
              </a:rPr>
              <a:t>.”</a:t>
            </a:r>
            <a:endParaRPr lang="sv-SE" sz="3400" dirty="0">
              <a:solidFill>
                <a:schemeClr val="bg1"/>
              </a:solidFill>
              <a:effectLst>
                <a:outerShdw blurRad="38100" dist="38100" dir="2700000" algn="tl">
                  <a:srgbClr val="000000">
                    <a:alpha val="43137"/>
                  </a:srgbClr>
                </a:outerShdw>
              </a:effectLst>
              <a:latin typeface="Arial Rounded MT Bold" pitchFamily="34" charset="0"/>
            </a:endParaRPr>
          </a:p>
        </p:txBody>
      </p:sp>
      <p:grpSp>
        <p:nvGrpSpPr>
          <p:cNvPr id="21" name="Grupp 20"/>
          <p:cNvGrpSpPr/>
          <p:nvPr/>
        </p:nvGrpSpPr>
        <p:grpSpPr>
          <a:xfrm>
            <a:off x="179512" y="-27384"/>
            <a:ext cx="8640960" cy="1243300"/>
            <a:chOff x="179512" y="-27384"/>
            <a:chExt cx="8640960" cy="1243300"/>
          </a:xfrm>
        </p:grpSpPr>
        <p:sp>
          <p:nvSpPr>
            <p:cNvPr id="7" name="Femhörning 6"/>
            <p:cNvSpPr/>
            <p:nvPr/>
          </p:nvSpPr>
          <p:spPr>
            <a:xfrm>
              <a:off x="323528" y="-27384"/>
              <a:ext cx="720080" cy="360040"/>
            </a:xfrm>
            <a:prstGeom prst="homePlate">
              <a:avLst/>
            </a:prstGeom>
            <a:solidFill>
              <a:schemeClr val="bg1">
                <a:lumMod val="6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sv-SE"/>
            </a:p>
          </p:txBody>
        </p:sp>
        <p:cxnSp>
          <p:nvCxnSpPr>
            <p:cNvPr id="9" name="Rak pil 8"/>
            <p:cNvCxnSpPr/>
            <p:nvPr/>
          </p:nvCxnSpPr>
          <p:spPr>
            <a:xfrm rot="5400000" flipH="1" flipV="1">
              <a:off x="144302" y="493512"/>
              <a:ext cx="359246" cy="794"/>
            </a:xfrm>
            <a:prstGeom prst="straightConnector1">
              <a:avLst/>
            </a:prstGeom>
            <a:ln w="38100">
              <a:solidFill>
                <a:srgbClr val="FF0000"/>
              </a:solidFill>
              <a:tailEnd type="non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1" name="textruta 10"/>
            <p:cNvSpPr txBox="1"/>
            <p:nvPr/>
          </p:nvSpPr>
          <p:spPr>
            <a:xfrm>
              <a:off x="179512" y="673532"/>
              <a:ext cx="648072" cy="523220"/>
            </a:xfrm>
            <a:prstGeom prst="rect">
              <a:avLst/>
            </a:prstGeom>
            <a:noFill/>
          </p:spPr>
          <p:txBody>
            <a:bodyPr wrap="square" rtlCol="0">
              <a:spAutoFit/>
            </a:bodyPr>
            <a:lstStyle/>
            <a:p>
              <a:r>
                <a:rPr lang="sv-SE" sz="1400" b="1" dirty="0" smtClean="0">
                  <a:solidFill>
                    <a:schemeClr val="bg1"/>
                  </a:solidFill>
                  <a:effectLst>
                    <a:outerShdw blurRad="38100" dist="38100" dir="2700000" algn="tl">
                      <a:srgbClr val="000000">
                        <a:alpha val="43137"/>
                      </a:srgbClr>
                    </a:outerShdw>
                  </a:effectLst>
                </a:rPr>
                <a:t>539 </a:t>
              </a:r>
              <a:r>
                <a:rPr lang="sv-SE" sz="1400" b="1" dirty="0" err="1" smtClean="0">
                  <a:solidFill>
                    <a:schemeClr val="bg1"/>
                  </a:solidFill>
                  <a:effectLst>
                    <a:outerShdw blurRad="38100" dist="38100" dir="2700000" algn="tl">
                      <a:srgbClr val="000000">
                        <a:alpha val="43137"/>
                      </a:srgbClr>
                    </a:outerShdw>
                  </a:effectLst>
                </a:rPr>
                <a:t>f.Kr</a:t>
              </a:r>
              <a:endParaRPr lang="sv-SE" sz="1400" b="1" dirty="0">
                <a:solidFill>
                  <a:schemeClr val="bg1"/>
                </a:solidFill>
                <a:effectLst>
                  <a:outerShdw blurRad="38100" dist="38100" dir="2700000" algn="tl">
                    <a:srgbClr val="000000">
                      <a:alpha val="43137"/>
                    </a:srgbClr>
                  </a:outerShdw>
                </a:effectLst>
              </a:endParaRPr>
            </a:p>
          </p:txBody>
        </p:sp>
        <p:sp>
          <p:nvSpPr>
            <p:cNvPr id="12" name="V-form 11"/>
            <p:cNvSpPr/>
            <p:nvPr/>
          </p:nvSpPr>
          <p:spPr>
            <a:xfrm>
              <a:off x="899592" y="-27384"/>
              <a:ext cx="792088" cy="360040"/>
            </a:xfrm>
            <a:prstGeom prst="chevron">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sv-SE">
                <a:solidFill>
                  <a:schemeClr val="tx1"/>
                </a:solidFill>
              </a:endParaRPr>
            </a:p>
          </p:txBody>
        </p:sp>
        <p:sp>
          <p:nvSpPr>
            <p:cNvPr id="13" name="V-form 12"/>
            <p:cNvSpPr/>
            <p:nvPr/>
          </p:nvSpPr>
          <p:spPr>
            <a:xfrm>
              <a:off x="1547664" y="-27384"/>
              <a:ext cx="2304256" cy="360040"/>
            </a:xfrm>
            <a:prstGeom prst="chevron">
              <a:avLst/>
            </a:prstGeom>
            <a:solidFill>
              <a:schemeClr val="tx1">
                <a:lumMod val="75000"/>
                <a:lumOff val="25000"/>
              </a:schemeClr>
            </a:solidFill>
          </p:spPr>
          <p:style>
            <a:lnRef idx="0">
              <a:schemeClr val="dk1"/>
            </a:lnRef>
            <a:fillRef idx="3">
              <a:schemeClr val="dk1"/>
            </a:fillRef>
            <a:effectRef idx="3">
              <a:schemeClr val="dk1"/>
            </a:effectRef>
            <a:fontRef idx="minor">
              <a:schemeClr val="lt1"/>
            </a:fontRef>
          </p:style>
          <p:txBody>
            <a:bodyPr rtlCol="0" anchor="ctr"/>
            <a:lstStyle/>
            <a:p>
              <a:pPr algn="ctr"/>
              <a:endParaRPr lang="sv-SE">
                <a:solidFill>
                  <a:schemeClr val="tx1"/>
                </a:solidFill>
              </a:endParaRPr>
            </a:p>
          </p:txBody>
        </p:sp>
        <p:sp>
          <p:nvSpPr>
            <p:cNvPr id="15" name="V-form 14"/>
            <p:cNvSpPr/>
            <p:nvPr/>
          </p:nvSpPr>
          <p:spPr>
            <a:xfrm>
              <a:off x="3707904" y="-27384"/>
              <a:ext cx="4536504" cy="360040"/>
            </a:xfrm>
            <a:prstGeom prst="chevron">
              <a:avLst/>
            </a:prstGeom>
            <a:gradFill>
              <a:gsLst>
                <a:gs pos="0">
                  <a:srgbClr val="4C216D"/>
                </a:gs>
                <a:gs pos="90000">
                  <a:srgbClr val="C00000"/>
                </a:gs>
              </a:gsLst>
              <a:lin ang="5400000" scaled="0"/>
            </a:gradFill>
          </p:spPr>
          <p:style>
            <a:lnRef idx="0">
              <a:schemeClr val="dk1"/>
            </a:lnRef>
            <a:fillRef idx="3">
              <a:schemeClr val="dk1"/>
            </a:fillRef>
            <a:effectRef idx="3">
              <a:schemeClr val="dk1"/>
            </a:effectRef>
            <a:fontRef idx="minor">
              <a:schemeClr val="lt1"/>
            </a:fontRef>
          </p:style>
          <p:txBody>
            <a:bodyPr rtlCol="0" anchor="ctr"/>
            <a:lstStyle/>
            <a:p>
              <a:pPr algn="ctr"/>
              <a:endParaRPr lang="sv-SE">
                <a:solidFill>
                  <a:schemeClr val="tx1"/>
                </a:solidFill>
              </a:endParaRPr>
            </a:p>
          </p:txBody>
        </p:sp>
        <p:sp>
          <p:nvSpPr>
            <p:cNvPr id="16" name="V-form 15"/>
            <p:cNvSpPr/>
            <p:nvPr/>
          </p:nvSpPr>
          <p:spPr>
            <a:xfrm>
              <a:off x="8100392" y="-27384"/>
              <a:ext cx="720080" cy="360040"/>
            </a:xfrm>
            <a:prstGeom prst="chevron">
              <a:avLst>
                <a:gd name="adj" fmla="val 0"/>
              </a:avLst>
            </a:prstGeom>
            <a:solidFill>
              <a:schemeClr val="accent1">
                <a:lumMod val="50000"/>
              </a:schemeClr>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sv-SE">
                <a:solidFill>
                  <a:schemeClr val="tx1"/>
                </a:solidFill>
              </a:endParaRPr>
            </a:p>
          </p:txBody>
        </p:sp>
        <p:cxnSp>
          <p:nvCxnSpPr>
            <p:cNvPr id="17" name="Rak pil 16"/>
            <p:cNvCxnSpPr/>
            <p:nvPr/>
          </p:nvCxnSpPr>
          <p:spPr>
            <a:xfrm rot="5400000" flipH="1" flipV="1">
              <a:off x="7898600" y="511882"/>
              <a:ext cx="359246" cy="794"/>
            </a:xfrm>
            <a:prstGeom prst="straightConnector1">
              <a:avLst/>
            </a:prstGeom>
            <a:ln w="38100">
              <a:solidFill>
                <a:srgbClr val="FF0000"/>
              </a:solidFill>
              <a:tailEnd type="non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8" name="textruta 17"/>
            <p:cNvSpPr txBox="1"/>
            <p:nvPr/>
          </p:nvSpPr>
          <p:spPr>
            <a:xfrm>
              <a:off x="7668344" y="692696"/>
              <a:ext cx="792088" cy="523220"/>
            </a:xfrm>
            <a:prstGeom prst="rect">
              <a:avLst/>
            </a:prstGeom>
            <a:noFill/>
          </p:spPr>
          <p:txBody>
            <a:bodyPr wrap="square" rtlCol="0">
              <a:spAutoFit/>
            </a:bodyPr>
            <a:lstStyle/>
            <a:p>
              <a:pPr algn="ctr"/>
              <a:r>
                <a:rPr lang="sv-SE" sz="1400" b="1" dirty="0" smtClean="0">
                  <a:solidFill>
                    <a:schemeClr val="bg1"/>
                  </a:solidFill>
                </a:rPr>
                <a:t>Ändens tid</a:t>
              </a:r>
              <a:endParaRPr lang="sv-SE" sz="1400" b="1" dirty="0">
                <a:solidFill>
                  <a:schemeClr val="bg1"/>
                </a:solidFill>
              </a:endParaRPr>
            </a:p>
          </p:txBody>
        </p:sp>
        <p:cxnSp>
          <p:nvCxnSpPr>
            <p:cNvPr id="19" name="Rak pil 18"/>
            <p:cNvCxnSpPr/>
            <p:nvPr/>
          </p:nvCxnSpPr>
          <p:spPr>
            <a:xfrm rot="5400000" flipH="1" flipV="1">
              <a:off x="1921793" y="345951"/>
              <a:ext cx="691902" cy="1588"/>
            </a:xfrm>
            <a:prstGeom prst="straightConnector1">
              <a:avLst/>
            </a:prstGeom>
            <a:ln w="38100">
              <a:solidFill>
                <a:srgbClr val="FF0000"/>
              </a:solidFill>
              <a:tailEnd type="non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0" name="textruta 19"/>
            <p:cNvSpPr txBox="1"/>
            <p:nvPr/>
          </p:nvSpPr>
          <p:spPr>
            <a:xfrm>
              <a:off x="2123728" y="672951"/>
              <a:ext cx="360040" cy="307777"/>
            </a:xfrm>
            <a:prstGeom prst="rect">
              <a:avLst/>
            </a:prstGeom>
            <a:noFill/>
          </p:spPr>
          <p:txBody>
            <a:bodyPr wrap="square" rtlCol="0">
              <a:spAutoFit/>
            </a:bodyPr>
            <a:lstStyle/>
            <a:p>
              <a:r>
                <a:rPr lang="sv-SE" sz="1400" b="1" dirty="0" smtClean="0">
                  <a:solidFill>
                    <a:schemeClr val="bg1"/>
                  </a:solidFill>
                  <a:effectLst>
                    <a:outerShdw blurRad="38100" dist="38100" dir="2700000" algn="tl">
                      <a:srgbClr val="000000">
                        <a:alpha val="43137"/>
                      </a:srgbClr>
                    </a:outerShdw>
                  </a:effectLst>
                </a:rPr>
                <a:t>0</a:t>
              </a:r>
              <a:endParaRPr lang="sv-SE" sz="1400" b="1" dirty="0">
                <a:solidFill>
                  <a:schemeClr val="bg1"/>
                </a:solidFill>
                <a:effectLst>
                  <a:outerShdw blurRad="38100" dist="38100" dir="2700000" algn="tl">
                    <a:srgbClr val="000000">
                      <a:alpha val="43137"/>
                    </a:srgbClr>
                  </a:outerShdw>
                </a:effectLst>
              </a:endParaRPr>
            </a:p>
          </p:txBody>
        </p:sp>
      </p:grpSp>
      <p:cxnSp>
        <p:nvCxnSpPr>
          <p:cNvPr id="25" name="Rak pil 24"/>
          <p:cNvCxnSpPr/>
          <p:nvPr/>
        </p:nvCxnSpPr>
        <p:spPr>
          <a:xfrm rot="16200000" flipV="1">
            <a:off x="251520" y="476672"/>
            <a:ext cx="648072" cy="72008"/>
          </a:xfrm>
          <a:prstGeom prst="straightConnector1">
            <a:avLst/>
          </a:prstGeom>
          <a:ln w="44450">
            <a:solidFill>
              <a:srgbClr val="C00000"/>
            </a:solidFill>
            <a:headEnd type="none"/>
            <a:tailEnd type="arrow"/>
          </a:ln>
        </p:spPr>
        <p:style>
          <a:lnRef idx="1">
            <a:schemeClr val="accent1"/>
          </a:lnRef>
          <a:fillRef idx="0">
            <a:schemeClr val="accent1"/>
          </a:fillRef>
          <a:effectRef idx="0">
            <a:schemeClr val="accent1"/>
          </a:effectRef>
          <a:fontRef idx="minor">
            <a:schemeClr val="tx1"/>
          </a:fontRef>
        </p:style>
      </p:cxnSp>
      <p:sp>
        <p:nvSpPr>
          <p:cNvPr id="22" name="textruta 21"/>
          <p:cNvSpPr txBox="1"/>
          <p:nvPr/>
        </p:nvSpPr>
        <p:spPr>
          <a:xfrm>
            <a:off x="6084168" y="6133682"/>
            <a:ext cx="2144280" cy="369332"/>
          </a:xfrm>
          <a:prstGeom prst="rect">
            <a:avLst/>
          </a:prstGeom>
          <a:noFill/>
          <a:effectLst>
            <a:outerShdw blurRad="50800" dist="38100" dir="2700000" algn="tl" rotWithShape="0">
              <a:prstClr val="black">
                <a:alpha val="40000"/>
              </a:prstClr>
            </a:outerShdw>
          </a:effectLst>
        </p:spPr>
        <p:txBody>
          <a:bodyPr wrap="square" rtlCol="0">
            <a:spAutoFit/>
          </a:bodyPr>
          <a:lstStyle/>
          <a:p>
            <a:pPr marL="342900" indent="-342900" algn="r"/>
            <a:r>
              <a:rPr lang="sv-SE" b="1" dirty="0" smtClean="0">
                <a:solidFill>
                  <a:schemeClr val="bg1"/>
                </a:solidFill>
              </a:rPr>
              <a:t>Bibel 2000</a:t>
            </a:r>
            <a:endParaRPr lang="sv-SE" b="1" dirty="0">
              <a:solidFill>
                <a:schemeClr val="bg1"/>
              </a:solidFill>
            </a:endParaRPr>
          </a:p>
        </p:txBody>
      </p:sp>
      <p:pic>
        <p:nvPicPr>
          <p:cNvPr id="23" name="Picture 2" descr="C:\Documents and Settings\Jonathan Karlsson\Mina dokument\Mötesserier\Bildarkiv\Evangelism Images\7 - Messianic prophecies\0807065.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r="54384"/>
          <a:stretch/>
        </p:blipFill>
        <p:spPr bwMode="auto">
          <a:xfrm>
            <a:off x="193439" y="2060848"/>
            <a:ext cx="1642257" cy="2700158"/>
          </a:xfrm>
          <a:prstGeom prst="rect">
            <a:avLst/>
          </a:prstGeom>
          <a:noFill/>
        </p:spPr>
      </p:pic>
    </p:spTree>
    <p:extLst>
      <p:ext uri="{BB962C8B-B14F-4D97-AF65-F5344CB8AC3E}">
        <p14:creationId xmlns:p14="http://schemas.microsoft.com/office/powerpoint/2010/main" val="33353658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7" name="Rak pil 36"/>
          <p:cNvCxnSpPr/>
          <p:nvPr/>
        </p:nvCxnSpPr>
        <p:spPr>
          <a:xfrm rot="16200000" flipV="1">
            <a:off x="-508" y="944724"/>
            <a:ext cx="1440160" cy="216024"/>
          </a:xfrm>
          <a:prstGeom prst="straightConnector1">
            <a:avLst/>
          </a:prstGeom>
          <a:ln w="44450">
            <a:solidFill>
              <a:srgbClr val="C00000"/>
            </a:solidFill>
            <a:headEnd type="none"/>
            <a:tailEnd type="none"/>
          </a:ln>
        </p:spPr>
        <p:style>
          <a:lnRef idx="1">
            <a:schemeClr val="accent1"/>
          </a:lnRef>
          <a:fillRef idx="0">
            <a:schemeClr val="accent1"/>
          </a:fillRef>
          <a:effectRef idx="0">
            <a:schemeClr val="accent1"/>
          </a:effectRef>
          <a:fontRef idx="minor">
            <a:schemeClr val="tx1"/>
          </a:fontRef>
        </p:style>
      </p:cxnSp>
      <p:grpSp>
        <p:nvGrpSpPr>
          <p:cNvPr id="6" name="Grupp 5"/>
          <p:cNvGrpSpPr/>
          <p:nvPr/>
        </p:nvGrpSpPr>
        <p:grpSpPr>
          <a:xfrm>
            <a:off x="0" y="1772816"/>
            <a:ext cx="9144000" cy="3456384"/>
            <a:chOff x="0" y="1772816"/>
            <a:chExt cx="9144000" cy="3456384"/>
          </a:xfrm>
        </p:grpSpPr>
        <p:sp>
          <p:nvSpPr>
            <p:cNvPr id="5" name="Rektangel 4"/>
            <p:cNvSpPr/>
            <p:nvPr/>
          </p:nvSpPr>
          <p:spPr>
            <a:xfrm>
              <a:off x="7524328" y="1772816"/>
              <a:ext cx="1619672" cy="3456384"/>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sv-SE"/>
            </a:p>
          </p:txBody>
        </p:sp>
        <p:sp>
          <p:nvSpPr>
            <p:cNvPr id="40" name="Femhörning 39"/>
            <p:cNvSpPr/>
            <p:nvPr/>
          </p:nvSpPr>
          <p:spPr>
            <a:xfrm>
              <a:off x="0" y="1772816"/>
              <a:ext cx="8532440" cy="3456384"/>
            </a:xfrm>
            <a:prstGeom prst="homePlate">
              <a:avLst>
                <a:gd name="adj" fmla="val 28507"/>
              </a:avLst>
            </a:prstGeom>
            <a:solidFill>
              <a:schemeClr val="bg1">
                <a:lumMod val="75000"/>
              </a:schemeClr>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sv-SE"/>
            </a:p>
          </p:txBody>
        </p:sp>
        <p:sp>
          <p:nvSpPr>
            <p:cNvPr id="41" name="Rektangel 40"/>
            <p:cNvSpPr/>
            <p:nvPr/>
          </p:nvSpPr>
          <p:spPr>
            <a:xfrm>
              <a:off x="0" y="1772816"/>
              <a:ext cx="9144000" cy="3456384"/>
            </a:xfrm>
            <a:prstGeom prst="rect">
              <a:avLst/>
            </a:prstGeom>
            <a:noFill/>
            <a:ln w="28575">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sp>
        <p:nvSpPr>
          <p:cNvPr id="4" name="textruta 3"/>
          <p:cNvSpPr txBox="1"/>
          <p:nvPr/>
        </p:nvSpPr>
        <p:spPr>
          <a:xfrm>
            <a:off x="928662" y="785794"/>
            <a:ext cx="7286676" cy="830997"/>
          </a:xfrm>
          <a:prstGeom prst="rect">
            <a:avLst/>
          </a:prstGeom>
          <a:noFill/>
          <a:effectLst>
            <a:outerShdw blurRad="50800" dist="38100" dir="2700000" algn="tl" rotWithShape="0">
              <a:prstClr val="black">
                <a:alpha val="40000"/>
              </a:prstClr>
            </a:outerShdw>
          </a:effectLst>
        </p:spPr>
        <p:txBody>
          <a:bodyPr wrap="square" rtlCol="0">
            <a:spAutoFit/>
          </a:bodyPr>
          <a:lstStyle/>
          <a:p>
            <a:r>
              <a:rPr lang="sv-SE" sz="4800" dirty="0" smtClean="0">
                <a:solidFill>
                  <a:srgbClr val="FFC000"/>
                </a:solidFill>
                <a:latin typeface="Berlin Sans FB Demi" pitchFamily="34" charset="0"/>
              </a:rPr>
              <a:t>Daniel 11:2</a:t>
            </a:r>
            <a:endParaRPr lang="sv-SE" sz="4800" dirty="0">
              <a:solidFill>
                <a:srgbClr val="FFC000"/>
              </a:solidFill>
              <a:latin typeface="Berlin Sans FB Demi" pitchFamily="34" charset="0"/>
            </a:endParaRPr>
          </a:p>
        </p:txBody>
      </p:sp>
      <p:pic>
        <p:nvPicPr>
          <p:cNvPr id="3074" name="Picture 2" descr="C:\Documents and Settings\Jonathan Karlsson\Mina dokument\Mötesserier\Övrigt\Daniel 11\Cambyses_II.jpg"/>
          <p:cNvPicPr>
            <a:picLocks noChangeAspect="1" noChangeArrowheads="1"/>
          </p:cNvPicPr>
          <p:nvPr/>
        </p:nvPicPr>
        <p:blipFill>
          <a:blip r:embed="rId3" cstate="screen">
            <a:extLst>
              <a:ext uri="{BEBA8EAE-BF5A-486C-A8C5-ECC9F3942E4B}">
                <a14:imgProps xmlns:a14="http://schemas.microsoft.com/office/drawing/2010/main">
                  <a14:imgLayer r:embed="rId4">
                    <a14:imgEffect>
                      <a14:backgroundRemoval t="0" b="100000" l="0" r="100000"/>
                    </a14:imgEffect>
                  </a14:imgLayer>
                </a14:imgProps>
              </a:ext>
            </a:extLst>
          </a:blip>
          <a:srcRect/>
          <a:stretch>
            <a:fillRect/>
          </a:stretch>
        </p:blipFill>
        <p:spPr bwMode="auto">
          <a:xfrm>
            <a:off x="1259632" y="2492896"/>
            <a:ext cx="1390650" cy="1371600"/>
          </a:xfrm>
          <a:prstGeom prst="rect">
            <a:avLst/>
          </a:prstGeom>
          <a:noFill/>
        </p:spPr>
      </p:pic>
      <p:pic>
        <p:nvPicPr>
          <p:cNvPr id="3076" name="Picture 4" descr="C:\Documents and Settings\Jonathan Karlsson\Mina dokument\Mötesserier\Övrigt\Daniel 11\Darius.jpg"/>
          <p:cNvPicPr>
            <a:picLocks noChangeAspect="1" noChangeArrowheads="1"/>
          </p:cNvPicPr>
          <p:nvPr/>
        </p:nvPicPr>
        <p:blipFill>
          <a:blip r:embed="rId5" cstate="screen">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a:ext>
            </a:extLst>
          </a:blip>
          <a:srcRect/>
          <a:stretch>
            <a:fillRect/>
          </a:stretch>
        </p:blipFill>
        <p:spPr bwMode="auto">
          <a:xfrm>
            <a:off x="3758140" y="2132856"/>
            <a:ext cx="1109825" cy="2021905"/>
          </a:xfrm>
          <a:prstGeom prst="rect">
            <a:avLst/>
          </a:prstGeom>
          <a:noFill/>
        </p:spPr>
      </p:pic>
      <p:grpSp>
        <p:nvGrpSpPr>
          <p:cNvPr id="3" name="Grupp 2"/>
          <p:cNvGrpSpPr/>
          <p:nvPr/>
        </p:nvGrpSpPr>
        <p:grpSpPr>
          <a:xfrm>
            <a:off x="0" y="2348880"/>
            <a:ext cx="1303339" cy="2313548"/>
            <a:chOff x="0" y="2348880"/>
            <a:chExt cx="1303339" cy="2313548"/>
          </a:xfrm>
        </p:grpSpPr>
        <p:pic>
          <p:nvPicPr>
            <p:cNvPr id="3075" name="Picture 3" descr="C:\Documents and Settings\Jonathan Karlsson\Mina dokument\Mötesserier\Övrigt\Daniel 11\Portrait_of_Cyrus_the_Great.jpg"/>
            <p:cNvPicPr>
              <a:picLocks noChangeAspect="1" noChangeArrowheads="1"/>
            </p:cNvPicPr>
            <p:nvPr/>
          </p:nvPicPr>
          <p:blipFill>
            <a:blip r:embed="rId7" cstate="screen"/>
            <a:srcRect/>
            <a:stretch>
              <a:fillRect/>
            </a:stretch>
          </p:blipFill>
          <p:spPr bwMode="auto">
            <a:xfrm>
              <a:off x="0" y="2348880"/>
              <a:ext cx="1303339" cy="1617712"/>
            </a:xfrm>
            <a:prstGeom prst="rect">
              <a:avLst/>
            </a:prstGeom>
            <a:noFill/>
          </p:spPr>
        </p:pic>
        <p:sp>
          <p:nvSpPr>
            <p:cNvPr id="21" name="textruta 20"/>
            <p:cNvSpPr txBox="1"/>
            <p:nvPr/>
          </p:nvSpPr>
          <p:spPr>
            <a:xfrm>
              <a:off x="179512" y="4293096"/>
              <a:ext cx="864096" cy="369332"/>
            </a:xfrm>
            <a:prstGeom prst="rect">
              <a:avLst/>
            </a:prstGeom>
            <a:noFill/>
            <a:effectLst>
              <a:outerShdw blurRad="50800" dist="38100" dir="2700000" algn="tl" rotWithShape="0">
                <a:prstClr val="black">
                  <a:alpha val="40000"/>
                </a:prstClr>
              </a:outerShdw>
            </a:effectLst>
          </p:spPr>
          <p:txBody>
            <a:bodyPr wrap="square" rtlCol="0">
              <a:spAutoFit/>
            </a:bodyPr>
            <a:lstStyle/>
            <a:p>
              <a:pPr marL="342900" indent="-342900"/>
              <a:r>
                <a:rPr lang="sv-SE" b="1" dirty="0" err="1" smtClean="0">
                  <a:solidFill>
                    <a:schemeClr val="bg1"/>
                  </a:solidFill>
                  <a:effectLst>
                    <a:outerShdw blurRad="38100" dist="38100" dir="2700000" algn="tl">
                      <a:srgbClr val="000000">
                        <a:alpha val="43137"/>
                      </a:srgbClr>
                    </a:outerShdw>
                  </a:effectLst>
                </a:rPr>
                <a:t>Koresh</a:t>
              </a:r>
              <a:endParaRPr lang="sv-SE" b="1" dirty="0">
                <a:solidFill>
                  <a:schemeClr val="bg1"/>
                </a:solidFill>
                <a:effectLst>
                  <a:outerShdw blurRad="38100" dist="38100" dir="2700000" algn="tl">
                    <a:srgbClr val="000000">
                      <a:alpha val="43137"/>
                    </a:srgbClr>
                  </a:outerShdw>
                </a:effectLst>
              </a:endParaRPr>
            </a:p>
          </p:txBody>
        </p:sp>
      </p:grpSp>
      <p:sp>
        <p:nvSpPr>
          <p:cNvPr id="22" name="textruta 21"/>
          <p:cNvSpPr txBox="1"/>
          <p:nvPr/>
        </p:nvSpPr>
        <p:spPr>
          <a:xfrm>
            <a:off x="1303339" y="4293096"/>
            <a:ext cx="1396453" cy="369332"/>
          </a:xfrm>
          <a:prstGeom prst="rect">
            <a:avLst/>
          </a:prstGeom>
          <a:noFill/>
          <a:effectLst>
            <a:outerShdw blurRad="50800" dist="38100" dir="2700000" algn="tl" rotWithShape="0">
              <a:prstClr val="black">
                <a:alpha val="40000"/>
              </a:prstClr>
            </a:outerShdw>
          </a:effectLst>
        </p:spPr>
        <p:txBody>
          <a:bodyPr wrap="square" rtlCol="0">
            <a:spAutoFit/>
          </a:bodyPr>
          <a:lstStyle/>
          <a:p>
            <a:pPr marL="342900" indent="-342900"/>
            <a:r>
              <a:rPr lang="sv-SE" b="1" dirty="0" err="1" smtClean="0">
                <a:solidFill>
                  <a:schemeClr val="bg1"/>
                </a:solidFill>
                <a:effectLst>
                  <a:outerShdw blurRad="38100" dist="38100" dir="2700000" algn="tl">
                    <a:srgbClr val="000000">
                      <a:alpha val="43137"/>
                    </a:srgbClr>
                  </a:outerShdw>
                </a:effectLst>
              </a:rPr>
              <a:t>Kambyses</a:t>
            </a:r>
            <a:r>
              <a:rPr lang="sv-SE" b="1" dirty="0" smtClean="0">
                <a:solidFill>
                  <a:schemeClr val="bg1"/>
                </a:solidFill>
                <a:effectLst>
                  <a:outerShdw blurRad="38100" dist="38100" dir="2700000" algn="tl">
                    <a:srgbClr val="000000">
                      <a:alpha val="43137"/>
                    </a:srgbClr>
                  </a:outerShdw>
                </a:effectLst>
              </a:rPr>
              <a:t> II</a:t>
            </a:r>
            <a:endParaRPr lang="sv-SE" b="1" dirty="0">
              <a:solidFill>
                <a:schemeClr val="bg1"/>
              </a:solidFill>
              <a:effectLst>
                <a:outerShdw blurRad="38100" dist="38100" dir="2700000" algn="tl">
                  <a:srgbClr val="000000">
                    <a:alpha val="43137"/>
                  </a:srgbClr>
                </a:outerShdw>
              </a:effectLst>
            </a:endParaRPr>
          </a:p>
        </p:txBody>
      </p:sp>
      <p:sp>
        <p:nvSpPr>
          <p:cNvPr id="23" name="textruta 22"/>
          <p:cNvSpPr txBox="1"/>
          <p:nvPr/>
        </p:nvSpPr>
        <p:spPr>
          <a:xfrm>
            <a:off x="1979712" y="4293096"/>
            <a:ext cx="2376264" cy="923330"/>
          </a:xfrm>
          <a:prstGeom prst="rect">
            <a:avLst/>
          </a:prstGeom>
          <a:noFill/>
          <a:effectLst>
            <a:outerShdw blurRad="50800" dist="38100" dir="2700000" algn="tl" rotWithShape="0">
              <a:prstClr val="black">
                <a:alpha val="40000"/>
              </a:prstClr>
            </a:outerShdw>
          </a:effectLst>
        </p:spPr>
        <p:txBody>
          <a:bodyPr wrap="square" rtlCol="0">
            <a:spAutoFit/>
          </a:bodyPr>
          <a:lstStyle/>
          <a:p>
            <a:pPr marL="342900" indent="-342900" algn="ctr"/>
            <a:r>
              <a:rPr lang="sv-SE" b="1" dirty="0" err="1" smtClean="0">
                <a:solidFill>
                  <a:schemeClr val="bg1"/>
                </a:solidFill>
                <a:effectLst>
                  <a:outerShdw blurRad="38100" dist="38100" dir="2700000" algn="tl">
                    <a:srgbClr val="000000">
                      <a:alpha val="43137"/>
                    </a:srgbClr>
                  </a:outerShdw>
                </a:effectLst>
              </a:rPr>
              <a:t>Smerdis</a:t>
            </a:r>
            <a:endParaRPr lang="sv-SE" b="1" dirty="0" smtClean="0">
              <a:solidFill>
                <a:schemeClr val="bg1"/>
              </a:solidFill>
              <a:effectLst>
                <a:outerShdw blurRad="38100" dist="38100" dir="2700000" algn="tl">
                  <a:srgbClr val="000000">
                    <a:alpha val="43137"/>
                  </a:srgbClr>
                </a:outerShdw>
              </a:effectLst>
            </a:endParaRPr>
          </a:p>
          <a:p>
            <a:pPr marL="342900" indent="-342900" algn="ctr"/>
            <a:r>
              <a:rPr lang="sv-SE" b="1" dirty="0" smtClean="0">
                <a:solidFill>
                  <a:schemeClr val="bg1"/>
                </a:solidFill>
                <a:effectLst>
                  <a:outerShdw blurRad="38100" dist="38100" dir="2700000" algn="tl">
                    <a:srgbClr val="000000">
                      <a:alpha val="43137"/>
                    </a:srgbClr>
                  </a:outerShdw>
                </a:effectLst>
              </a:rPr>
              <a:t>den falske</a:t>
            </a:r>
          </a:p>
          <a:p>
            <a:pPr marL="342900" indent="-342900" algn="ctr"/>
            <a:r>
              <a:rPr lang="sv-SE" b="1" dirty="0" smtClean="0">
                <a:solidFill>
                  <a:schemeClr val="bg1"/>
                </a:solidFill>
                <a:effectLst>
                  <a:outerShdw blurRad="38100" dist="38100" dir="2700000" algn="tl">
                    <a:srgbClr val="000000">
                      <a:alpha val="43137"/>
                    </a:srgbClr>
                  </a:outerShdw>
                </a:effectLst>
              </a:rPr>
              <a:t>(Artasastas – Esra 4:7)</a:t>
            </a:r>
            <a:endParaRPr lang="sv-SE" b="1" dirty="0">
              <a:solidFill>
                <a:schemeClr val="bg1"/>
              </a:solidFill>
              <a:effectLst>
                <a:outerShdw blurRad="38100" dist="38100" dir="2700000" algn="tl">
                  <a:srgbClr val="000000">
                    <a:alpha val="43137"/>
                  </a:srgbClr>
                </a:outerShdw>
              </a:effectLst>
            </a:endParaRPr>
          </a:p>
        </p:txBody>
      </p:sp>
      <p:sp>
        <p:nvSpPr>
          <p:cNvPr id="24" name="textruta 23"/>
          <p:cNvSpPr txBox="1"/>
          <p:nvPr/>
        </p:nvSpPr>
        <p:spPr>
          <a:xfrm>
            <a:off x="3779912" y="4293096"/>
            <a:ext cx="1152128" cy="369332"/>
          </a:xfrm>
          <a:prstGeom prst="rect">
            <a:avLst/>
          </a:prstGeom>
          <a:noFill/>
          <a:effectLst>
            <a:outerShdw blurRad="50800" dist="38100" dir="2700000" algn="tl" rotWithShape="0">
              <a:prstClr val="black">
                <a:alpha val="40000"/>
              </a:prstClr>
            </a:outerShdw>
          </a:effectLst>
        </p:spPr>
        <p:txBody>
          <a:bodyPr wrap="square" rtlCol="0">
            <a:spAutoFit/>
          </a:bodyPr>
          <a:lstStyle/>
          <a:p>
            <a:pPr marL="342900" indent="-342900"/>
            <a:r>
              <a:rPr lang="sv-SE" b="1" dirty="0" err="1" smtClean="0">
                <a:solidFill>
                  <a:schemeClr val="bg1"/>
                </a:solidFill>
                <a:effectLst>
                  <a:outerShdw blurRad="38100" dist="38100" dir="2700000" algn="tl">
                    <a:srgbClr val="000000">
                      <a:alpha val="43137"/>
                    </a:srgbClr>
                  </a:outerShdw>
                </a:effectLst>
              </a:rPr>
              <a:t>Darejaves</a:t>
            </a:r>
            <a:endParaRPr lang="sv-SE" b="1" dirty="0">
              <a:solidFill>
                <a:schemeClr val="bg1"/>
              </a:solidFill>
              <a:effectLst>
                <a:outerShdw blurRad="38100" dist="38100" dir="2700000" algn="tl">
                  <a:srgbClr val="000000">
                    <a:alpha val="43137"/>
                  </a:srgbClr>
                </a:outerShdw>
              </a:effectLst>
            </a:endParaRPr>
          </a:p>
        </p:txBody>
      </p:sp>
      <p:pic>
        <p:nvPicPr>
          <p:cNvPr id="3077" name="Picture 5" descr="C:\Documents and Settings\Jonathan Karlsson\Mina dokument\Mötesserier\Övrigt\Daniel 11\Xerxes_I,_the_Great,_King_of_Persia.jpg"/>
          <p:cNvPicPr>
            <a:picLocks noChangeAspect="1" noChangeArrowheads="1"/>
          </p:cNvPicPr>
          <p:nvPr/>
        </p:nvPicPr>
        <p:blipFill>
          <a:blip r:embed="rId8" cstate="screen"/>
          <a:srcRect/>
          <a:stretch>
            <a:fillRect/>
          </a:stretch>
        </p:blipFill>
        <p:spPr bwMode="auto">
          <a:xfrm>
            <a:off x="4860032" y="2060848"/>
            <a:ext cx="1883373" cy="2222381"/>
          </a:xfrm>
          <a:prstGeom prst="rect">
            <a:avLst/>
          </a:prstGeom>
          <a:noFill/>
        </p:spPr>
      </p:pic>
      <p:sp>
        <p:nvSpPr>
          <p:cNvPr id="26" name="textruta 25"/>
          <p:cNvSpPr txBox="1"/>
          <p:nvPr/>
        </p:nvSpPr>
        <p:spPr>
          <a:xfrm>
            <a:off x="4860032" y="4365104"/>
            <a:ext cx="2088232" cy="369332"/>
          </a:xfrm>
          <a:prstGeom prst="rect">
            <a:avLst/>
          </a:prstGeom>
          <a:noFill/>
          <a:effectLst>
            <a:outerShdw blurRad="50800" dist="38100" dir="2700000" algn="tl" rotWithShape="0">
              <a:prstClr val="black">
                <a:alpha val="40000"/>
              </a:prstClr>
            </a:outerShdw>
          </a:effectLst>
        </p:spPr>
        <p:txBody>
          <a:bodyPr wrap="square" rtlCol="0">
            <a:spAutoFit/>
          </a:bodyPr>
          <a:lstStyle/>
          <a:p>
            <a:pPr marL="342900" indent="-342900" algn="ctr"/>
            <a:r>
              <a:rPr lang="sv-SE" b="1" dirty="0" err="1" smtClean="0">
                <a:solidFill>
                  <a:schemeClr val="bg1"/>
                </a:solidFill>
                <a:effectLst>
                  <a:outerShdw blurRad="38100" dist="38100" dir="2700000" algn="tl">
                    <a:srgbClr val="000000">
                      <a:alpha val="43137"/>
                    </a:srgbClr>
                  </a:outerShdw>
                </a:effectLst>
              </a:rPr>
              <a:t>Xerxes/Ahasveros</a:t>
            </a:r>
            <a:endParaRPr lang="sv-SE" b="1" dirty="0">
              <a:solidFill>
                <a:schemeClr val="bg1"/>
              </a:solidFill>
              <a:effectLst>
                <a:outerShdw blurRad="38100" dist="38100" dir="2700000" algn="tl">
                  <a:srgbClr val="000000">
                    <a:alpha val="43137"/>
                  </a:srgbClr>
                </a:outerShdw>
              </a:effectLst>
            </a:endParaRPr>
          </a:p>
        </p:txBody>
      </p:sp>
      <p:grpSp>
        <p:nvGrpSpPr>
          <p:cNvPr id="18" name="Grupp 17"/>
          <p:cNvGrpSpPr/>
          <p:nvPr/>
        </p:nvGrpSpPr>
        <p:grpSpPr>
          <a:xfrm>
            <a:off x="179512" y="-27384"/>
            <a:ext cx="8640960" cy="1243300"/>
            <a:chOff x="179512" y="-27384"/>
            <a:chExt cx="8640960" cy="1243300"/>
          </a:xfrm>
        </p:grpSpPr>
        <p:sp>
          <p:nvSpPr>
            <p:cNvPr id="25" name="Femhörning 24"/>
            <p:cNvSpPr/>
            <p:nvPr/>
          </p:nvSpPr>
          <p:spPr>
            <a:xfrm>
              <a:off x="323528" y="-27384"/>
              <a:ext cx="720080" cy="360040"/>
            </a:xfrm>
            <a:prstGeom prst="homePlate">
              <a:avLst/>
            </a:prstGeom>
            <a:solidFill>
              <a:schemeClr val="bg1">
                <a:lumMod val="6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sv-SE"/>
            </a:p>
          </p:txBody>
        </p:sp>
        <p:cxnSp>
          <p:nvCxnSpPr>
            <p:cNvPr id="27" name="Rak pil 26"/>
            <p:cNvCxnSpPr/>
            <p:nvPr/>
          </p:nvCxnSpPr>
          <p:spPr>
            <a:xfrm rot="5400000" flipH="1" flipV="1">
              <a:off x="144302" y="493512"/>
              <a:ext cx="359246" cy="794"/>
            </a:xfrm>
            <a:prstGeom prst="straightConnector1">
              <a:avLst/>
            </a:prstGeom>
            <a:ln w="38100">
              <a:solidFill>
                <a:srgbClr val="FF0000"/>
              </a:solidFill>
              <a:tailEnd type="non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8" name="textruta 27"/>
            <p:cNvSpPr txBox="1"/>
            <p:nvPr/>
          </p:nvSpPr>
          <p:spPr>
            <a:xfrm>
              <a:off x="179512" y="673532"/>
              <a:ext cx="648072" cy="523220"/>
            </a:xfrm>
            <a:prstGeom prst="rect">
              <a:avLst/>
            </a:prstGeom>
            <a:noFill/>
          </p:spPr>
          <p:txBody>
            <a:bodyPr wrap="square" rtlCol="0">
              <a:spAutoFit/>
            </a:bodyPr>
            <a:lstStyle/>
            <a:p>
              <a:r>
                <a:rPr lang="sv-SE" sz="1400" b="1" dirty="0" smtClean="0">
                  <a:solidFill>
                    <a:schemeClr val="bg1"/>
                  </a:solidFill>
                  <a:effectLst>
                    <a:outerShdw blurRad="38100" dist="38100" dir="2700000" algn="tl">
                      <a:srgbClr val="000000">
                        <a:alpha val="43137"/>
                      </a:srgbClr>
                    </a:outerShdw>
                  </a:effectLst>
                </a:rPr>
                <a:t>539 </a:t>
              </a:r>
              <a:r>
                <a:rPr lang="sv-SE" sz="1400" b="1" dirty="0" err="1" smtClean="0">
                  <a:solidFill>
                    <a:schemeClr val="bg1"/>
                  </a:solidFill>
                  <a:effectLst>
                    <a:outerShdw blurRad="38100" dist="38100" dir="2700000" algn="tl">
                      <a:srgbClr val="000000">
                        <a:alpha val="43137"/>
                      </a:srgbClr>
                    </a:outerShdw>
                  </a:effectLst>
                </a:rPr>
                <a:t>f.Kr</a:t>
              </a:r>
              <a:endParaRPr lang="sv-SE" sz="1400" b="1" dirty="0">
                <a:solidFill>
                  <a:schemeClr val="bg1"/>
                </a:solidFill>
                <a:effectLst>
                  <a:outerShdw blurRad="38100" dist="38100" dir="2700000" algn="tl">
                    <a:srgbClr val="000000">
                      <a:alpha val="43137"/>
                    </a:srgbClr>
                  </a:outerShdw>
                </a:effectLst>
              </a:endParaRPr>
            </a:p>
          </p:txBody>
        </p:sp>
        <p:sp>
          <p:nvSpPr>
            <p:cNvPr id="29" name="V-form 28"/>
            <p:cNvSpPr/>
            <p:nvPr/>
          </p:nvSpPr>
          <p:spPr>
            <a:xfrm>
              <a:off x="899592" y="-27384"/>
              <a:ext cx="792088" cy="360040"/>
            </a:xfrm>
            <a:prstGeom prst="chevron">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sv-SE">
                <a:solidFill>
                  <a:schemeClr val="tx1"/>
                </a:solidFill>
              </a:endParaRPr>
            </a:p>
          </p:txBody>
        </p:sp>
        <p:sp>
          <p:nvSpPr>
            <p:cNvPr id="30" name="V-form 29"/>
            <p:cNvSpPr/>
            <p:nvPr/>
          </p:nvSpPr>
          <p:spPr>
            <a:xfrm>
              <a:off x="1547664" y="-27384"/>
              <a:ext cx="2304256" cy="360040"/>
            </a:xfrm>
            <a:prstGeom prst="chevron">
              <a:avLst/>
            </a:prstGeom>
            <a:solidFill>
              <a:schemeClr val="tx1">
                <a:lumMod val="75000"/>
                <a:lumOff val="25000"/>
              </a:schemeClr>
            </a:solidFill>
          </p:spPr>
          <p:style>
            <a:lnRef idx="0">
              <a:schemeClr val="dk1"/>
            </a:lnRef>
            <a:fillRef idx="3">
              <a:schemeClr val="dk1"/>
            </a:fillRef>
            <a:effectRef idx="3">
              <a:schemeClr val="dk1"/>
            </a:effectRef>
            <a:fontRef idx="minor">
              <a:schemeClr val="lt1"/>
            </a:fontRef>
          </p:style>
          <p:txBody>
            <a:bodyPr rtlCol="0" anchor="ctr"/>
            <a:lstStyle/>
            <a:p>
              <a:pPr algn="ctr"/>
              <a:endParaRPr lang="sv-SE">
                <a:solidFill>
                  <a:schemeClr val="tx1"/>
                </a:solidFill>
              </a:endParaRPr>
            </a:p>
          </p:txBody>
        </p:sp>
        <p:sp>
          <p:nvSpPr>
            <p:cNvPr id="31" name="V-form 30"/>
            <p:cNvSpPr/>
            <p:nvPr/>
          </p:nvSpPr>
          <p:spPr>
            <a:xfrm>
              <a:off x="3707904" y="-27384"/>
              <a:ext cx="4536504" cy="360040"/>
            </a:xfrm>
            <a:prstGeom prst="chevron">
              <a:avLst/>
            </a:prstGeom>
            <a:gradFill>
              <a:gsLst>
                <a:gs pos="0">
                  <a:srgbClr val="4C216D"/>
                </a:gs>
                <a:gs pos="90000">
                  <a:srgbClr val="C00000"/>
                </a:gs>
              </a:gsLst>
              <a:lin ang="5400000" scaled="0"/>
            </a:gradFill>
          </p:spPr>
          <p:style>
            <a:lnRef idx="0">
              <a:schemeClr val="dk1"/>
            </a:lnRef>
            <a:fillRef idx="3">
              <a:schemeClr val="dk1"/>
            </a:fillRef>
            <a:effectRef idx="3">
              <a:schemeClr val="dk1"/>
            </a:effectRef>
            <a:fontRef idx="minor">
              <a:schemeClr val="lt1"/>
            </a:fontRef>
          </p:style>
          <p:txBody>
            <a:bodyPr rtlCol="0" anchor="ctr"/>
            <a:lstStyle/>
            <a:p>
              <a:pPr algn="ctr"/>
              <a:endParaRPr lang="sv-SE">
                <a:solidFill>
                  <a:schemeClr val="tx1"/>
                </a:solidFill>
              </a:endParaRPr>
            </a:p>
          </p:txBody>
        </p:sp>
        <p:sp>
          <p:nvSpPr>
            <p:cNvPr id="32" name="V-form 31"/>
            <p:cNvSpPr/>
            <p:nvPr/>
          </p:nvSpPr>
          <p:spPr>
            <a:xfrm>
              <a:off x="8100392" y="-27384"/>
              <a:ext cx="720080" cy="360040"/>
            </a:xfrm>
            <a:prstGeom prst="chevron">
              <a:avLst>
                <a:gd name="adj" fmla="val 0"/>
              </a:avLst>
            </a:prstGeom>
            <a:solidFill>
              <a:schemeClr val="accent1">
                <a:lumMod val="50000"/>
              </a:schemeClr>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sv-SE">
                <a:solidFill>
                  <a:schemeClr val="tx1"/>
                </a:solidFill>
              </a:endParaRPr>
            </a:p>
          </p:txBody>
        </p:sp>
        <p:cxnSp>
          <p:nvCxnSpPr>
            <p:cNvPr id="33" name="Rak pil 32"/>
            <p:cNvCxnSpPr/>
            <p:nvPr/>
          </p:nvCxnSpPr>
          <p:spPr>
            <a:xfrm rot="5400000" flipH="1" flipV="1">
              <a:off x="7898600" y="511882"/>
              <a:ext cx="359246" cy="794"/>
            </a:xfrm>
            <a:prstGeom prst="straightConnector1">
              <a:avLst/>
            </a:prstGeom>
            <a:ln w="38100">
              <a:solidFill>
                <a:srgbClr val="FF0000"/>
              </a:solidFill>
              <a:tailEnd type="non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4" name="textruta 33"/>
            <p:cNvSpPr txBox="1"/>
            <p:nvPr/>
          </p:nvSpPr>
          <p:spPr>
            <a:xfrm>
              <a:off x="7668344" y="692696"/>
              <a:ext cx="792088" cy="523220"/>
            </a:xfrm>
            <a:prstGeom prst="rect">
              <a:avLst/>
            </a:prstGeom>
            <a:noFill/>
          </p:spPr>
          <p:txBody>
            <a:bodyPr wrap="square" rtlCol="0">
              <a:spAutoFit/>
            </a:bodyPr>
            <a:lstStyle/>
            <a:p>
              <a:pPr algn="ctr"/>
              <a:r>
                <a:rPr lang="sv-SE" sz="1400" b="1" dirty="0" smtClean="0">
                  <a:solidFill>
                    <a:schemeClr val="bg1"/>
                  </a:solidFill>
                </a:rPr>
                <a:t>Ändens tid</a:t>
              </a:r>
              <a:endParaRPr lang="sv-SE" sz="1400" b="1" dirty="0">
                <a:solidFill>
                  <a:schemeClr val="bg1"/>
                </a:solidFill>
              </a:endParaRPr>
            </a:p>
          </p:txBody>
        </p:sp>
        <p:cxnSp>
          <p:nvCxnSpPr>
            <p:cNvPr id="35" name="Rak pil 34"/>
            <p:cNvCxnSpPr/>
            <p:nvPr/>
          </p:nvCxnSpPr>
          <p:spPr>
            <a:xfrm rot="5400000" flipH="1" flipV="1">
              <a:off x="1921793" y="345951"/>
              <a:ext cx="691902" cy="1588"/>
            </a:xfrm>
            <a:prstGeom prst="straightConnector1">
              <a:avLst/>
            </a:prstGeom>
            <a:ln w="38100">
              <a:solidFill>
                <a:srgbClr val="FF0000"/>
              </a:solidFill>
              <a:tailEnd type="non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6" name="textruta 35"/>
            <p:cNvSpPr txBox="1"/>
            <p:nvPr/>
          </p:nvSpPr>
          <p:spPr>
            <a:xfrm>
              <a:off x="2123728" y="672951"/>
              <a:ext cx="360040" cy="307777"/>
            </a:xfrm>
            <a:prstGeom prst="rect">
              <a:avLst/>
            </a:prstGeom>
            <a:noFill/>
          </p:spPr>
          <p:txBody>
            <a:bodyPr wrap="square" rtlCol="0">
              <a:spAutoFit/>
            </a:bodyPr>
            <a:lstStyle/>
            <a:p>
              <a:r>
                <a:rPr lang="sv-SE" sz="1400" b="1" dirty="0" smtClean="0">
                  <a:solidFill>
                    <a:schemeClr val="bg1"/>
                  </a:solidFill>
                  <a:effectLst>
                    <a:outerShdw blurRad="38100" dist="38100" dir="2700000" algn="tl">
                      <a:srgbClr val="000000">
                        <a:alpha val="43137"/>
                      </a:srgbClr>
                    </a:outerShdw>
                  </a:effectLst>
                </a:rPr>
                <a:t>0</a:t>
              </a:r>
              <a:endParaRPr lang="sv-SE" sz="1400" b="1" dirty="0">
                <a:solidFill>
                  <a:schemeClr val="bg1"/>
                </a:solidFill>
                <a:effectLst>
                  <a:outerShdw blurRad="38100" dist="38100" dir="2700000" algn="tl">
                    <a:srgbClr val="000000">
                      <a:alpha val="43137"/>
                    </a:srgbClr>
                  </a:outerShdw>
                </a:effectLst>
              </a:endParaRPr>
            </a:p>
          </p:txBody>
        </p:sp>
      </p:grpSp>
      <p:sp>
        <p:nvSpPr>
          <p:cNvPr id="38" name="Rektangel 37"/>
          <p:cNvSpPr/>
          <p:nvPr/>
        </p:nvSpPr>
        <p:spPr>
          <a:xfrm>
            <a:off x="323528" y="0"/>
            <a:ext cx="792088" cy="332656"/>
          </a:xfrm>
          <a:prstGeom prst="rect">
            <a:avLst/>
          </a:prstGeom>
          <a:noFill/>
          <a:ln w="28575">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4" name="Explosion 1 43"/>
          <p:cNvSpPr/>
          <p:nvPr/>
        </p:nvSpPr>
        <p:spPr>
          <a:xfrm rot="1470308">
            <a:off x="6282906" y="2691634"/>
            <a:ext cx="1224136" cy="1224136"/>
          </a:xfrm>
          <a:prstGeom prst="irregularSeal1">
            <a:avLst/>
          </a:prstGeom>
          <a:solidFill>
            <a:srgbClr val="FFC000"/>
          </a:solidFill>
          <a:ln>
            <a:solidFill>
              <a:srgbClr val="FF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sv-SE"/>
          </a:p>
        </p:txBody>
      </p:sp>
      <p:sp>
        <p:nvSpPr>
          <p:cNvPr id="45" name="textruta 44"/>
          <p:cNvSpPr txBox="1"/>
          <p:nvPr/>
        </p:nvSpPr>
        <p:spPr>
          <a:xfrm rot="20134645">
            <a:off x="6571150" y="2115988"/>
            <a:ext cx="2088232" cy="369332"/>
          </a:xfrm>
          <a:prstGeom prst="rect">
            <a:avLst/>
          </a:prstGeom>
          <a:noFill/>
          <a:effectLst>
            <a:outerShdw blurRad="50800" dist="38100" dir="2700000" algn="tl" rotWithShape="0">
              <a:prstClr val="black">
                <a:alpha val="40000"/>
              </a:prstClr>
            </a:outerShdw>
          </a:effectLst>
        </p:spPr>
        <p:txBody>
          <a:bodyPr wrap="square" rtlCol="0">
            <a:spAutoFit/>
          </a:bodyPr>
          <a:lstStyle/>
          <a:p>
            <a:pPr marL="342900" indent="-342900" algn="ctr"/>
            <a:r>
              <a:rPr lang="sv-SE" b="1" dirty="0" smtClean="0">
                <a:solidFill>
                  <a:schemeClr val="bg1"/>
                </a:solidFill>
                <a:effectLst>
                  <a:outerShdw blurRad="38100" dist="38100" dir="2700000" algn="tl">
                    <a:srgbClr val="000000">
                      <a:alpha val="43137"/>
                    </a:srgbClr>
                  </a:outerShdw>
                </a:effectLst>
              </a:rPr>
              <a:t>Krig mot Grekland</a:t>
            </a:r>
            <a:endParaRPr lang="sv-SE" b="1" dirty="0">
              <a:solidFill>
                <a:schemeClr val="bg1"/>
              </a:solidFill>
              <a:effectLst>
                <a:outerShdw blurRad="38100" dist="38100" dir="2700000" algn="tl">
                  <a:srgbClr val="000000">
                    <a:alpha val="43137"/>
                  </a:srgbClr>
                </a:outerShdw>
              </a:effectLst>
            </a:endParaRPr>
          </a:p>
        </p:txBody>
      </p:sp>
      <p:grpSp>
        <p:nvGrpSpPr>
          <p:cNvPr id="54" name="Grupp 53"/>
          <p:cNvGrpSpPr/>
          <p:nvPr/>
        </p:nvGrpSpPr>
        <p:grpSpPr>
          <a:xfrm>
            <a:off x="6372200" y="3717032"/>
            <a:ext cx="1008112" cy="2025516"/>
            <a:chOff x="6444208" y="3717032"/>
            <a:chExt cx="1008112" cy="2025516"/>
          </a:xfrm>
        </p:grpSpPr>
        <p:sp>
          <p:nvSpPr>
            <p:cNvPr id="46" name="textruta 45"/>
            <p:cNvSpPr txBox="1"/>
            <p:nvPr/>
          </p:nvSpPr>
          <p:spPr>
            <a:xfrm>
              <a:off x="6444208" y="5373216"/>
              <a:ext cx="1008112" cy="369332"/>
            </a:xfrm>
            <a:prstGeom prst="rect">
              <a:avLst/>
            </a:prstGeom>
            <a:noFill/>
            <a:effectLst>
              <a:outerShdw blurRad="50800" dist="38100" dir="2700000" algn="tl" rotWithShape="0">
                <a:prstClr val="black">
                  <a:alpha val="40000"/>
                </a:prstClr>
              </a:outerShdw>
            </a:effectLst>
          </p:spPr>
          <p:txBody>
            <a:bodyPr wrap="square" rtlCol="0">
              <a:spAutoFit/>
            </a:bodyPr>
            <a:lstStyle/>
            <a:p>
              <a:pPr marL="342900" indent="-342900" algn="ctr"/>
              <a:r>
                <a:rPr lang="sv-SE" b="1" dirty="0" smtClean="0">
                  <a:solidFill>
                    <a:schemeClr val="bg1"/>
                  </a:solidFill>
                  <a:effectLst>
                    <a:outerShdw blurRad="38100" dist="38100" dir="2700000" algn="tl">
                      <a:srgbClr val="000000">
                        <a:alpha val="43137"/>
                      </a:srgbClr>
                    </a:outerShdw>
                  </a:effectLst>
                </a:rPr>
                <a:t>480 </a:t>
              </a:r>
              <a:r>
                <a:rPr lang="sv-SE" b="1" dirty="0" err="1" smtClean="0">
                  <a:solidFill>
                    <a:schemeClr val="bg1"/>
                  </a:solidFill>
                  <a:effectLst>
                    <a:outerShdw blurRad="38100" dist="38100" dir="2700000" algn="tl">
                      <a:srgbClr val="000000">
                        <a:alpha val="43137"/>
                      </a:srgbClr>
                    </a:outerShdw>
                  </a:effectLst>
                </a:rPr>
                <a:t>f.Kr</a:t>
              </a:r>
              <a:endParaRPr lang="sv-SE" b="1" dirty="0">
                <a:solidFill>
                  <a:schemeClr val="bg1"/>
                </a:solidFill>
                <a:effectLst>
                  <a:outerShdw blurRad="38100" dist="38100" dir="2700000" algn="tl">
                    <a:srgbClr val="000000">
                      <a:alpha val="43137"/>
                    </a:srgbClr>
                  </a:outerShdw>
                </a:effectLst>
              </a:endParaRPr>
            </a:p>
          </p:txBody>
        </p:sp>
        <p:cxnSp>
          <p:nvCxnSpPr>
            <p:cNvPr id="48" name="Rak 47"/>
            <p:cNvCxnSpPr>
              <a:endCxn id="46" idx="0"/>
            </p:cNvCxnSpPr>
            <p:nvPr/>
          </p:nvCxnSpPr>
          <p:spPr>
            <a:xfrm rot="5400000">
              <a:off x="6120172" y="4545124"/>
              <a:ext cx="165618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pic>
        <p:nvPicPr>
          <p:cNvPr id="1026" name="Picture 2" descr="Smerdis"/>
          <p:cNvPicPr>
            <a:picLocks noChangeAspect="1" noChangeArrowheads="1"/>
          </p:cNvPicPr>
          <p:nvPr/>
        </p:nvPicPr>
        <p:blipFill rotWithShape="1">
          <a:blip r:embed="rId9">
            <a:extLst>
              <a:ext uri="{28A0092B-C50C-407E-A947-70E740481C1C}">
                <a14:useLocalDpi xmlns:a14="http://schemas.microsoft.com/office/drawing/2010/main" val="0"/>
              </a:ext>
            </a:extLst>
          </a:blip>
          <a:srcRect l="26157" t="44753" r="61347" b="35864"/>
          <a:stretch/>
        </p:blipFill>
        <p:spPr bwMode="auto">
          <a:xfrm>
            <a:off x="2650282" y="2652312"/>
            <a:ext cx="1057622" cy="9829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6257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2000" fill="hold"/>
                                        <p:tgtEl>
                                          <p:spTgt spid="6"/>
                                        </p:tgtEl>
                                        <p:attrNameLst>
                                          <p:attrName>ppt_w</p:attrName>
                                        </p:attrNameLst>
                                      </p:cBhvr>
                                      <p:tavLst>
                                        <p:tav tm="0">
                                          <p:val>
                                            <p:fltVal val="0"/>
                                          </p:val>
                                        </p:tav>
                                        <p:tav tm="100000">
                                          <p:val>
                                            <p:strVal val="#ppt_w"/>
                                          </p:val>
                                        </p:tav>
                                      </p:tavLst>
                                    </p:anim>
                                    <p:anim calcmode="lin" valueType="num">
                                      <p:cBhvr>
                                        <p:cTn id="8" dur="2000" fill="hold"/>
                                        <p:tgtEl>
                                          <p:spTgt spid="6"/>
                                        </p:tgtEl>
                                        <p:attrNameLst>
                                          <p:attrName>ppt_h</p:attrName>
                                        </p:attrNameLst>
                                      </p:cBhvr>
                                      <p:tavLst>
                                        <p:tav tm="0">
                                          <p:val>
                                            <p:fltVal val="0"/>
                                          </p:val>
                                        </p:tav>
                                        <p:tav tm="100000">
                                          <p:val>
                                            <p:strVal val="#ppt_h"/>
                                          </p:val>
                                        </p:tav>
                                      </p:tavLst>
                                    </p:anim>
                                    <p:animEffect transition="in" filter="fade">
                                      <p:cBhvr>
                                        <p:cTn id="9" dur="2000"/>
                                        <p:tgtEl>
                                          <p:spTgt spid="6"/>
                                        </p:tgtEl>
                                      </p:cBhvr>
                                    </p:animEffect>
                                  </p:childTnLst>
                                </p:cTn>
                              </p:par>
                              <p:par>
                                <p:cTn id="10" presetID="49" presetClass="path" presetSubtype="0" accel="50000" decel="50000" fill="hold" nodeType="withEffect">
                                  <p:stCondLst>
                                    <p:cond delay="0"/>
                                  </p:stCondLst>
                                  <p:childTnLst>
                                    <p:animMotion origin="layout" path="M -0.42517 -0.48287 L 0 3.33333E-6 " pathEditMode="relative" rAng="0" ptsTypes="AA">
                                      <p:cBhvr>
                                        <p:cTn id="11" dur="2000" fill="hold"/>
                                        <p:tgtEl>
                                          <p:spTgt spid="6"/>
                                        </p:tgtEl>
                                        <p:attrNameLst>
                                          <p:attrName>ppt_x</p:attrName>
                                          <p:attrName>ppt_y</p:attrName>
                                        </p:attrNameLst>
                                      </p:cBhvr>
                                      <p:rCtr x="21250" y="24144"/>
                                    </p:animMotion>
                                  </p:childTnLst>
                                </p:cTn>
                              </p:par>
                            </p:childTnLst>
                          </p:cTn>
                        </p:par>
                        <p:par>
                          <p:cTn id="12" fill="hold">
                            <p:stCondLst>
                              <p:cond delay="2000"/>
                            </p:stCondLst>
                            <p:childTnLst>
                              <p:par>
                                <p:cTn id="13" presetID="1" presetClass="entr" presetSubtype="0" fill="hold" nodeType="after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childTnLst>
                          </p:cTn>
                        </p:par>
                        <p:par>
                          <p:cTn id="15" fill="hold">
                            <p:stCondLst>
                              <p:cond delay="2000"/>
                            </p:stCondLst>
                            <p:childTnLst>
                              <p:par>
                                <p:cTn id="16" presetID="1" presetClass="entr" presetSubtype="0"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074"/>
                                        </p:tgtEl>
                                        <p:attrNameLst>
                                          <p:attrName>style.visibility</p:attrName>
                                        </p:attrNameLst>
                                      </p:cBhvr>
                                      <p:to>
                                        <p:strVal val="visible"/>
                                      </p:to>
                                    </p:set>
                                    <p:animEffect transition="in" filter="wipe(left)">
                                      <p:cBhvr>
                                        <p:cTn id="22" dur="500"/>
                                        <p:tgtEl>
                                          <p:spTgt spid="3074"/>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wipe(left)">
                                      <p:cBhvr>
                                        <p:cTn id="25" dur="500"/>
                                        <p:tgtEl>
                                          <p:spTgt spid="22"/>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animEffect transition="in" filter="wipe(left)">
                                      <p:cBhvr>
                                        <p:cTn id="30" dur="500"/>
                                        <p:tgtEl>
                                          <p:spTgt spid="1026"/>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wipe(left)">
                                      <p:cBhvr>
                                        <p:cTn id="33" dur="500"/>
                                        <p:tgtEl>
                                          <p:spTgt spid="23"/>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3076"/>
                                        </p:tgtEl>
                                        <p:attrNameLst>
                                          <p:attrName>style.visibility</p:attrName>
                                        </p:attrNameLst>
                                      </p:cBhvr>
                                      <p:to>
                                        <p:strVal val="visible"/>
                                      </p:to>
                                    </p:set>
                                    <p:animEffect transition="in" filter="wipe(left)">
                                      <p:cBhvr>
                                        <p:cTn id="38" dur="500"/>
                                        <p:tgtEl>
                                          <p:spTgt spid="3076"/>
                                        </p:tgtEl>
                                      </p:cBhvr>
                                    </p:animEffect>
                                  </p:childTnLst>
                                </p:cTn>
                              </p:par>
                              <p:par>
                                <p:cTn id="39" presetID="22" presetClass="entr" presetSubtype="8" fill="hold" grpId="0" nodeType="with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wipe(left)">
                                      <p:cBhvr>
                                        <p:cTn id="41" dur="500"/>
                                        <p:tgtEl>
                                          <p:spTgt spid="24"/>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3077"/>
                                        </p:tgtEl>
                                        <p:attrNameLst>
                                          <p:attrName>style.visibility</p:attrName>
                                        </p:attrNameLst>
                                      </p:cBhvr>
                                      <p:to>
                                        <p:strVal val="visible"/>
                                      </p:to>
                                    </p:set>
                                    <p:animEffect transition="in" filter="wipe(left)">
                                      <p:cBhvr>
                                        <p:cTn id="46" dur="500"/>
                                        <p:tgtEl>
                                          <p:spTgt spid="3077"/>
                                        </p:tgtEl>
                                      </p:cBhvr>
                                    </p:animEffect>
                                  </p:childTnLst>
                                </p:cTn>
                              </p:par>
                              <p:par>
                                <p:cTn id="47" presetID="22" presetClass="entr" presetSubtype="8" fill="hold" grpId="0" nodeType="withEffect">
                                  <p:stCondLst>
                                    <p:cond delay="0"/>
                                  </p:stCondLst>
                                  <p:childTnLst>
                                    <p:set>
                                      <p:cBhvr>
                                        <p:cTn id="48" dur="1" fill="hold">
                                          <p:stCondLst>
                                            <p:cond delay="0"/>
                                          </p:stCondLst>
                                        </p:cTn>
                                        <p:tgtEl>
                                          <p:spTgt spid="26"/>
                                        </p:tgtEl>
                                        <p:attrNameLst>
                                          <p:attrName>style.visibility</p:attrName>
                                        </p:attrNameLst>
                                      </p:cBhvr>
                                      <p:to>
                                        <p:strVal val="visible"/>
                                      </p:to>
                                    </p:set>
                                    <p:animEffect transition="in" filter="wipe(left)">
                                      <p:cBhvr>
                                        <p:cTn id="49" dur="500"/>
                                        <p:tgtEl>
                                          <p:spTgt spid="26"/>
                                        </p:tgtEl>
                                      </p:cBhvr>
                                    </p:animEffect>
                                  </p:childTnLst>
                                </p:cTn>
                              </p:par>
                            </p:childTnLst>
                          </p:cTn>
                        </p:par>
                      </p:childTnLst>
                    </p:cTn>
                  </p:par>
                  <p:par>
                    <p:cTn id="50" fill="hold">
                      <p:stCondLst>
                        <p:cond delay="indefinite"/>
                      </p:stCondLst>
                      <p:childTnLst>
                        <p:par>
                          <p:cTn id="51" fill="hold">
                            <p:stCondLst>
                              <p:cond delay="0"/>
                            </p:stCondLst>
                            <p:childTnLst>
                              <p:par>
                                <p:cTn id="52" presetID="23" presetClass="entr" presetSubtype="16" fill="hold" grpId="0" nodeType="clickEffect">
                                  <p:stCondLst>
                                    <p:cond delay="0"/>
                                  </p:stCondLst>
                                  <p:childTnLst>
                                    <p:set>
                                      <p:cBhvr>
                                        <p:cTn id="53" dur="1" fill="hold">
                                          <p:stCondLst>
                                            <p:cond delay="0"/>
                                          </p:stCondLst>
                                        </p:cTn>
                                        <p:tgtEl>
                                          <p:spTgt spid="44"/>
                                        </p:tgtEl>
                                        <p:attrNameLst>
                                          <p:attrName>style.visibility</p:attrName>
                                        </p:attrNameLst>
                                      </p:cBhvr>
                                      <p:to>
                                        <p:strVal val="visible"/>
                                      </p:to>
                                    </p:set>
                                    <p:anim calcmode="lin" valueType="num">
                                      <p:cBhvr>
                                        <p:cTn id="54" dur="500" fill="hold"/>
                                        <p:tgtEl>
                                          <p:spTgt spid="44"/>
                                        </p:tgtEl>
                                        <p:attrNameLst>
                                          <p:attrName>ppt_w</p:attrName>
                                        </p:attrNameLst>
                                      </p:cBhvr>
                                      <p:tavLst>
                                        <p:tav tm="0">
                                          <p:val>
                                            <p:fltVal val="0"/>
                                          </p:val>
                                        </p:tav>
                                        <p:tav tm="100000">
                                          <p:val>
                                            <p:strVal val="#ppt_w"/>
                                          </p:val>
                                        </p:tav>
                                      </p:tavLst>
                                    </p:anim>
                                    <p:anim calcmode="lin" valueType="num">
                                      <p:cBhvr>
                                        <p:cTn id="55" dur="500" fill="hold"/>
                                        <p:tgtEl>
                                          <p:spTgt spid="44"/>
                                        </p:tgtEl>
                                        <p:attrNameLst>
                                          <p:attrName>ppt_h</p:attrName>
                                        </p:attrNameLst>
                                      </p:cBhvr>
                                      <p:tavLst>
                                        <p:tav tm="0">
                                          <p:val>
                                            <p:fltVal val="0"/>
                                          </p:val>
                                        </p:tav>
                                        <p:tav tm="100000">
                                          <p:val>
                                            <p:strVal val="#ppt_h"/>
                                          </p:val>
                                        </p:tav>
                                      </p:tavLst>
                                    </p:anim>
                                  </p:childTnLst>
                                </p:cTn>
                              </p:par>
                            </p:childTnLst>
                          </p:cTn>
                        </p:par>
                        <p:par>
                          <p:cTn id="56" fill="hold">
                            <p:stCondLst>
                              <p:cond delay="500"/>
                            </p:stCondLst>
                            <p:childTnLst>
                              <p:par>
                                <p:cTn id="57" presetID="1" presetClass="entr" presetSubtype="0" fill="hold" grpId="0" nodeType="afterEffect">
                                  <p:stCondLst>
                                    <p:cond delay="0"/>
                                  </p:stCondLst>
                                  <p:childTnLst>
                                    <p:set>
                                      <p:cBhvr>
                                        <p:cTn id="58" dur="1" fill="hold">
                                          <p:stCondLst>
                                            <p:cond delay="0"/>
                                          </p:stCondLst>
                                        </p:cTn>
                                        <p:tgtEl>
                                          <p:spTgt spid="45"/>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P spid="26" grpId="0"/>
      <p:bldP spid="44" grpId="0" animBg="1"/>
      <p:bldP spid="45" grpId="0"/>
    </p:bld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ruta 3"/>
          <p:cNvSpPr txBox="1"/>
          <p:nvPr/>
        </p:nvSpPr>
        <p:spPr>
          <a:xfrm>
            <a:off x="928662" y="785794"/>
            <a:ext cx="7286676" cy="830997"/>
          </a:xfrm>
          <a:prstGeom prst="rect">
            <a:avLst/>
          </a:prstGeom>
          <a:noFill/>
          <a:effectLst>
            <a:outerShdw blurRad="50800" dist="38100" dir="2700000" algn="tl" rotWithShape="0">
              <a:prstClr val="black">
                <a:alpha val="40000"/>
              </a:prstClr>
            </a:outerShdw>
          </a:effectLst>
        </p:spPr>
        <p:txBody>
          <a:bodyPr wrap="square" rtlCol="0">
            <a:spAutoFit/>
          </a:bodyPr>
          <a:lstStyle/>
          <a:p>
            <a:r>
              <a:rPr lang="sv-SE" sz="4800" dirty="0" err="1" smtClean="0">
                <a:solidFill>
                  <a:srgbClr val="FFC000"/>
                </a:solidFill>
                <a:latin typeface="Berlin Sans FB Demi" pitchFamily="34" charset="0"/>
              </a:rPr>
              <a:t>Smerdis</a:t>
            </a:r>
            <a:r>
              <a:rPr lang="sv-SE" sz="4800" dirty="0" smtClean="0">
                <a:solidFill>
                  <a:srgbClr val="FFC000"/>
                </a:solidFill>
                <a:latin typeface="Berlin Sans FB Demi" pitchFamily="34" charset="0"/>
              </a:rPr>
              <a:t> = Artasastas</a:t>
            </a:r>
            <a:endParaRPr lang="sv-SE" sz="4800" dirty="0">
              <a:solidFill>
                <a:srgbClr val="FFC000"/>
              </a:solidFill>
              <a:latin typeface="Berlin Sans FB Demi" pitchFamily="34" charset="0"/>
            </a:endParaRPr>
          </a:p>
        </p:txBody>
      </p:sp>
      <p:sp>
        <p:nvSpPr>
          <p:cNvPr id="5" name="textruta 4"/>
          <p:cNvSpPr txBox="1"/>
          <p:nvPr/>
        </p:nvSpPr>
        <p:spPr>
          <a:xfrm>
            <a:off x="1071538" y="1928802"/>
            <a:ext cx="7143800" cy="4031873"/>
          </a:xfrm>
          <a:prstGeom prst="rect">
            <a:avLst/>
          </a:prstGeom>
          <a:noFill/>
          <a:effectLst>
            <a:outerShdw blurRad="50800" dist="38100" dir="2700000" algn="tl" rotWithShape="0">
              <a:prstClr val="black">
                <a:alpha val="40000"/>
              </a:prstClr>
            </a:outerShdw>
          </a:effectLst>
        </p:spPr>
        <p:txBody>
          <a:bodyPr wrap="square" rtlCol="0">
            <a:spAutoFit/>
          </a:bodyPr>
          <a:lstStyle/>
          <a:p>
            <a:r>
              <a:rPr lang="sv-SE" sz="3200" b="1" dirty="0" smtClean="0">
                <a:solidFill>
                  <a:schemeClr val="bg1"/>
                </a:solidFill>
                <a:effectLst>
                  <a:outerShdw blurRad="38100" dist="38100" dir="2700000" algn="tl">
                    <a:srgbClr val="000000">
                      <a:alpha val="43137"/>
                    </a:srgbClr>
                  </a:outerShdw>
                </a:effectLst>
                <a:latin typeface="Arial Rounded MT Bold" pitchFamily="34" charset="0"/>
              </a:rPr>
              <a:t>”Under </a:t>
            </a:r>
            <a:r>
              <a:rPr lang="sv-SE" sz="3200" b="1" dirty="0" err="1" smtClean="0">
                <a:solidFill>
                  <a:schemeClr val="bg1"/>
                </a:solidFill>
                <a:effectLst>
                  <a:outerShdw blurRad="38100" dist="38100" dir="2700000" algn="tl">
                    <a:srgbClr val="000000">
                      <a:alpha val="43137"/>
                    </a:srgbClr>
                  </a:outerShdw>
                </a:effectLst>
                <a:latin typeface="Arial Rounded MT Bold" pitchFamily="34" charset="0"/>
              </a:rPr>
              <a:t>Kambyses</a:t>
            </a:r>
            <a:r>
              <a:rPr lang="sv-SE" sz="3200" b="1" dirty="0" smtClean="0">
                <a:solidFill>
                  <a:schemeClr val="bg1"/>
                </a:solidFill>
                <a:effectLst>
                  <a:outerShdw blurRad="38100" dist="38100" dir="2700000" algn="tl">
                    <a:srgbClr val="000000">
                      <a:alpha val="43137"/>
                    </a:srgbClr>
                  </a:outerShdw>
                </a:effectLst>
                <a:latin typeface="Arial Rounded MT Bold" pitchFamily="34" charset="0"/>
              </a:rPr>
              <a:t> regeringstid fortskred arbetet med templet långsamt. Och under </a:t>
            </a:r>
            <a:r>
              <a:rPr lang="sv-SE" sz="3200" b="1" dirty="0" err="1" smtClean="0">
                <a:solidFill>
                  <a:schemeClr val="bg1"/>
                </a:solidFill>
                <a:effectLst>
                  <a:outerShdw blurRad="38100" dist="38100" dir="2700000" algn="tl">
                    <a:srgbClr val="000000">
                      <a:alpha val="43137"/>
                    </a:srgbClr>
                  </a:outerShdw>
                </a:effectLst>
                <a:latin typeface="Arial Rounded MT Bold" pitchFamily="34" charset="0"/>
              </a:rPr>
              <a:t>Smerdis</a:t>
            </a:r>
            <a:r>
              <a:rPr lang="sv-SE" sz="3200" b="1" dirty="0" smtClean="0">
                <a:solidFill>
                  <a:schemeClr val="bg1"/>
                </a:solidFill>
                <a:effectLst>
                  <a:outerShdw blurRad="38100" dist="38100" dir="2700000" algn="tl">
                    <a:srgbClr val="000000">
                      <a:alpha val="43137"/>
                    </a:srgbClr>
                  </a:outerShdw>
                </a:effectLst>
                <a:latin typeface="Arial Rounded MT Bold" pitchFamily="34" charset="0"/>
              </a:rPr>
              <a:t> den falskes (kallad </a:t>
            </a:r>
            <a:r>
              <a:rPr lang="sv-SE" sz="3200" b="1" dirty="0" smtClean="0">
                <a:solidFill>
                  <a:srgbClr val="FFFF00"/>
                </a:solidFill>
                <a:effectLst>
                  <a:outerShdw blurRad="38100" dist="38100" dir="2700000" algn="tl">
                    <a:srgbClr val="000000">
                      <a:alpha val="43137"/>
                    </a:srgbClr>
                  </a:outerShdw>
                </a:effectLst>
                <a:latin typeface="Arial Rounded MT Bold" pitchFamily="34" charset="0"/>
              </a:rPr>
              <a:t>Artasasta</a:t>
            </a:r>
            <a:r>
              <a:rPr lang="sv-SE" sz="3200" b="1" dirty="0" smtClean="0">
                <a:solidFill>
                  <a:schemeClr val="bg1"/>
                </a:solidFill>
                <a:effectLst>
                  <a:outerShdw blurRad="38100" dist="38100" dir="2700000" algn="tl">
                    <a:srgbClr val="000000">
                      <a:alpha val="43137"/>
                    </a:srgbClr>
                  </a:outerShdw>
                </a:effectLst>
                <a:latin typeface="Arial Rounded MT Bold" pitchFamily="34" charset="0"/>
              </a:rPr>
              <a:t> i Esra 4:7) tid fick samarierna den samvetslösa </a:t>
            </a:r>
            <a:r>
              <a:rPr lang="sv-SE" sz="3200" b="1" dirty="0" smtClean="0">
                <a:solidFill>
                  <a:srgbClr val="FFFF00"/>
                </a:solidFill>
                <a:effectLst>
                  <a:outerShdw blurRad="38100" dist="38100" dir="2700000" algn="tl">
                    <a:srgbClr val="000000">
                      <a:alpha val="43137"/>
                    </a:srgbClr>
                  </a:outerShdw>
                </a:effectLst>
                <a:latin typeface="Arial Rounded MT Bold" pitchFamily="34" charset="0"/>
              </a:rPr>
              <a:t>bedragaren</a:t>
            </a:r>
            <a:r>
              <a:rPr lang="sv-SE" sz="3200" b="1" dirty="0" smtClean="0">
                <a:solidFill>
                  <a:schemeClr val="bg1"/>
                </a:solidFill>
                <a:effectLst>
                  <a:outerShdw blurRad="38100" dist="38100" dir="2700000" algn="tl">
                    <a:srgbClr val="000000">
                      <a:alpha val="43137"/>
                    </a:srgbClr>
                  </a:outerShdw>
                </a:effectLst>
                <a:latin typeface="Arial Rounded MT Bold" pitchFamily="34" charset="0"/>
              </a:rPr>
              <a:t> att utge en befallning som förbjöd judarna att bygga upp templet och staden.”</a:t>
            </a:r>
          </a:p>
        </p:txBody>
      </p:sp>
      <p:grpSp>
        <p:nvGrpSpPr>
          <p:cNvPr id="6" name="Grupp 5"/>
          <p:cNvGrpSpPr/>
          <p:nvPr/>
        </p:nvGrpSpPr>
        <p:grpSpPr>
          <a:xfrm>
            <a:off x="179512" y="-27384"/>
            <a:ext cx="8640960" cy="1243300"/>
            <a:chOff x="179512" y="-27384"/>
            <a:chExt cx="8640960" cy="1243300"/>
          </a:xfrm>
        </p:grpSpPr>
        <p:sp>
          <p:nvSpPr>
            <p:cNvPr id="7" name="Femhörning 6"/>
            <p:cNvSpPr/>
            <p:nvPr/>
          </p:nvSpPr>
          <p:spPr>
            <a:xfrm>
              <a:off x="323528" y="-27384"/>
              <a:ext cx="720080" cy="360040"/>
            </a:xfrm>
            <a:prstGeom prst="homePlate">
              <a:avLst/>
            </a:prstGeom>
            <a:solidFill>
              <a:schemeClr val="bg1">
                <a:lumMod val="6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sv-SE"/>
            </a:p>
          </p:txBody>
        </p:sp>
        <p:cxnSp>
          <p:nvCxnSpPr>
            <p:cNvPr id="8" name="Rak pil 7"/>
            <p:cNvCxnSpPr/>
            <p:nvPr/>
          </p:nvCxnSpPr>
          <p:spPr>
            <a:xfrm rot="5400000" flipH="1" flipV="1">
              <a:off x="144302" y="493512"/>
              <a:ext cx="359246" cy="794"/>
            </a:xfrm>
            <a:prstGeom prst="straightConnector1">
              <a:avLst/>
            </a:prstGeom>
            <a:ln w="38100">
              <a:solidFill>
                <a:srgbClr val="FF0000"/>
              </a:solidFill>
              <a:tailEnd type="non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9" name="textruta 8"/>
            <p:cNvSpPr txBox="1"/>
            <p:nvPr/>
          </p:nvSpPr>
          <p:spPr>
            <a:xfrm>
              <a:off x="179512" y="673532"/>
              <a:ext cx="648072" cy="523220"/>
            </a:xfrm>
            <a:prstGeom prst="rect">
              <a:avLst/>
            </a:prstGeom>
            <a:noFill/>
          </p:spPr>
          <p:txBody>
            <a:bodyPr wrap="square" rtlCol="0">
              <a:spAutoFit/>
            </a:bodyPr>
            <a:lstStyle/>
            <a:p>
              <a:r>
                <a:rPr lang="sv-SE" sz="1400" b="1" dirty="0" smtClean="0">
                  <a:solidFill>
                    <a:schemeClr val="bg1"/>
                  </a:solidFill>
                  <a:effectLst>
                    <a:outerShdw blurRad="38100" dist="38100" dir="2700000" algn="tl">
                      <a:srgbClr val="000000">
                        <a:alpha val="43137"/>
                      </a:srgbClr>
                    </a:outerShdw>
                  </a:effectLst>
                </a:rPr>
                <a:t>539 </a:t>
              </a:r>
              <a:r>
                <a:rPr lang="sv-SE" sz="1400" b="1" dirty="0" err="1" smtClean="0">
                  <a:solidFill>
                    <a:schemeClr val="bg1"/>
                  </a:solidFill>
                  <a:effectLst>
                    <a:outerShdw blurRad="38100" dist="38100" dir="2700000" algn="tl">
                      <a:srgbClr val="000000">
                        <a:alpha val="43137"/>
                      </a:srgbClr>
                    </a:outerShdw>
                  </a:effectLst>
                </a:rPr>
                <a:t>f.Kr</a:t>
              </a:r>
              <a:endParaRPr lang="sv-SE" sz="1400" b="1" dirty="0">
                <a:solidFill>
                  <a:schemeClr val="bg1"/>
                </a:solidFill>
                <a:effectLst>
                  <a:outerShdw blurRad="38100" dist="38100" dir="2700000" algn="tl">
                    <a:srgbClr val="000000">
                      <a:alpha val="43137"/>
                    </a:srgbClr>
                  </a:outerShdw>
                </a:effectLst>
              </a:endParaRPr>
            </a:p>
          </p:txBody>
        </p:sp>
        <p:sp>
          <p:nvSpPr>
            <p:cNvPr id="10" name="V-form 9"/>
            <p:cNvSpPr/>
            <p:nvPr/>
          </p:nvSpPr>
          <p:spPr>
            <a:xfrm>
              <a:off x="899592" y="-27384"/>
              <a:ext cx="792088" cy="360040"/>
            </a:xfrm>
            <a:prstGeom prst="chevron">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sv-SE">
                <a:solidFill>
                  <a:schemeClr val="tx1"/>
                </a:solidFill>
              </a:endParaRPr>
            </a:p>
          </p:txBody>
        </p:sp>
        <p:sp>
          <p:nvSpPr>
            <p:cNvPr id="11" name="V-form 10"/>
            <p:cNvSpPr/>
            <p:nvPr/>
          </p:nvSpPr>
          <p:spPr>
            <a:xfrm>
              <a:off x="1547664" y="-27384"/>
              <a:ext cx="2304256" cy="360040"/>
            </a:xfrm>
            <a:prstGeom prst="chevron">
              <a:avLst/>
            </a:prstGeom>
            <a:solidFill>
              <a:schemeClr val="tx1">
                <a:lumMod val="75000"/>
                <a:lumOff val="25000"/>
              </a:schemeClr>
            </a:solidFill>
          </p:spPr>
          <p:style>
            <a:lnRef idx="0">
              <a:schemeClr val="dk1"/>
            </a:lnRef>
            <a:fillRef idx="3">
              <a:schemeClr val="dk1"/>
            </a:fillRef>
            <a:effectRef idx="3">
              <a:schemeClr val="dk1"/>
            </a:effectRef>
            <a:fontRef idx="minor">
              <a:schemeClr val="lt1"/>
            </a:fontRef>
          </p:style>
          <p:txBody>
            <a:bodyPr rtlCol="0" anchor="ctr"/>
            <a:lstStyle/>
            <a:p>
              <a:pPr algn="ctr"/>
              <a:endParaRPr lang="sv-SE">
                <a:solidFill>
                  <a:schemeClr val="tx1"/>
                </a:solidFill>
              </a:endParaRPr>
            </a:p>
          </p:txBody>
        </p:sp>
        <p:sp>
          <p:nvSpPr>
            <p:cNvPr id="12" name="V-form 11"/>
            <p:cNvSpPr/>
            <p:nvPr/>
          </p:nvSpPr>
          <p:spPr>
            <a:xfrm>
              <a:off x="3707904" y="-27384"/>
              <a:ext cx="4536504" cy="360040"/>
            </a:xfrm>
            <a:prstGeom prst="chevron">
              <a:avLst/>
            </a:prstGeom>
            <a:gradFill>
              <a:gsLst>
                <a:gs pos="0">
                  <a:srgbClr val="4C216D"/>
                </a:gs>
                <a:gs pos="90000">
                  <a:srgbClr val="C00000"/>
                </a:gs>
              </a:gsLst>
              <a:lin ang="5400000" scaled="0"/>
            </a:gradFill>
          </p:spPr>
          <p:style>
            <a:lnRef idx="0">
              <a:schemeClr val="dk1"/>
            </a:lnRef>
            <a:fillRef idx="3">
              <a:schemeClr val="dk1"/>
            </a:fillRef>
            <a:effectRef idx="3">
              <a:schemeClr val="dk1"/>
            </a:effectRef>
            <a:fontRef idx="minor">
              <a:schemeClr val="lt1"/>
            </a:fontRef>
          </p:style>
          <p:txBody>
            <a:bodyPr rtlCol="0" anchor="ctr"/>
            <a:lstStyle/>
            <a:p>
              <a:pPr algn="ctr"/>
              <a:endParaRPr lang="sv-SE">
                <a:solidFill>
                  <a:schemeClr val="tx1"/>
                </a:solidFill>
              </a:endParaRPr>
            </a:p>
          </p:txBody>
        </p:sp>
        <p:sp>
          <p:nvSpPr>
            <p:cNvPr id="13" name="V-form 12"/>
            <p:cNvSpPr/>
            <p:nvPr/>
          </p:nvSpPr>
          <p:spPr>
            <a:xfrm>
              <a:off x="8100392" y="-27384"/>
              <a:ext cx="720080" cy="360040"/>
            </a:xfrm>
            <a:prstGeom prst="chevron">
              <a:avLst>
                <a:gd name="adj" fmla="val 0"/>
              </a:avLst>
            </a:prstGeom>
            <a:solidFill>
              <a:schemeClr val="accent1">
                <a:lumMod val="50000"/>
              </a:schemeClr>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sv-SE">
                <a:solidFill>
                  <a:schemeClr val="tx1"/>
                </a:solidFill>
              </a:endParaRPr>
            </a:p>
          </p:txBody>
        </p:sp>
        <p:cxnSp>
          <p:nvCxnSpPr>
            <p:cNvPr id="14" name="Rak pil 13"/>
            <p:cNvCxnSpPr/>
            <p:nvPr/>
          </p:nvCxnSpPr>
          <p:spPr>
            <a:xfrm rot="5400000" flipH="1" flipV="1">
              <a:off x="7898600" y="511882"/>
              <a:ext cx="359246" cy="794"/>
            </a:xfrm>
            <a:prstGeom prst="straightConnector1">
              <a:avLst/>
            </a:prstGeom>
            <a:ln w="38100">
              <a:solidFill>
                <a:srgbClr val="FF0000"/>
              </a:solidFill>
              <a:tailEnd type="non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5" name="textruta 14"/>
            <p:cNvSpPr txBox="1"/>
            <p:nvPr/>
          </p:nvSpPr>
          <p:spPr>
            <a:xfrm>
              <a:off x="7668344" y="692696"/>
              <a:ext cx="792088" cy="523220"/>
            </a:xfrm>
            <a:prstGeom prst="rect">
              <a:avLst/>
            </a:prstGeom>
            <a:noFill/>
          </p:spPr>
          <p:txBody>
            <a:bodyPr wrap="square" rtlCol="0">
              <a:spAutoFit/>
            </a:bodyPr>
            <a:lstStyle/>
            <a:p>
              <a:pPr algn="ctr"/>
              <a:r>
                <a:rPr lang="sv-SE" sz="1400" b="1" dirty="0" smtClean="0">
                  <a:solidFill>
                    <a:schemeClr val="bg1"/>
                  </a:solidFill>
                </a:rPr>
                <a:t>Ändens tid</a:t>
              </a:r>
              <a:endParaRPr lang="sv-SE" sz="1400" b="1" dirty="0">
                <a:solidFill>
                  <a:schemeClr val="bg1"/>
                </a:solidFill>
              </a:endParaRPr>
            </a:p>
          </p:txBody>
        </p:sp>
        <p:cxnSp>
          <p:nvCxnSpPr>
            <p:cNvPr id="16" name="Rak pil 15"/>
            <p:cNvCxnSpPr/>
            <p:nvPr/>
          </p:nvCxnSpPr>
          <p:spPr>
            <a:xfrm rot="5400000" flipH="1" flipV="1">
              <a:off x="1921793" y="345951"/>
              <a:ext cx="691902" cy="1588"/>
            </a:xfrm>
            <a:prstGeom prst="straightConnector1">
              <a:avLst/>
            </a:prstGeom>
            <a:ln w="38100">
              <a:solidFill>
                <a:srgbClr val="FF0000"/>
              </a:solidFill>
              <a:tailEnd type="non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7" name="textruta 16"/>
            <p:cNvSpPr txBox="1"/>
            <p:nvPr/>
          </p:nvSpPr>
          <p:spPr>
            <a:xfrm>
              <a:off x="2123728" y="672951"/>
              <a:ext cx="360040" cy="307777"/>
            </a:xfrm>
            <a:prstGeom prst="rect">
              <a:avLst/>
            </a:prstGeom>
            <a:noFill/>
          </p:spPr>
          <p:txBody>
            <a:bodyPr wrap="square" rtlCol="0">
              <a:spAutoFit/>
            </a:bodyPr>
            <a:lstStyle/>
            <a:p>
              <a:r>
                <a:rPr lang="sv-SE" sz="1400" b="1" dirty="0" smtClean="0">
                  <a:solidFill>
                    <a:schemeClr val="bg1"/>
                  </a:solidFill>
                  <a:effectLst>
                    <a:outerShdw blurRad="38100" dist="38100" dir="2700000" algn="tl">
                      <a:srgbClr val="000000">
                        <a:alpha val="43137"/>
                      </a:srgbClr>
                    </a:outerShdw>
                  </a:effectLst>
                </a:rPr>
                <a:t>0</a:t>
              </a:r>
              <a:endParaRPr lang="sv-SE" sz="1400" b="1" dirty="0">
                <a:solidFill>
                  <a:schemeClr val="bg1"/>
                </a:solidFill>
                <a:effectLst>
                  <a:outerShdw blurRad="38100" dist="38100" dir="2700000" algn="tl">
                    <a:srgbClr val="000000">
                      <a:alpha val="43137"/>
                    </a:srgbClr>
                  </a:outerShdw>
                </a:effectLst>
              </a:endParaRPr>
            </a:p>
          </p:txBody>
        </p:sp>
      </p:grpSp>
      <p:cxnSp>
        <p:nvCxnSpPr>
          <p:cNvPr id="18" name="Rak pil 17"/>
          <p:cNvCxnSpPr/>
          <p:nvPr/>
        </p:nvCxnSpPr>
        <p:spPr>
          <a:xfrm rot="16200000" flipV="1">
            <a:off x="251520" y="476672"/>
            <a:ext cx="648072" cy="72008"/>
          </a:xfrm>
          <a:prstGeom prst="straightConnector1">
            <a:avLst/>
          </a:prstGeom>
          <a:ln w="44450">
            <a:solidFill>
              <a:srgbClr val="C00000"/>
            </a:solidFill>
            <a:headEnd type="none"/>
            <a:tailEnd type="arrow"/>
          </a:ln>
        </p:spPr>
        <p:style>
          <a:lnRef idx="1">
            <a:schemeClr val="accent1"/>
          </a:lnRef>
          <a:fillRef idx="0">
            <a:schemeClr val="accent1"/>
          </a:fillRef>
          <a:effectRef idx="0">
            <a:schemeClr val="accent1"/>
          </a:effectRef>
          <a:fontRef idx="minor">
            <a:schemeClr val="tx1"/>
          </a:fontRef>
        </p:style>
      </p:cxnSp>
      <p:sp>
        <p:nvSpPr>
          <p:cNvPr id="19" name="textruta 18"/>
          <p:cNvSpPr txBox="1"/>
          <p:nvPr/>
        </p:nvSpPr>
        <p:spPr>
          <a:xfrm>
            <a:off x="4643438" y="5951021"/>
            <a:ext cx="3585010" cy="646331"/>
          </a:xfrm>
          <a:prstGeom prst="rect">
            <a:avLst/>
          </a:prstGeom>
          <a:noFill/>
          <a:effectLst>
            <a:outerShdw blurRad="50800" dist="38100" dir="2700000" algn="tl" rotWithShape="0">
              <a:prstClr val="black">
                <a:alpha val="40000"/>
              </a:prstClr>
            </a:outerShdw>
          </a:effectLst>
        </p:spPr>
        <p:txBody>
          <a:bodyPr wrap="square" rtlCol="0">
            <a:spAutoFit/>
          </a:bodyPr>
          <a:lstStyle/>
          <a:p>
            <a:pPr marL="342900" indent="-342900" algn="r"/>
            <a:r>
              <a:rPr lang="sv-SE" b="1" dirty="0" smtClean="0">
                <a:solidFill>
                  <a:schemeClr val="bg1"/>
                </a:solidFill>
              </a:rPr>
              <a:t>Ellen White, </a:t>
            </a:r>
            <a:br>
              <a:rPr lang="sv-SE" b="1" dirty="0" smtClean="0">
                <a:solidFill>
                  <a:schemeClr val="bg1"/>
                </a:solidFill>
              </a:rPr>
            </a:br>
            <a:r>
              <a:rPr lang="sv-SE" b="1" i="1" dirty="0" err="1" smtClean="0">
                <a:solidFill>
                  <a:schemeClr val="bg1"/>
                </a:solidFill>
              </a:rPr>
              <a:t>Prophets</a:t>
            </a:r>
            <a:r>
              <a:rPr lang="sv-SE" b="1" i="1" dirty="0" smtClean="0">
                <a:solidFill>
                  <a:schemeClr val="bg1"/>
                </a:solidFill>
              </a:rPr>
              <a:t> and Kings</a:t>
            </a:r>
            <a:r>
              <a:rPr lang="sv-SE" b="1" dirty="0" smtClean="0">
                <a:solidFill>
                  <a:schemeClr val="bg1"/>
                </a:solidFill>
              </a:rPr>
              <a:t>, s. 572-573</a:t>
            </a:r>
            <a:endParaRPr lang="sv-SE" b="1" dirty="0">
              <a:solidFill>
                <a:schemeClr val="bg1"/>
              </a:solidFill>
            </a:endParaRPr>
          </a:p>
        </p:txBody>
      </p:sp>
    </p:spTree>
    <p:extLst>
      <p:ext uri="{BB962C8B-B14F-4D97-AF65-F5344CB8AC3E}">
        <p14:creationId xmlns:p14="http://schemas.microsoft.com/office/powerpoint/2010/main" val="4055508082"/>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ruta 3"/>
          <p:cNvSpPr txBox="1"/>
          <p:nvPr/>
        </p:nvSpPr>
        <p:spPr>
          <a:xfrm>
            <a:off x="928662" y="785794"/>
            <a:ext cx="7286676" cy="1323439"/>
          </a:xfrm>
          <a:prstGeom prst="rect">
            <a:avLst/>
          </a:prstGeom>
          <a:noFill/>
          <a:effectLst>
            <a:outerShdw blurRad="50800" dist="38100" dir="2700000" algn="tl" rotWithShape="0">
              <a:prstClr val="black">
                <a:alpha val="40000"/>
              </a:prstClr>
            </a:outerShdw>
          </a:effectLst>
        </p:spPr>
        <p:txBody>
          <a:bodyPr wrap="square" rtlCol="0">
            <a:spAutoFit/>
          </a:bodyPr>
          <a:lstStyle/>
          <a:p>
            <a:r>
              <a:rPr lang="sv-SE" sz="4800" dirty="0" smtClean="0">
                <a:solidFill>
                  <a:srgbClr val="FFC000"/>
                </a:solidFill>
                <a:latin typeface="Berlin Sans FB Demi" pitchFamily="34" charset="0"/>
              </a:rPr>
              <a:t>SDA </a:t>
            </a:r>
            <a:r>
              <a:rPr lang="sv-SE" sz="4800" dirty="0" err="1" smtClean="0">
                <a:solidFill>
                  <a:srgbClr val="FFC000"/>
                </a:solidFill>
                <a:latin typeface="Berlin Sans FB Demi" pitchFamily="34" charset="0"/>
              </a:rPr>
              <a:t>Bible</a:t>
            </a:r>
            <a:r>
              <a:rPr lang="sv-SE" sz="4800" dirty="0" smtClean="0">
                <a:solidFill>
                  <a:srgbClr val="FFC000"/>
                </a:solidFill>
                <a:latin typeface="Berlin Sans FB Demi" pitchFamily="34" charset="0"/>
              </a:rPr>
              <a:t> </a:t>
            </a:r>
            <a:r>
              <a:rPr lang="sv-SE" sz="4800" dirty="0" err="1" smtClean="0">
                <a:solidFill>
                  <a:srgbClr val="FFC000"/>
                </a:solidFill>
                <a:latin typeface="Berlin Sans FB Demi" pitchFamily="34" charset="0"/>
              </a:rPr>
              <a:t>Commentaries</a:t>
            </a:r>
            <a:r>
              <a:rPr lang="sv-SE" sz="4800" dirty="0" smtClean="0">
                <a:solidFill>
                  <a:srgbClr val="FFC000"/>
                </a:solidFill>
                <a:latin typeface="Berlin Sans FB Demi" pitchFamily="34" charset="0"/>
              </a:rPr>
              <a:t> </a:t>
            </a:r>
            <a:r>
              <a:rPr lang="sv-SE" sz="3200" dirty="0" err="1" smtClean="0">
                <a:solidFill>
                  <a:srgbClr val="FFC000"/>
                </a:solidFill>
                <a:latin typeface="Berlin Sans FB Demi" pitchFamily="34" charset="0"/>
              </a:rPr>
              <a:t>vol</a:t>
            </a:r>
            <a:r>
              <a:rPr lang="sv-SE" sz="3200" dirty="0" smtClean="0">
                <a:solidFill>
                  <a:srgbClr val="FFC000"/>
                </a:solidFill>
                <a:latin typeface="Berlin Sans FB Demi" pitchFamily="34" charset="0"/>
              </a:rPr>
              <a:t> 3, p.463, 1954</a:t>
            </a:r>
            <a:endParaRPr lang="sv-SE" sz="4800" dirty="0">
              <a:solidFill>
                <a:srgbClr val="FFC000"/>
              </a:solidFill>
              <a:latin typeface="Berlin Sans FB Demi" pitchFamily="34" charset="0"/>
            </a:endParaRPr>
          </a:p>
        </p:txBody>
      </p:sp>
      <p:sp>
        <p:nvSpPr>
          <p:cNvPr id="5" name="textruta 4"/>
          <p:cNvSpPr txBox="1"/>
          <p:nvPr/>
        </p:nvSpPr>
        <p:spPr>
          <a:xfrm>
            <a:off x="1071538" y="2132856"/>
            <a:ext cx="6596806" cy="3539430"/>
          </a:xfrm>
          <a:prstGeom prst="rect">
            <a:avLst/>
          </a:prstGeom>
          <a:noFill/>
          <a:effectLst>
            <a:outerShdw blurRad="50800" dist="38100" dir="2700000" algn="tl" rotWithShape="0">
              <a:prstClr val="black">
                <a:alpha val="40000"/>
              </a:prstClr>
            </a:outerShdw>
          </a:effectLst>
        </p:spPr>
        <p:txBody>
          <a:bodyPr wrap="square" rtlCol="0">
            <a:spAutoFit/>
          </a:bodyPr>
          <a:lstStyle/>
          <a:p>
            <a:r>
              <a:rPr lang="sv-SE" sz="3200" b="1" dirty="0" smtClean="0">
                <a:solidFill>
                  <a:schemeClr val="bg1"/>
                </a:solidFill>
                <a:effectLst>
                  <a:outerShdw blurRad="38100" dist="38100" dir="2700000" algn="tl">
                    <a:srgbClr val="000000">
                      <a:alpha val="43137"/>
                    </a:srgbClr>
                  </a:outerShdw>
                </a:effectLst>
                <a:latin typeface="Arial Rounded MT Bold" pitchFamily="34" charset="0"/>
              </a:rPr>
              <a:t>”På grekiska blev </a:t>
            </a:r>
            <a:r>
              <a:rPr lang="sv-SE" sz="3200" b="1" i="1" dirty="0" err="1" smtClean="0">
                <a:solidFill>
                  <a:schemeClr val="bg1"/>
                </a:solidFill>
                <a:effectLst>
                  <a:outerShdw blurRad="38100" dist="38100" dir="2700000" algn="tl">
                    <a:srgbClr val="000000">
                      <a:alpha val="43137"/>
                    </a:srgbClr>
                  </a:outerShdw>
                </a:effectLst>
                <a:latin typeface="Arial Rounded MT Bold" pitchFamily="34" charset="0"/>
              </a:rPr>
              <a:t>Khshayârshâ</a:t>
            </a:r>
            <a:r>
              <a:rPr lang="sv-SE" sz="3200" b="1" i="1" dirty="0" smtClean="0">
                <a:solidFill>
                  <a:schemeClr val="bg1"/>
                </a:solidFill>
                <a:effectLst>
                  <a:outerShdw blurRad="38100" dist="38100" dir="2700000" algn="tl">
                    <a:srgbClr val="000000">
                      <a:alpha val="43137"/>
                    </a:srgbClr>
                  </a:outerShdw>
                </a:effectLst>
                <a:latin typeface="Arial Rounded MT Bold" pitchFamily="34" charset="0"/>
              </a:rPr>
              <a:t> </a:t>
            </a:r>
            <a:r>
              <a:rPr lang="sv-SE" sz="3200" b="1" dirty="0" smtClean="0">
                <a:solidFill>
                  <a:schemeClr val="bg1"/>
                </a:solidFill>
                <a:effectLst>
                  <a:outerShdw blurRad="38100" dist="38100" dir="2700000" algn="tl">
                    <a:srgbClr val="000000">
                      <a:alpha val="43137"/>
                    </a:srgbClr>
                  </a:outerShdw>
                </a:effectLst>
                <a:latin typeface="Arial Rounded MT Bold" pitchFamily="34" charset="0"/>
              </a:rPr>
              <a:t> </a:t>
            </a:r>
            <a:r>
              <a:rPr lang="sv-SE" sz="3200" b="1" i="1" dirty="0" smtClean="0">
                <a:solidFill>
                  <a:schemeClr val="bg1"/>
                </a:solidFill>
                <a:effectLst>
                  <a:outerShdw blurRad="38100" dist="38100" dir="2700000" algn="tl">
                    <a:srgbClr val="000000">
                      <a:alpha val="43137"/>
                    </a:srgbClr>
                  </a:outerShdw>
                </a:effectLst>
                <a:latin typeface="Arial Rounded MT Bold" pitchFamily="34" charset="0"/>
              </a:rPr>
              <a:t>Xerxes</a:t>
            </a:r>
            <a:r>
              <a:rPr lang="sv-SE" sz="3200" b="1" dirty="0" smtClean="0">
                <a:solidFill>
                  <a:schemeClr val="bg1"/>
                </a:solidFill>
                <a:effectLst>
                  <a:outerShdw blurRad="38100" dist="38100" dir="2700000" algn="tl">
                    <a:srgbClr val="000000">
                      <a:alpha val="43137"/>
                    </a:srgbClr>
                  </a:outerShdw>
                </a:effectLst>
                <a:latin typeface="Arial Rounded MT Bold" pitchFamily="34" charset="0"/>
              </a:rPr>
              <a:t>, och på latin, </a:t>
            </a:r>
            <a:r>
              <a:rPr lang="sv-SE" sz="3200" b="1" i="1" dirty="0" err="1" smtClean="0">
                <a:solidFill>
                  <a:schemeClr val="bg1"/>
                </a:solidFill>
                <a:effectLst>
                  <a:outerShdw blurRad="38100" dist="38100" dir="2700000" algn="tl">
                    <a:srgbClr val="000000">
                      <a:alpha val="43137"/>
                    </a:srgbClr>
                  </a:outerShdw>
                </a:effectLst>
                <a:latin typeface="Arial Rounded MT Bold" pitchFamily="34" charset="0"/>
              </a:rPr>
              <a:t>Assuerus</a:t>
            </a:r>
            <a:r>
              <a:rPr lang="sv-SE" sz="3200" b="1" dirty="0" smtClean="0">
                <a:solidFill>
                  <a:schemeClr val="bg1"/>
                </a:solidFill>
                <a:effectLst>
                  <a:outerShdw blurRad="38100" dist="38100" dir="2700000" algn="tl">
                    <a:srgbClr val="000000">
                      <a:alpha val="43137"/>
                    </a:srgbClr>
                  </a:outerShdw>
                </a:effectLst>
                <a:latin typeface="Arial Rounded MT Bold" pitchFamily="34" charset="0"/>
              </a:rPr>
              <a:t>. Namnen Xerxes och Ahasveros är därför de samma, den ena kommer från persiskan genom grekiskan och den andra genom både hebreiskan och latin.”</a:t>
            </a:r>
          </a:p>
        </p:txBody>
      </p:sp>
      <p:grpSp>
        <p:nvGrpSpPr>
          <p:cNvPr id="6" name="Grupp 5"/>
          <p:cNvGrpSpPr/>
          <p:nvPr/>
        </p:nvGrpSpPr>
        <p:grpSpPr>
          <a:xfrm>
            <a:off x="179512" y="-27384"/>
            <a:ext cx="8640960" cy="1243300"/>
            <a:chOff x="179512" y="-27384"/>
            <a:chExt cx="8640960" cy="1243300"/>
          </a:xfrm>
        </p:grpSpPr>
        <p:sp>
          <p:nvSpPr>
            <p:cNvPr id="7" name="Femhörning 6"/>
            <p:cNvSpPr/>
            <p:nvPr/>
          </p:nvSpPr>
          <p:spPr>
            <a:xfrm>
              <a:off x="323528" y="-27384"/>
              <a:ext cx="720080" cy="360040"/>
            </a:xfrm>
            <a:prstGeom prst="homePlate">
              <a:avLst/>
            </a:prstGeom>
            <a:solidFill>
              <a:schemeClr val="bg1">
                <a:lumMod val="6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sv-SE"/>
            </a:p>
          </p:txBody>
        </p:sp>
        <p:cxnSp>
          <p:nvCxnSpPr>
            <p:cNvPr id="8" name="Rak pil 7"/>
            <p:cNvCxnSpPr/>
            <p:nvPr/>
          </p:nvCxnSpPr>
          <p:spPr>
            <a:xfrm rot="5400000" flipH="1" flipV="1">
              <a:off x="144302" y="493512"/>
              <a:ext cx="359246" cy="794"/>
            </a:xfrm>
            <a:prstGeom prst="straightConnector1">
              <a:avLst/>
            </a:prstGeom>
            <a:ln w="38100">
              <a:solidFill>
                <a:srgbClr val="FF0000"/>
              </a:solidFill>
              <a:tailEnd type="non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9" name="textruta 8"/>
            <p:cNvSpPr txBox="1"/>
            <p:nvPr/>
          </p:nvSpPr>
          <p:spPr>
            <a:xfrm>
              <a:off x="179512" y="673532"/>
              <a:ext cx="648072" cy="523220"/>
            </a:xfrm>
            <a:prstGeom prst="rect">
              <a:avLst/>
            </a:prstGeom>
            <a:noFill/>
          </p:spPr>
          <p:txBody>
            <a:bodyPr wrap="square" rtlCol="0">
              <a:spAutoFit/>
            </a:bodyPr>
            <a:lstStyle/>
            <a:p>
              <a:r>
                <a:rPr lang="sv-SE" sz="1400" b="1" dirty="0" smtClean="0">
                  <a:solidFill>
                    <a:schemeClr val="bg1"/>
                  </a:solidFill>
                  <a:effectLst>
                    <a:outerShdw blurRad="38100" dist="38100" dir="2700000" algn="tl">
                      <a:srgbClr val="000000">
                        <a:alpha val="43137"/>
                      </a:srgbClr>
                    </a:outerShdw>
                  </a:effectLst>
                </a:rPr>
                <a:t>539 </a:t>
              </a:r>
              <a:r>
                <a:rPr lang="sv-SE" sz="1400" b="1" dirty="0" err="1" smtClean="0">
                  <a:solidFill>
                    <a:schemeClr val="bg1"/>
                  </a:solidFill>
                  <a:effectLst>
                    <a:outerShdw blurRad="38100" dist="38100" dir="2700000" algn="tl">
                      <a:srgbClr val="000000">
                        <a:alpha val="43137"/>
                      </a:srgbClr>
                    </a:outerShdw>
                  </a:effectLst>
                </a:rPr>
                <a:t>f.Kr</a:t>
              </a:r>
              <a:endParaRPr lang="sv-SE" sz="1400" b="1" dirty="0">
                <a:solidFill>
                  <a:schemeClr val="bg1"/>
                </a:solidFill>
                <a:effectLst>
                  <a:outerShdw blurRad="38100" dist="38100" dir="2700000" algn="tl">
                    <a:srgbClr val="000000">
                      <a:alpha val="43137"/>
                    </a:srgbClr>
                  </a:outerShdw>
                </a:effectLst>
              </a:endParaRPr>
            </a:p>
          </p:txBody>
        </p:sp>
        <p:sp>
          <p:nvSpPr>
            <p:cNvPr id="10" name="V-form 9"/>
            <p:cNvSpPr/>
            <p:nvPr/>
          </p:nvSpPr>
          <p:spPr>
            <a:xfrm>
              <a:off x="899592" y="-27384"/>
              <a:ext cx="792088" cy="360040"/>
            </a:xfrm>
            <a:prstGeom prst="chevron">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sv-SE">
                <a:solidFill>
                  <a:schemeClr val="tx1"/>
                </a:solidFill>
              </a:endParaRPr>
            </a:p>
          </p:txBody>
        </p:sp>
        <p:sp>
          <p:nvSpPr>
            <p:cNvPr id="11" name="V-form 10"/>
            <p:cNvSpPr/>
            <p:nvPr/>
          </p:nvSpPr>
          <p:spPr>
            <a:xfrm>
              <a:off x="1547664" y="-27384"/>
              <a:ext cx="2304256" cy="360040"/>
            </a:xfrm>
            <a:prstGeom prst="chevron">
              <a:avLst/>
            </a:prstGeom>
            <a:solidFill>
              <a:schemeClr val="tx1">
                <a:lumMod val="75000"/>
                <a:lumOff val="25000"/>
              </a:schemeClr>
            </a:solidFill>
          </p:spPr>
          <p:style>
            <a:lnRef idx="0">
              <a:schemeClr val="dk1"/>
            </a:lnRef>
            <a:fillRef idx="3">
              <a:schemeClr val="dk1"/>
            </a:fillRef>
            <a:effectRef idx="3">
              <a:schemeClr val="dk1"/>
            </a:effectRef>
            <a:fontRef idx="minor">
              <a:schemeClr val="lt1"/>
            </a:fontRef>
          </p:style>
          <p:txBody>
            <a:bodyPr rtlCol="0" anchor="ctr"/>
            <a:lstStyle/>
            <a:p>
              <a:pPr algn="ctr"/>
              <a:endParaRPr lang="sv-SE">
                <a:solidFill>
                  <a:schemeClr val="tx1"/>
                </a:solidFill>
              </a:endParaRPr>
            </a:p>
          </p:txBody>
        </p:sp>
        <p:sp>
          <p:nvSpPr>
            <p:cNvPr id="12" name="V-form 11"/>
            <p:cNvSpPr/>
            <p:nvPr/>
          </p:nvSpPr>
          <p:spPr>
            <a:xfrm>
              <a:off x="3707904" y="-27384"/>
              <a:ext cx="4536504" cy="360040"/>
            </a:xfrm>
            <a:prstGeom prst="chevron">
              <a:avLst/>
            </a:prstGeom>
            <a:gradFill>
              <a:gsLst>
                <a:gs pos="0">
                  <a:srgbClr val="4C216D"/>
                </a:gs>
                <a:gs pos="90000">
                  <a:srgbClr val="C00000"/>
                </a:gs>
              </a:gsLst>
              <a:lin ang="5400000" scaled="0"/>
            </a:gradFill>
          </p:spPr>
          <p:style>
            <a:lnRef idx="0">
              <a:schemeClr val="dk1"/>
            </a:lnRef>
            <a:fillRef idx="3">
              <a:schemeClr val="dk1"/>
            </a:fillRef>
            <a:effectRef idx="3">
              <a:schemeClr val="dk1"/>
            </a:effectRef>
            <a:fontRef idx="minor">
              <a:schemeClr val="lt1"/>
            </a:fontRef>
          </p:style>
          <p:txBody>
            <a:bodyPr rtlCol="0" anchor="ctr"/>
            <a:lstStyle/>
            <a:p>
              <a:pPr algn="ctr"/>
              <a:endParaRPr lang="sv-SE">
                <a:solidFill>
                  <a:schemeClr val="tx1"/>
                </a:solidFill>
              </a:endParaRPr>
            </a:p>
          </p:txBody>
        </p:sp>
        <p:sp>
          <p:nvSpPr>
            <p:cNvPr id="13" name="V-form 12"/>
            <p:cNvSpPr/>
            <p:nvPr/>
          </p:nvSpPr>
          <p:spPr>
            <a:xfrm>
              <a:off x="8100392" y="-27384"/>
              <a:ext cx="720080" cy="360040"/>
            </a:xfrm>
            <a:prstGeom prst="chevron">
              <a:avLst>
                <a:gd name="adj" fmla="val 0"/>
              </a:avLst>
            </a:prstGeom>
            <a:solidFill>
              <a:schemeClr val="accent1">
                <a:lumMod val="50000"/>
              </a:schemeClr>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sv-SE">
                <a:solidFill>
                  <a:schemeClr val="tx1"/>
                </a:solidFill>
              </a:endParaRPr>
            </a:p>
          </p:txBody>
        </p:sp>
        <p:cxnSp>
          <p:nvCxnSpPr>
            <p:cNvPr id="14" name="Rak pil 13"/>
            <p:cNvCxnSpPr/>
            <p:nvPr/>
          </p:nvCxnSpPr>
          <p:spPr>
            <a:xfrm rot="5400000" flipH="1" flipV="1">
              <a:off x="7898600" y="511882"/>
              <a:ext cx="359246" cy="794"/>
            </a:xfrm>
            <a:prstGeom prst="straightConnector1">
              <a:avLst/>
            </a:prstGeom>
            <a:ln w="38100">
              <a:solidFill>
                <a:srgbClr val="FF0000"/>
              </a:solidFill>
              <a:tailEnd type="non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5" name="textruta 14"/>
            <p:cNvSpPr txBox="1"/>
            <p:nvPr/>
          </p:nvSpPr>
          <p:spPr>
            <a:xfrm>
              <a:off x="7668344" y="692696"/>
              <a:ext cx="792088" cy="523220"/>
            </a:xfrm>
            <a:prstGeom prst="rect">
              <a:avLst/>
            </a:prstGeom>
            <a:noFill/>
          </p:spPr>
          <p:txBody>
            <a:bodyPr wrap="square" rtlCol="0">
              <a:spAutoFit/>
            </a:bodyPr>
            <a:lstStyle/>
            <a:p>
              <a:pPr algn="ctr"/>
              <a:r>
                <a:rPr lang="sv-SE" sz="1400" b="1" dirty="0" smtClean="0">
                  <a:solidFill>
                    <a:schemeClr val="bg1"/>
                  </a:solidFill>
                </a:rPr>
                <a:t>Ändens tid</a:t>
              </a:r>
              <a:endParaRPr lang="sv-SE" sz="1400" b="1" dirty="0">
                <a:solidFill>
                  <a:schemeClr val="bg1"/>
                </a:solidFill>
              </a:endParaRPr>
            </a:p>
          </p:txBody>
        </p:sp>
        <p:cxnSp>
          <p:nvCxnSpPr>
            <p:cNvPr id="16" name="Rak pil 15"/>
            <p:cNvCxnSpPr/>
            <p:nvPr/>
          </p:nvCxnSpPr>
          <p:spPr>
            <a:xfrm rot="5400000" flipH="1" flipV="1">
              <a:off x="1921793" y="345951"/>
              <a:ext cx="691902" cy="1588"/>
            </a:xfrm>
            <a:prstGeom prst="straightConnector1">
              <a:avLst/>
            </a:prstGeom>
            <a:ln w="38100">
              <a:solidFill>
                <a:srgbClr val="FF0000"/>
              </a:solidFill>
              <a:tailEnd type="non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7" name="textruta 16"/>
            <p:cNvSpPr txBox="1"/>
            <p:nvPr/>
          </p:nvSpPr>
          <p:spPr>
            <a:xfrm>
              <a:off x="2123728" y="672951"/>
              <a:ext cx="360040" cy="307777"/>
            </a:xfrm>
            <a:prstGeom prst="rect">
              <a:avLst/>
            </a:prstGeom>
            <a:noFill/>
          </p:spPr>
          <p:txBody>
            <a:bodyPr wrap="square" rtlCol="0">
              <a:spAutoFit/>
            </a:bodyPr>
            <a:lstStyle/>
            <a:p>
              <a:r>
                <a:rPr lang="sv-SE" sz="1400" b="1" dirty="0" smtClean="0">
                  <a:solidFill>
                    <a:schemeClr val="bg1"/>
                  </a:solidFill>
                  <a:effectLst>
                    <a:outerShdw blurRad="38100" dist="38100" dir="2700000" algn="tl">
                      <a:srgbClr val="000000">
                        <a:alpha val="43137"/>
                      </a:srgbClr>
                    </a:outerShdw>
                  </a:effectLst>
                </a:rPr>
                <a:t>0</a:t>
              </a:r>
              <a:endParaRPr lang="sv-SE" sz="1400" b="1" dirty="0">
                <a:solidFill>
                  <a:schemeClr val="bg1"/>
                </a:solidFill>
                <a:effectLst>
                  <a:outerShdw blurRad="38100" dist="38100" dir="2700000" algn="tl">
                    <a:srgbClr val="000000">
                      <a:alpha val="43137"/>
                    </a:srgbClr>
                  </a:outerShdw>
                </a:effectLst>
              </a:endParaRPr>
            </a:p>
          </p:txBody>
        </p:sp>
      </p:grpSp>
      <p:cxnSp>
        <p:nvCxnSpPr>
          <p:cNvPr id="18" name="Rak pil 17"/>
          <p:cNvCxnSpPr/>
          <p:nvPr/>
        </p:nvCxnSpPr>
        <p:spPr>
          <a:xfrm rot="16200000" flipV="1">
            <a:off x="251520" y="476672"/>
            <a:ext cx="648072" cy="72008"/>
          </a:xfrm>
          <a:prstGeom prst="straightConnector1">
            <a:avLst/>
          </a:prstGeom>
          <a:ln w="44450">
            <a:solidFill>
              <a:srgbClr val="C00000"/>
            </a:solidFill>
            <a:headEnd type="none"/>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87642162"/>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ruta 3"/>
          <p:cNvSpPr txBox="1"/>
          <p:nvPr/>
        </p:nvSpPr>
        <p:spPr>
          <a:xfrm>
            <a:off x="928662" y="785794"/>
            <a:ext cx="7286676" cy="830997"/>
          </a:xfrm>
          <a:prstGeom prst="rect">
            <a:avLst/>
          </a:prstGeom>
          <a:noFill/>
          <a:effectLst>
            <a:outerShdw blurRad="50800" dist="38100" dir="2700000" algn="tl" rotWithShape="0">
              <a:prstClr val="black">
                <a:alpha val="40000"/>
              </a:prstClr>
            </a:outerShdw>
          </a:effectLst>
        </p:spPr>
        <p:txBody>
          <a:bodyPr wrap="square" rtlCol="0">
            <a:spAutoFit/>
          </a:bodyPr>
          <a:lstStyle/>
          <a:p>
            <a:r>
              <a:rPr lang="sv-SE" sz="4800" dirty="0" smtClean="0">
                <a:solidFill>
                  <a:srgbClr val="FFC000"/>
                </a:solidFill>
                <a:latin typeface="Berlin Sans FB Demi" pitchFamily="34" charset="0"/>
              </a:rPr>
              <a:t>Xerxes = </a:t>
            </a:r>
            <a:r>
              <a:rPr lang="sv-SE" sz="4800" dirty="0" err="1" smtClean="0">
                <a:solidFill>
                  <a:srgbClr val="FFC000"/>
                </a:solidFill>
                <a:latin typeface="Berlin Sans FB Demi" pitchFamily="34" charset="0"/>
              </a:rPr>
              <a:t>Ahasveros</a:t>
            </a:r>
            <a:endParaRPr lang="sv-SE" sz="4800" dirty="0">
              <a:solidFill>
                <a:srgbClr val="FFC000"/>
              </a:solidFill>
              <a:latin typeface="Berlin Sans FB Demi" pitchFamily="34" charset="0"/>
            </a:endParaRPr>
          </a:p>
        </p:txBody>
      </p:sp>
      <p:sp>
        <p:nvSpPr>
          <p:cNvPr id="5" name="textruta 4"/>
          <p:cNvSpPr txBox="1"/>
          <p:nvPr/>
        </p:nvSpPr>
        <p:spPr>
          <a:xfrm>
            <a:off x="1071538" y="1928802"/>
            <a:ext cx="6215106" cy="2554545"/>
          </a:xfrm>
          <a:prstGeom prst="rect">
            <a:avLst/>
          </a:prstGeom>
          <a:noFill/>
          <a:effectLst>
            <a:outerShdw blurRad="50800" dist="38100" dir="2700000" algn="tl" rotWithShape="0">
              <a:prstClr val="black">
                <a:alpha val="40000"/>
              </a:prstClr>
            </a:outerShdw>
          </a:effectLst>
        </p:spPr>
        <p:txBody>
          <a:bodyPr wrap="square" rtlCol="0">
            <a:spAutoFit/>
          </a:bodyPr>
          <a:lstStyle/>
          <a:p>
            <a:r>
              <a:rPr lang="sv-SE" sz="3200" b="1" dirty="0" smtClean="0">
                <a:solidFill>
                  <a:schemeClr val="bg1"/>
                </a:solidFill>
                <a:effectLst>
                  <a:outerShdw blurRad="38100" dist="38100" dir="2700000" algn="tl">
                    <a:srgbClr val="000000">
                      <a:alpha val="43137"/>
                    </a:srgbClr>
                  </a:outerShdw>
                </a:effectLst>
                <a:latin typeface="Arial Rounded MT Bold" pitchFamily="34" charset="0"/>
              </a:rPr>
              <a:t>”Herren förutsåg de svåra tiderna som skulle komma under </a:t>
            </a:r>
            <a:r>
              <a:rPr lang="sv-SE" sz="3200" b="1" dirty="0" smtClean="0">
                <a:solidFill>
                  <a:srgbClr val="FFFF00"/>
                </a:solidFill>
                <a:effectLst>
                  <a:outerShdw blurRad="38100" dist="38100" dir="2700000" algn="tl">
                    <a:srgbClr val="000000">
                      <a:alpha val="43137"/>
                    </a:srgbClr>
                  </a:outerShdw>
                </a:effectLst>
                <a:latin typeface="Arial Rounded MT Bold" pitchFamily="34" charset="0"/>
              </a:rPr>
              <a:t>Xerxes</a:t>
            </a:r>
            <a:r>
              <a:rPr lang="sv-SE" sz="3200" b="1" dirty="0" smtClean="0">
                <a:solidFill>
                  <a:schemeClr val="bg1"/>
                </a:solidFill>
                <a:effectLst>
                  <a:outerShdw blurRad="38100" dist="38100" dir="2700000" algn="tl">
                    <a:srgbClr val="000000">
                      <a:alpha val="43137"/>
                    </a:srgbClr>
                  </a:outerShdw>
                </a:effectLst>
                <a:latin typeface="Arial Rounded MT Bold" pitchFamily="34" charset="0"/>
              </a:rPr>
              <a:t> regering, -- den </a:t>
            </a:r>
            <a:r>
              <a:rPr lang="sv-SE" sz="3200" b="1" dirty="0" err="1" smtClean="0">
                <a:solidFill>
                  <a:srgbClr val="FFFF00"/>
                </a:solidFill>
                <a:effectLst>
                  <a:outerShdw blurRad="38100" dist="38100" dir="2700000" algn="tl">
                    <a:srgbClr val="000000">
                      <a:alpha val="43137"/>
                    </a:srgbClr>
                  </a:outerShdw>
                </a:effectLst>
                <a:latin typeface="Arial Rounded MT Bold" pitchFamily="34" charset="0"/>
              </a:rPr>
              <a:t>Ahasveros</a:t>
            </a:r>
            <a:r>
              <a:rPr lang="sv-SE" sz="3200" b="1" dirty="0" smtClean="0">
                <a:solidFill>
                  <a:schemeClr val="bg1"/>
                </a:solidFill>
                <a:effectLst>
                  <a:outerShdw blurRad="38100" dist="38100" dir="2700000" algn="tl">
                    <a:srgbClr val="000000">
                      <a:alpha val="43137"/>
                    </a:srgbClr>
                  </a:outerShdw>
                </a:effectLst>
                <a:latin typeface="Arial Rounded MT Bold" pitchFamily="34" charset="0"/>
              </a:rPr>
              <a:t> som nämns i </a:t>
            </a:r>
            <a:r>
              <a:rPr lang="sv-SE" sz="3200" b="1" dirty="0" smtClean="0">
                <a:solidFill>
                  <a:srgbClr val="FFFF00"/>
                </a:solidFill>
                <a:effectLst>
                  <a:outerShdw blurRad="38100" dist="38100" dir="2700000" algn="tl">
                    <a:srgbClr val="000000">
                      <a:alpha val="43137"/>
                    </a:srgbClr>
                  </a:outerShdw>
                </a:effectLst>
                <a:latin typeface="Arial Rounded MT Bold" pitchFamily="34" charset="0"/>
              </a:rPr>
              <a:t>Esters</a:t>
            </a:r>
            <a:r>
              <a:rPr lang="sv-SE" sz="3200" b="1" dirty="0" smtClean="0">
                <a:solidFill>
                  <a:schemeClr val="bg1"/>
                </a:solidFill>
                <a:effectLst>
                  <a:outerShdw blurRad="38100" dist="38100" dir="2700000" algn="tl">
                    <a:srgbClr val="000000">
                      <a:alpha val="43137"/>
                    </a:srgbClr>
                  </a:outerShdw>
                </a:effectLst>
                <a:latin typeface="Arial Rounded MT Bold" pitchFamily="34" charset="0"/>
              </a:rPr>
              <a:t> bok, -- …”</a:t>
            </a:r>
          </a:p>
        </p:txBody>
      </p:sp>
      <p:grpSp>
        <p:nvGrpSpPr>
          <p:cNvPr id="6" name="Grupp 5"/>
          <p:cNvGrpSpPr/>
          <p:nvPr/>
        </p:nvGrpSpPr>
        <p:grpSpPr>
          <a:xfrm>
            <a:off x="179512" y="-27384"/>
            <a:ext cx="8640960" cy="1243300"/>
            <a:chOff x="179512" y="-27384"/>
            <a:chExt cx="8640960" cy="1243300"/>
          </a:xfrm>
        </p:grpSpPr>
        <p:sp>
          <p:nvSpPr>
            <p:cNvPr id="7" name="Femhörning 6"/>
            <p:cNvSpPr/>
            <p:nvPr/>
          </p:nvSpPr>
          <p:spPr>
            <a:xfrm>
              <a:off x="323528" y="-27384"/>
              <a:ext cx="720080" cy="360040"/>
            </a:xfrm>
            <a:prstGeom prst="homePlate">
              <a:avLst/>
            </a:prstGeom>
            <a:solidFill>
              <a:schemeClr val="bg1">
                <a:lumMod val="6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sv-SE"/>
            </a:p>
          </p:txBody>
        </p:sp>
        <p:cxnSp>
          <p:nvCxnSpPr>
            <p:cNvPr id="8" name="Rak pil 7"/>
            <p:cNvCxnSpPr/>
            <p:nvPr/>
          </p:nvCxnSpPr>
          <p:spPr>
            <a:xfrm rot="5400000" flipH="1" flipV="1">
              <a:off x="144302" y="493512"/>
              <a:ext cx="359246" cy="794"/>
            </a:xfrm>
            <a:prstGeom prst="straightConnector1">
              <a:avLst/>
            </a:prstGeom>
            <a:ln w="38100">
              <a:solidFill>
                <a:srgbClr val="FF0000"/>
              </a:solidFill>
              <a:tailEnd type="non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9" name="textruta 8"/>
            <p:cNvSpPr txBox="1"/>
            <p:nvPr/>
          </p:nvSpPr>
          <p:spPr>
            <a:xfrm>
              <a:off x="179512" y="673532"/>
              <a:ext cx="648072" cy="523220"/>
            </a:xfrm>
            <a:prstGeom prst="rect">
              <a:avLst/>
            </a:prstGeom>
            <a:noFill/>
          </p:spPr>
          <p:txBody>
            <a:bodyPr wrap="square" rtlCol="0">
              <a:spAutoFit/>
            </a:bodyPr>
            <a:lstStyle/>
            <a:p>
              <a:r>
                <a:rPr lang="sv-SE" sz="1400" b="1" dirty="0" smtClean="0">
                  <a:solidFill>
                    <a:schemeClr val="bg1"/>
                  </a:solidFill>
                  <a:effectLst>
                    <a:outerShdw blurRad="38100" dist="38100" dir="2700000" algn="tl">
                      <a:srgbClr val="000000">
                        <a:alpha val="43137"/>
                      </a:srgbClr>
                    </a:outerShdw>
                  </a:effectLst>
                </a:rPr>
                <a:t>539 </a:t>
              </a:r>
              <a:r>
                <a:rPr lang="sv-SE" sz="1400" b="1" dirty="0" err="1" smtClean="0">
                  <a:solidFill>
                    <a:schemeClr val="bg1"/>
                  </a:solidFill>
                  <a:effectLst>
                    <a:outerShdw blurRad="38100" dist="38100" dir="2700000" algn="tl">
                      <a:srgbClr val="000000">
                        <a:alpha val="43137"/>
                      </a:srgbClr>
                    </a:outerShdw>
                  </a:effectLst>
                </a:rPr>
                <a:t>f.Kr</a:t>
              </a:r>
              <a:endParaRPr lang="sv-SE" sz="1400" b="1" dirty="0">
                <a:solidFill>
                  <a:schemeClr val="bg1"/>
                </a:solidFill>
                <a:effectLst>
                  <a:outerShdw blurRad="38100" dist="38100" dir="2700000" algn="tl">
                    <a:srgbClr val="000000">
                      <a:alpha val="43137"/>
                    </a:srgbClr>
                  </a:outerShdw>
                </a:effectLst>
              </a:endParaRPr>
            </a:p>
          </p:txBody>
        </p:sp>
        <p:sp>
          <p:nvSpPr>
            <p:cNvPr id="10" name="V-form 9"/>
            <p:cNvSpPr/>
            <p:nvPr/>
          </p:nvSpPr>
          <p:spPr>
            <a:xfrm>
              <a:off x="899592" y="-27384"/>
              <a:ext cx="792088" cy="360040"/>
            </a:xfrm>
            <a:prstGeom prst="chevron">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sv-SE">
                <a:solidFill>
                  <a:schemeClr val="tx1"/>
                </a:solidFill>
              </a:endParaRPr>
            </a:p>
          </p:txBody>
        </p:sp>
        <p:sp>
          <p:nvSpPr>
            <p:cNvPr id="11" name="V-form 10"/>
            <p:cNvSpPr/>
            <p:nvPr/>
          </p:nvSpPr>
          <p:spPr>
            <a:xfrm>
              <a:off x="1547664" y="-27384"/>
              <a:ext cx="2304256" cy="360040"/>
            </a:xfrm>
            <a:prstGeom prst="chevron">
              <a:avLst/>
            </a:prstGeom>
            <a:solidFill>
              <a:schemeClr val="tx1">
                <a:lumMod val="75000"/>
                <a:lumOff val="25000"/>
              </a:schemeClr>
            </a:solidFill>
          </p:spPr>
          <p:style>
            <a:lnRef idx="0">
              <a:schemeClr val="dk1"/>
            </a:lnRef>
            <a:fillRef idx="3">
              <a:schemeClr val="dk1"/>
            </a:fillRef>
            <a:effectRef idx="3">
              <a:schemeClr val="dk1"/>
            </a:effectRef>
            <a:fontRef idx="minor">
              <a:schemeClr val="lt1"/>
            </a:fontRef>
          </p:style>
          <p:txBody>
            <a:bodyPr rtlCol="0" anchor="ctr"/>
            <a:lstStyle/>
            <a:p>
              <a:pPr algn="ctr"/>
              <a:endParaRPr lang="sv-SE">
                <a:solidFill>
                  <a:schemeClr val="tx1"/>
                </a:solidFill>
              </a:endParaRPr>
            </a:p>
          </p:txBody>
        </p:sp>
        <p:sp>
          <p:nvSpPr>
            <p:cNvPr id="12" name="V-form 11"/>
            <p:cNvSpPr/>
            <p:nvPr/>
          </p:nvSpPr>
          <p:spPr>
            <a:xfrm>
              <a:off x="3707904" y="-27384"/>
              <a:ext cx="4536504" cy="360040"/>
            </a:xfrm>
            <a:prstGeom prst="chevron">
              <a:avLst/>
            </a:prstGeom>
            <a:gradFill>
              <a:gsLst>
                <a:gs pos="0">
                  <a:srgbClr val="4C216D"/>
                </a:gs>
                <a:gs pos="90000">
                  <a:srgbClr val="C00000"/>
                </a:gs>
              </a:gsLst>
              <a:lin ang="5400000" scaled="0"/>
            </a:gradFill>
          </p:spPr>
          <p:style>
            <a:lnRef idx="0">
              <a:schemeClr val="dk1"/>
            </a:lnRef>
            <a:fillRef idx="3">
              <a:schemeClr val="dk1"/>
            </a:fillRef>
            <a:effectRef idx="3">
              <a:schemeClr val="dk1"/>
            </a:effectRef>
            <a:fontRef idx="minor">
              <a:schemeClr val="lt1"/>
            </a:fontRef>
          </p:style>
          <p:txBody>
            <a:bodyPr rtlCol="0" anchor="ctr"/>
            <a:lstStyle/>
            <a:p>
              <a:pPr algn="ctr"/>
              <a:endParaRPr lang="sv-SE">
                <a:solidFill>
                  <a:schemeClr val="tx1"/>
                </a:solidFill>
              </a:endParaRPr>
            </a:p>
          </p:txBody>
        </p:sp>
        <p:sp>
          <p:nvSpPr>
            <p:cNvPr id="13" name="V-form 12"/>
            <p:cNvSpPr/>
            <p:nvPr/>
          </p:nvSpPr>
          <p:spPr>
            <a:xfrm>
              <a:off x="8100392" y="-27384"/>
              <a:ext cx="720080" cy="360040"/>
            </a:xfrm>
            <a:prstGeom prst="chevron">
              <a:avLst>
                <a:gd name="adj" fmla="val 0"/>
              </a:avLst>
            </a:prstGeom>
            <a:solidFill>
              <a:schemeClr val="accent1">
                <a:lumMod val="50000"/>
              </a:schemeClr>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sv-SE">
                <a:solidFill>
                  <a:schemeClr val="tx1"/>
                </a:solidFill>
              </a:endParaRPr>
            </a:p>
          </p:txBody>
        </p:sp>
        <p:cxnSp>
          <p:nvCxnSpPr>
            <p:cNvPr id="14" name="Rak pil 13"/>
            <p:cNvCxnSpPr/>
            <p:nvPr/>
          </p:nvCxnSpPr>
          <p:spPr>
            <a:xfrm rot="5400000" flipH="1" flipV="1">
              <a:off x="7898600" y="511882"/>
              <a:ext cx="359246" cy="794"/>
            </a:xfrm>
            <a:prstGeom prst="straightConnector1">
              <a:avLst/>
            </a:prstGeom>
            <a:ln w="38100">
              <a:solidFill>
                <a:srgbClr val="FF0000"/>
              </a:solidFill>
              <a:tailEnd type="non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5" name="textruta 14"/>
            <p:cNvSpPr txBox="1"/>
            <p:nvPr/>
          </p:nvSpPr>
          <p:spPr>
            <a:xfrm>
              <a:off x="7668344" y="692696"/>
              <a:ext cx="792088" cy="523220"/>
            </a:xfrm>
            <a:prstGeom prst="rect">
              <a:avLst/>
            </a:prstGeom>
            <a:noFill/>
          </p:spPr>
          <p:txBody>
            <a:bodyPr wrap="square" rtlCol="0">
              <a:spAutoFit/>
            </a:bodyPr>
            <a:lstStyle/>
            <a:p>
              <a:pPr algn="ctr"/>
              <a:r>
                <a:rPr lang="sv-SE" sz="1400" b="1" dirty="0" smtClean="0">
                  <a:solidFill>
                    <a:schemeClr val="bg1"/>
                  </a:solidFill>
                </a:rPr>
                <a:t>Ändens tid</a:t>
              </a:r>
              <a:endParaRPr lang="sv-SE" sz="1400" b="1" dirty="0">
                <a:solidFill>
                  <a:schemeClr val="bg1"/>
                </a:solidFill>
              </a:endParaRPr>
            </a:p>
          </p:txBody>
        </p:sp>
        <p:cxnSp>
          <p:nvCxnSpPr>
            <p:cNvPr id="16" name="Rak pil 15"/>
            <p:cNvCxnSpPr/>
            <p:nvPr/>
          </p:nvCxnSpPr>
          <p:spPr>
            <a:xfrm rot="5400000" flipH="1" flipV="1">
              <a:off x="1921793" y="345951"/>
              <a:ext cx="691902" cy="1588"/>
            </a:xfrm>
            <a:prstGeom prst="straightConnector1">
              <a:avLst/>
            </a:prstGeom>
            <a:ln w="38100">
              <a:solidFill>
                <a:srgbClr val="FF0000"/>
              </a:solidFill>
              <a:tailEnd type="non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7" name="textruta 16"/>
            <p:cNvSpPr txBox="1"/>
            <p:nvPr/>
          </p:nvSpPr>
          <p:spPr>
            <a:xfrm>
              <a:off x="2123728" y="672951"/>
              <a:ext cx="360040" cy="307777"/>
            </a:xfrm>
            <a:prstGeom prst="rect">
              <a:avLst/>
            </a:prstGeom>
            <a:noFill/>
          </p:spPr>
          <p:txBody>
            <a:bodyPr wrap="square" rtlCol="0">
              <a:spAutoFit/>
            </a:bodyPr>
            <a:lstStyle/>
            <a:p>
              <a:r>
                <a:rPr lang="sv-SE" sz="1400" b="1" dirty="0" smtClean="0">
                  <a:solidFill>
                    <a:schemeClr val="bg1"/>
                  </a:solidFill>
                  <a:effectLst>
                    <a:outerShdw blurRad="38100" dist="38100" dir="2700000" algn="tl">
                      <a:srgbClr val="000000">
                        <a:alpha val="43137"/>
                      </a:srgbClr>
                    </a:outerShdw>
                  </a:effectLst>
                </a:rPr>
                <a:t>0</a:t>
              </a:r>
              <a:endParaRPr lang="sv-SE" sz="1400" b="1" dirty="0">
                <a:solidFill>
                  <a:schemeClr val="bg1"/>
                </a:solidFill>
                <a:effectLst>
                  <a:outerShdw blurRad="38100" dist="38100" dir="2700000" algn="tl">
                    <a:srgbClr val="000000">
                      <a:alpha val="43137"/>
                    </a:srgbClr>
                  </a:outerShdw>
                </a:effectLst>
              </a:endParaRPr>
            </a:p>
          </p:txBody>
        </p:sp>
      </p:grpSp>
      <p:cxnSp>
        <p:nvCxnSpPr>
          <p:cNvPr id="18" name="Rak pil 17"/>
          <p:cNvCxnSpPr/>
          <p:nvPr/>
        </p:nvCxnSpPr>
        <p:spPr>
          <a:xfrm rot="16200000" flipV="1">
            <a:off x="251520" y="476672"/>
            <a:ext cx="648072" cy="72008"/>
          </a:xfrm>
          <a:prstGeom prst="straightConnector1">
            <a:avLst/>
          </a:prstGeom>
          <a:ln w="44450">
            <a:solidFill>
              <a:srgbClr val="C00000"/>
            </a:solidFill>
            <a:headEnd type="none"/>
            <a:tailEnd type="arrow"/>
          </a:ln>
        </p:spPr>
        <p:style>
          <a:lnRef idx="1">
            <a:schemeClr val="accent1"/>
          </a:lnRef>
          <a:fillRef idx="0">
            <a:schemeClr val="accent1"/>
          </a:fillRef>
          <a:effectRef idx="0">
            <a:schemeClr val="accent1"/>
          </a:effectRef>
          <a:fontRef idx="minor">
            <a:schemeClr val="tx1"/>
          </a:fontRef>
        </p:style>
      </p:cxnSp>
      <p:sp>
        <p:nvSpPr>
          <p:cNvPr id="19" name="textruta 18"/>
          <p:cNvSpPr txBox="1"/>
          <p:nvPr/>
        </p:nvSpPr>
        <p:spPr>
          <a:xfrm>
            <a:off x="4932040" y="5805264"/>
            <a:ext cx="3296408" cy="646331"/>
          </a:xfrm>
          <a:prstGeom prst="rect">
            <a:avLst/>
          </a:prstGeom>
          <a:noFill/>
          <a:effectLst>
            <a:outerShdw blurRad="50800" dist="38100" dir="2700000" algn="tl" rotWithShape="0">
              <a:prstClr val="black">
                <a:alpha val="40000"/>
              </a:prstClr>
            </a:outerShdw>
          </a:effectLst>
        </p:spPr>
        <p:txBody>
          <a:bodyPr wrap="square" rtlCol="0">
            <a:spAutoFit/>
          </a:bodyPr>
          <a:lstStyle/>
          <a:p>
            <a:pPr marL="342900" indent="-342900" algn="r"/>
            <a:r>
              <a:rPr lang="sv-SE" b="1" dirty="0" smtClean="0">
                <a:solidFill>
                  <a:schemeClr val="bg1"/>
                </a:solidFill>
              </a:rPr>
              <a:t>Ellen White, </a:t>
            </a:r>
            <a:br>
              <a:rPr lang="sv-SE" b="1" dirty="0" smtClean="0">
                <a:solidFill>
                  <a:schemeClr val="bg1"/>
                </a:solidFill>
              </a:rPr>
            </a:br>
            <a:r>
              <a:rPr lang="sv-SE" b="1" i="1" dirty="0" err="1" smtClean="0">
                <a:solidFill>
                  <a:schemeClr val="bg1"/>
                </a:solidFill>
              </a:rPr>
              <a:t>Prophets</a:t>
            </a:r>
            <a:r>
              <a:rPr lang="sv-SE" b="1" i="1" dirty="0" smtClean="0">
                <a:solidFill>
                  <a:schemeClr val="bg1"/>
                </a:solidFill>
              </a:rPr>
              <a:t> and Kings</a:t>
            </a:r>
            <a:r>
              <a:rPr lang="sv-SE" b="1" dirty="0" smtClean="0">
                <a:solidFill>
                  <a:schemeClr val="bg1"/>
                </a:solidFill>
              </a:rPr>
              <a:t>, s. 598</a:t>
            </a:r>
            <a:endParaRPr lang="sv-SE" b="1" dirty="0">
              <a:solidFill>
                <a:schemeClr val="bg1"/>
              </a:solidFill>
            </a:endParaRPr>
          </a:p>
        </p:txBody>
      </p:sp>
    </p:spTree>
    <p:extLst>
      <p:ext uri="{BB962C8B-B14F-4D97-AF65-F5344CB8AC3E}">
        <p14:creationId xmlns:p14="http://schemas.microsoft.com/office/powerpoint/2010/main" val="1898566566"/>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ruta 3"/>
          <p:cNvSpPr txBox="1"/>
          <p:nvPr/>
        </p:nvSpPr>
        <p:spPr>
          <a:xfrm>
            <a:off x="928662" y="785794"/>
            <a:ext cx="7286676" cy="830997"/>
          </a:xfrm>
          <a:prstGeom prst="rect">
            <a:avLst/>
          </a:prstGeom>
          <a:noFill/>
          <a:effectLst>
            <a:outerShdw blurRad="50800" dist="38100" dir="2700000" algn="tl" rotWithShape="0">
              <a:prstClr val="black">
                <a:alpha val="40000"/>
              </a:prstClr>
            </a:outerShdw>
          </a:effectLst>
        </p:spPr>
        <p:txBody>
          <a:bodyPr wrap="square" rtlCol="0">
            <a:spAutoFit/>
          </a:bodyPr>
          <a:lstStyle/>
          <a:p>
            <a:r>
              <a:rPr lang="sv-SE" sz="4800" dirty="0" smtClean="0">
                <a:solidFill>
                  <a:srgbClr val="FFC000"/>
                </a:solidFill>
                <a:latin typeface="Berlin Sans FB Demi" pitchFamily="34" charset="0"/>
              </a:rPr>
              <a:t>Ester 10:1-2</a:t>
            </a:r>
            <a:endParaRPr lang="sv-SE" sz="4800" dirty="0">
              <a:solidFill>
                <a:srgbClr val="FFC000"/>
              </a:solidFill>
              <a:latin typeface="Berlin Sans FB Demi" pitchFamily="34" charset="0"/>
            </a:endParaRPr>
          </a:p>
        </p:txBody>
      </p:sp>
      <p:sp>
        <p:nvSpPr>
          <p:cNvPr id="5" name="textruta 4"/>
          <p:cNvSpPr txBox="1"/>
          <p:nvPr/>
        </p:nvSpPr>
        <p:spPr>
          <a:xfrm>
            <a:off x="928662" y="1928802"/>
            <a:ext cx="7171730" cy="3539430"/>
          </a:xfrm>
          <a:prstGeom prst="rect">
            <a:avLst/>
          </a:prstGeom>
          <a:noFill/>
          <a:effectLst>
            <a:outerShdw blurRad="50800" dist="38100" dir="2700000" algn="tl" rotWithShape="0">
              <a:prstClr val="black">
                <a:alpha val="40000"/>
              </a:prstClr>
            </a:outerShdw>
          </a:effectLst>
        </p:spPr>
        <p:txBody>
          <a:bodyPr wrap="square" rtlCol="0">
            <a:spAutoFit/>
          </a:bodyPr>
          <a:lstStyle/>
          <a:p>
            <a:r>
              <a:rPr lang="sv-SE" sz="3200" dirty="0" smtClean="0">
                <a:solidFill>
                  <a:schemeClr val="bg1"/>
                </a:solidFill>
                <a:effectLst>
                  <a:outerShdw blurRad="38100" dist="38100" dir="2700000" algn="tl">
                    <a:srgbClr val="000000">
                      <a:alpha val="43137"/>
                    </a:srgbClr>
                  </a:outerShdw>
                </a:effectLst>
                <a:latin typeface="Arial Rounded MT Bold" pitchFamily="34" charset="0"/>
              </a:rPr>
              <a:t>”Kung </a:t>
            </a:r>
            <a:r>
              <a:rPr lang="sv-SE" sz="3200" dirty="0" smtClean="0">
                <a:solidFill>
                  <a:srgbClr val="FFFF00"/>
                </a:solidFill>
                <a:effectLst>
                  <a:outerShdw blurRad="38100" dist="38100" dir="2700000" algn="tl">
                    <a:srgbClr val="000000">
                      <a:alpha val="43137"/>
                    </a:srgbClr>
                  </a:outerShdw>
                </a:effectLst>
                <a:latin typeface="Arial Rounded MT Bold" pitchFamily="34" charset="0"/>
              </a:rPr>
              <a:t>Ahasveros</a:t>
            </a:r>
            <a:r>
              <a:rPr lang="sv-SE" sz="3200" dirty="0" smtClean="0">
                <a:solidFill>
                  <a:schemeClr val="bg1"/>
                </a:solidFill>
                <a:effectLst>
                  <a:outerShdw blurRad="38100" dist="38100" dir="2700000" algn="tl">
                    <a:srgbClr val="000000">
                      <a:alpha val="43137"/>
                    </a:srgbClr>
                  </a:outerShdw>
                </a:effectLst>
                <a:latin typeface="Arial Rounded MT Bold" pitchFamily="34" charset="0"/>
              </a:rPr>
              <a:t> tog ut en </a:t>
            </a:r>
            <a:r>
              <a:rPr lang="sv-SE" sz="3200" dirty="0" smtClean="0">
                <a:solidFill>
                  <a:srgbClr val="FFFF00"/>
                </a:solidFill>
                <a:effectLst>
                  <a:outerShdw blurRad="38100" dist="38100" dir="2700000" algn="tl">
                    <a:srgbClr val="000000">
                      <a:alpha val="43137"/>
                    </a:srgbClr>
                  </a:outerShdw>
                </a:effectLst>
                <a:latin typeface="Arial Rounded MT Bold" pitchFamily="34" charset="0"/>
              </a:rPr>
              <a:t>skatt</a:t>
            </a:r>
            <a:r>
              <a:rPr lang="sv-SE" sz="3200" dirty="0" smtClean="0">
                <a:solidFill>
                  <a:schemeClr val="bg1"/>
                </a:solidFill>
                <a:effectLst>
                  <a:outerShdw blurRad="38100" dist="38100" dir="2700000" algn="tl">
                    <a:srgbClr val="000000">
                      <a:alpha val="43137"/>
                    </a:srgbClr>
                  </a:outerShdw>
                </a:effectLst>
                <a:latin typeface="Arial Rounded MT Bold" pitchFamily="34" charset="0"/>
              </a:rPr>
              <a:t> av fastlandet och av öarna i havet. Allt vad han i sin makt och </a:t>
            </a:r>
            <a:r>
              <a:rPr lang="sv-SE" sz="3200" dirty="0" smtClean="0">
                <a:solidFill>
                  <a:srgbClr val="FFFF00"/>
                </a:solidFill>
                <a:effectLst>
                  <a:outerShdw blurRad="38100" dist="38100" dir="2700000" algn="tl">
                    <a:srgbClr val="000000">
                      <a:alpha val="43137"/>
                    </a:srgbClr>
                  </a:outerShdw>
                </a:effectLst>
                <a:latin typeface="Arial Rounded MT Bold" pitchFamily="34" charset="0"/>
              </a:rPr>
              <a:t>väldighet</a:t>
            </a:r>
            <a:r>
              <a:rPr lang="sv-SE" sz="3200" dirty="0" smtClean="0">
                <a:solidFill>
                  <a:schemeClr val="bg1"/>
                </a:solidFill>
                <a:effectLst>
                  <a:outerShdw blurRad="38100" dist="38100" dir="2700000" algn="tl">
                    <a:srgbClr val="000000">
                      <a:alpha val="43137"/>
                    </a:srgbClr>
                  </a:outerShdw>
                </a:effectLst>
                <a:latin typeface="Arial Rounded MT Bold" pitchFamily="34" charset="0"/>
              </a:rPr>
              <a:t> gjorde… det finns nertecknat </a:t>
            </a:r>
          </a:p>
          <a:p>
            <a:r>
              <a:rPr lang="sv-SE" sz="3200" dirty="0">
                <a:solidFill>
                  <a:schemeClr val="bg1"/>
                </a:solidFill>
                <a:effectLst>
                  <a:outerShdw blurRad="38100" dist="38100" dir="2700000" algn="tl">
                    <a:srgbClr val="000000">
                      <a:alpha val="43137"/>
                    </a:srgbClr>
                  </a:outerShdw>
                </a:effectLst>
                <a:latin typeface="Arial Rounded MT Bold" pitchFamily="34" charset="0"/>
              </a:rPr>
              <a:t>	</a:t>
            </a:r>
            <a:r>
              <a:rPr lang="sv-SE" sz="3200" dirty="0" smtClean="0">
                <a:solidFill>
                  <a:schemeClr val="bg1"/>
                </a:solidFill>
                <a:effectLst>
                  <a:outerShdw blurRad="38100" dist="38100" dir="2700000" algn="tl">
                    <a:srgbClr val="000000">
                      <a:alpha val="43137"/>
                    </a:srgbClr>
                  </a:outerShdw>
                </a:effectLst>
                <a:latin typeface="Arial Rounded MT Bold" pitchFamily="34" charset="0"/>
              </a:rPr>
              <a:t>		i krönikan om 					</a:t>
            </a:r>
            <a:r>
              <a:rPr lang="sv-SE" sz="3200" dirty="0" smtClean="0">
                <a:solidFill>
                  <a:srgbClr val="FFFF00"/>
                </a:solidFill>
                <a:effectLst>
                  <a:outerShdw blurRad="38100" dist="38100" dir="2700000" algn="tl">
                    <a:srgbClr val="000000">
                      <a:alpha val="43137"/>
                    </a:srgbClr>
                  </a:outerShdw>
                </a:effectLst>
                <a:latin typeface="Arial Rounded MT Bold" pitchFamily="34" charset="0"/>
              </a:rPr>
              <a:t>Mediens</a:t>
            </a:r>
            <a:r>
              <a:rPr lang="sv-SE" sz="3200" dirty="0" smtClean="0">
                <a:solidFill>
                  <a:schemeClr val="bg1"/>
                </a:solidFill>
                <a:effectLst>
                  <a:outerShdw blurRad="38100" dist="38100" dir="2700000" algn="tl">
                    <a:srgbClr val="000000">
                      <a:alpha val="43137"/>
                    </a:srgbClr>
                  </a:outerShdw>
                </a:effectLst>
                <a:latin typeface="Arial Rounded MT Bold" pitchFamily="34" charset="0"/>
              </a:rPr>
              <a:t> och 					</a:t>
            </a:r>
            <a:r>
              <a:rPr lang="sv-SE" sz="3200" dirty="0" smtClean="0">
                <a:solidFill>
                  <a:srgbClr val="FFFF00"/>
                </a:solidFill>
                <a:effectLst>
                  <a:outerShdw blurRad="38100" dist="38100" dir="2700000" algn="tl">
                    <a:srgbClr val="000000">
                      <a:alpha val="43137"/>
                    </a:srgbClr>
                  </a:outerShdw>
                </a:effectLst>
                <a:latin typeface="Arial Rounded MT Bold" pitchFamily="34" charset="0"/>
              </a:rPr>
              <a:t>Persiens</a:t>
            </a:r>
            <a:r>
              <a:rPr lang="sv-SE" sz="3200" dirty="0" smtClean="0">
                <a:solidFill>
                  <a:schemeClr val="bg1"/>
                </a:solidFill>
                <a:effectLst>
                  <a:outerShdw blurRad="38100" dist="38100" dir="2700000" algn="tl">
                    <a:srgbClr val="000000">
                      <a:alpha val="43137"/>
                    </a:srgbClr>
                  </a:outerShdw>
                </a:effectLst>
                <a:latin typeface="Arial Rounded MT Bold" pitchFamily="34" charset="0"/>
              </a:rPr>
              <a:t> kungar.”</a:t>
            </a:r>
          </a:p>
        </p:txBody>
      </p:sp>
      <p:sp>
        <p:nvSpPr>
          <p:cNvPr id="7" name="textruta 6"/>
          <p:cNvSpPr txBox="1"/>
          <p:nvPr/>
        </p:nvSpPr>
        <p:spPr>
          <a:xfrm>
            <a:off x="6084168" y="5939988"/>
            <a:ext cx="2144280" cy="369332"/>
          </a:xfrm>
          <a:prstGeom prst="rect">
            <a:avLst/>
          </a:prstGeom>
          <a:noFill/>
          <a:effectLst>
            <a:outerShdw blurRad="50800" dist="38100" dir="2700000" algn="tl" rotWithShape="0">
              <a:prstClr val="black">
                <a:alpha val="40000"/>
              </a:prstClr>
            </a:outerShdw>
          </a:effectLst>
        </p:spPr>
        <p:txBody>
          <a:bodyPr wrap="square" rtlCol="0">
            <a:spAutoFit/>
          </a:bodyPr>
          <a:lstStyle/>
          <a:p>
            <a:pPr marL="342900" indent="-342900" algn="r"/>
            <a:r>
              <a:rPr lang="sv-SE" b="1" dirty="0" smtClean="0">
                <a:solidFill>
                  <a:schemeClr val="bg1"/>
                </a:solidFill>
              </a:rPr>
              <a:t>Svenska Folkbibeln</a:t>
            </a:r>
            <a:endParaRPr lang="sv-SE" b="1" dirty="0">
              <a:solidFill>
                <a:schemeClr val="bg1"/>
              </a:solidFill>
            </a:endParaRPr>
          </a:p>
        </p:txBody>
      </p:sp>
      <p:grpSp>
        <p:nvGrpSpPr>
          <p:cNvPr id="6" name="Grupp 5"/>
          <p:cNvGrpSpPr/>
          <p:nvPr/>
        </p:nvGrpSpPr>
        <p:grpSpPr>
          <a:xfrm>
            <a:off x="179512" y="-27384"/>
            <a:ext cx="8640960" cy="1243300"/>
            <a:chOff x="179512" y="-27384"/>
            <a:chExt cx="8640960" cy="1243300"/>
          </a:xfrm>
        </p:grpSpPr>
        <p:sp>
          <p:nvSpPr>
            <p:cNvPr id="8" name="Femhörning 7"/>
            <p:cNvSpPr/>
            <p:nvPr/>
          </p:nvSpPr>
          <p:spPr>
            <a:xfrm>
              <a:off x="323528" y="-27384"/>
              <a:ext cx="720080" cy="360040"/>
            </a:xfrm>
            <a:prstGeom prst="homePlate">
              <a:avLst/>
            </a:prstGeom>
            <a:solidFill>
              <a:schemeClr val="bg1">
                <a:lumMod val="6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sv-SE"/>
            </a:p>
          </p:txBody>
        </p:sp>
        <p:cxnSp>
          <p:nvCxnSpPr>
            <p:cNvPr id="9" name="Rak pil 8"/>
            <p:cNvCxnSpPr/>
            <p:nvPr/>
          </p:nvCxnSpPr>
          <p:spPr>
            <a:xfrm rot="5400000" flipH="1" flipV="1">
              <a:off x="144302" y="493512"/>
              <a:ext cx="359246" cy="794"/>
            </a:xfrm>
            <a:prstGeom prst="straightConnector1">
              <a:avLst/>
            </a:prstGeom>
            <a:ln w="38100">
              <a:solidFill>
                <a:srgbClr val="FF0000"/>
              </a:solidFill>
              <a:tailEnd type="non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0" name="textruta 9"/>
            <p:cNvSpPr txBox="1"/>
            <p:nvPr/>
          </p:nvSpPr>
          <p:spPr>
            <a:xfrm>
              <a:off x="179512" y="673532"/>
              <a:ext cx="648072" cy="523220"/>
            </a:xfrm>
            <a:prstGeom prst="rect">
              <a:avLst/>
            </a:prstGeom>
            <a:noFill/>
          </p:spPr>
          <p:txBody>
            <a:bodyPr wrap="square" rtlCol="0">
              <a:spAutoFit/>
            </a:bodyPr>
            <a:lstStyle/>
            <a:p>
              <a:r>
                <a:rPr lang="sv-SE" sz="1400" b="1" dirty="0" smtClean="0">
                  <a:solidFill>
                    <a:schemeClr val="bg1"/>
                  </a:solidFill>
                </a:rPr>
                <a:t>539 </a:t>
              </a:r>
              <a:r>
                <a:rPr lang="sv-SE" sz="1400" b="1" dirty="0" err="1" smtClean="0">
                  <a:solidFill>
                    <a:schemeClr val="bg1"/>
                  </a:solidFill>
                </a:rPr>
                <a:t>f.Kr</a:t>
              </a:r>
              <a:endParaRPr lang="sv-SE" sz="1400" b="1" dirty="0">
                <a:solidFill>
                  <a:schemeClr val="bg1"/>
                </a:solidFill>
              </a:endParaRPr>
            </a:p>
          </p:txBody>
        </p:sp>
        <p:sp>
          <p:nvSpPr>
            <p:cNvPr id="11" name="V-form 10"/>
            <p:cNvSpPr/>
            <p:nvPr/>
          </p:nvSpPr>
          <p:spPr>
            <a:xfrm>
              <a:off x="899592" y="-27384"/>
              <a:ext cx="792088" cy="360040"/>
            </a:xfrm>
            <a:prstGeom prst="chevron">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sv-SE">
                <a:solidFill>
                  <a:schemeClr val="tx1"/>
                </a:solidFill>
              </a:endParaRPr>
            </a:p>
          </p:txBody>
        </p:sp>
        <p:sp>
          <p:nvSpPr>
            <p:cNvPr id="12" name="V-form 11"/>
            <p:cNvSpPr/>
            <p:nvPr/>
          </p:nvSpPr>
          <p:spPr>
            <a:xfrm>
              <a:off x="1547664" y="-27384"/>
              <a:ext cx="2304256" cy="360040"/>
            </a:xfrm>
            <a:prstGeom prst="chevron">
              <a:avLst/>
            </a:prstGeom>
            <a:solidFill>
              <a:schemeClr val="tx1">
                <a:lumMod val="75000"/>
                <a:lumOff val="25000"/>
              </a:schemeClr>
            </a:solidFill>
          </p:spPr>
          <p:style>
            <a:lnRef idx="0">
              <a:schemeClr val="dk1"/>
            </a:lnRef>
            <a:fillRef idx="3">
              <a:schemeClr val="dk1"/>
            </a:fillRef>
            <a:effectRef idx="3">
              <a:schemeClr val="dk1"/>
            </a:effectRef>
            <a:fontRef idx="minor">
              <a:schemeClr val="lt1"/>
            </a:fontRef>
          </p:style>
          <p:txBody>
            <a:bodyPr rtlCol="0" anchor="ctr"/>
            <a:lstStyle/>
            <a:p>
              <a:pPr algn="ctr"/>
              <a:endParaRPr lang="sv-SE">
                <a:solidFill>
                  <a:schemeClr val="tx1"/>
                </a:solidFill>
              </a:endParaRPr>
            </a:p>
          </p:txBody>
        </p:sp>
        <p:sp>
          <p:nvSpPr>
            <p:cNvPr id="13" name="V-form 12"/>
            <p:cNvSpPr/>
            <p:nvPr/>
          </p:nvSpPr>
          <p:spPr>
            <a:xfrm>
              <a:off x="3707904" y="-27384"/>
              <a:ext cx="4536504" cy="360040"/>
            </a:xfrm>
            <a:prstGeom prst="chevron">
              <a:avLst/>
            </a:prstGeom>
            <a:gradFill>
              <a:gsLst>
                <a:gs pos="0">
                  <a:srgbClr val="4C216D"/>
                </a:gs>
                <a:gs pos="90000">
                  <a:srgbClr val="C00000"/>
                </a:gs>
              </a:gsLst>
              <a:lin ang="5400000" scaled="0"/>
            </a:gradFill>
          </p:spPr>
          <p:style>
            <a:lnRef idx="0">
              <a:schemeClr val="dk1"/>
            </a:lnRef>
            <a:fillRef idx="3">
              <a:schemeClr val="dk1"/>
            </a:fillRef>
            <a:effectRef idx="3">
              <a:schemeClr val="dk1"/>
            </a:effectRef>
            <a:fontRef idx="minor">
              <a:schemeClr val="lt1"/>
            </a:fontRef>
          </p:style>
          <p:txBody>
            <a:bodyPr rtlCol="0" anchor="ctr"/>
            <a:lstStyle/>
            <a:p>
              <a:pPr algn="ctr"/>
              <a:endParaRPr lang="sv-SE">
                <a:solidFill>
                  <a:schemeClr val="tx1"/>
                </a:solidFill>
              </a:endParaRPr>
            </a:p>
          </p:txBody>
        </p:sp>
        <p:sp>
          <p:nvSpPr>
            <p:cNvPr id="14" name="V-form 13"/>
            <p:cNvSpPr/>
            <p:nvPr/>
          </p:nvSpPr>
          <p:spPr>
            <a:xfrm>
              <a:off x="8100392" y="-27384"/>
              <a:ext cx="720080" cy="360040"/>
            </a:xfrm>
            <a:prstGeom prst="chevron">
              <a:avLst>
                <a:gd name="adj" fmla="val 0"/>
              </a:avLst>
            </a:prstGeom>
            <a:solidFill>
              <a:schemeClr val="accent1">
                <a:lumMod val="50000"/>
              </a:schemeClr>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sv-SE">
                <a:solidFill>
                  <a:schemeClr val="tx1"/>
                </a:solidFill>
              </a:endParaRPr>
            </a:p>
          </p:txBody>
        </p:sp>
        <p:cxnSp>
          <p:nvCxnSpPr>
            <p:cNvPr id="15" name="Rak pil 14"/>
            <p:cNvCxnSpPr/>
            <p:nvPr/>
          </p:nvCxnSpPr>
          <p:spPr>
            <a:xfrm rot="5400000" flipH="1" flipV="1">
              <a:off x="7898600" y="511882"/>
              <a:ext cx="359246" cy="794"/>
            </a:xfrm>
            <a:prstGeom prst="straightConnector1">
              <a:avLst/>
            </a:prstGeom>
            <a:ln w="38100">
              <a:solidFill>
                <a:srgbClr val="FF0000"/>
              </a:solidFill>
              <a:tailEnd type="non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6" name="textruta 15"/>
            <p:cNvSpPr txBox="1"/>
            <p:nvPr/>
          </p:nvSpPr>
          <p:spPr>
            <a:xfrm>
              <a:off x="7668344" y="692696"/>
              <a:ext cx="792088" cy="523220"/>
            </a:xfrm>
            <a:prstGeom prst="rect">
              <a:avLst/>
            </a:prstGeom>
            <a:noFill/>
          </p:spPr>
          <p:txBody>
            <a:bodyPr wrap="square" rtlCol="0">
              <a:spAutoFit/>
            </a:bodyPr>
            <a:lstStyle/>
            <a:p>
              <a:pPr algn="ctr"/>
              <a:r>
                <a:rPr lang="sv-SE" sz="1400" b="1" dirty="0" smtClean="0">
                  <a:solidFill>
                    <a:schemeClr val="bg1"/>
                  </a:solidFill>
                </a:rPr>
                <a:t>Ändens tid</a:t>
              </a:r>
              <a:endParaRPr lang="sv-SE" sz="1400" b="1" dirty="0">
                <a:solidFill>
                  <a:schemeClr val="bg1"/>
                </a:solidFill>
              </a:endParaRPr>
            </a:p>
          </p:txBody>
        </p:sp>
        <p:cxnSp>
          <p:nvCxnSpPr>
            <p:cNvPr id="17" name="Rak pil 16"/>
            <p:cNvCxnSpPr/>
            <p:nvPr/>
          </p:nvCxnSpPr>
          <p:spPr>
            <a:xfrm rot="5400000" flipH="1" flipV="1">
              <a:off x="1921793" y="345951"/>
              <a:ext cx="691902" cy="1588"/>
            </a:xfrm>
            <a:prstGeom prst="straightConnector1">
              <a:avLst/>
            </a:prstGeom>
            <a:ln w="38100">
              <a:solidFill>
                <a:srgbClr val="FF0000"/>
              </a:solidFill>
              <a:tailEnd type="non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8" name="textruta 17"/>
            <p:cNvSpPr txBox="1"/>
            <p:nvPr/>
          </p:nvSpPr>
          <p:spPr>
            <a:xfrm>
              <a:off x="2123728" y="672951"/>
              <a:ext cx="360040" cy="307777"/>
            </a:xfrm>
            <a:prstGeom prst="rect">
              <a:avLst/>
            </a:prstGeom>
            <a:noFill/>
          </p:spPr>
          <p:txBody>
            <a:bodyPr wrap="square" rtlCol="0">
              <a:spAutoFit/>
            </a:bodyPr>
            <a:lstStyle/>
            <a:p>
              <a:r>
                <a:rPr lang="sv-SE" sz="1400" b="1" dirty="0" smtClean="0">
                  <a:solidFill>
                    <a:schemeClr val="bg1"/>
                  </a:solidFill>
                  <a:effectLst>
                    <a:outerShdw blurRad="38100" dist="38100" dir="2700000" algn="tl">
                      <a:srgbClr val="000000">
                        <a:alpha val="43137"/>
                      </a:srgbClr>
                    </a:outerShdw>
                  </a:effectLst>
                </a:rPr>
                <a:t>0</a:t>
              </a:r>
              <a:endParaRPr lang="sv-SE" sz="1400" b="1" dirty="0">
                <a:solidFill>
                  <a:schemeClr val="bg1"/>
                </a:solidFill>
                <a:effectLst>
                  <a:outerShdw blurRad="38100" dist="38100" dir="2700000" algn="tl">
                    <a:srgbClr val="000000">
                      <a:alpha val="43137"/>
                    </a:srgbClr>
                  </a:outerShdw>
                </a:effectLst>
              </a:endParaRPr>
            </a:p>
          </p:txBody>
        </p:sp>
      </p:grpSp>
      <p:cxnSp>
        <p:nvCxnSpPr>
          <p:cNvPr id="19" name="Rak pil 18"/>
          <p:cNvCxnSpPr/>
          <p:nvPr/>
        </p:nvCxnSpPr>
        <p:spPr>
          <a:xfrm rot="16200000" flipV="1">
            <a:off x="323527" y="476672"/>
            <a:ext cx="648072" cy="72008"/>
          </a:xfrm>
          <a:prstGeom prst="straightConnector1">
            <a:avLst/>
          </a:prstGeom>
          <a:ln w="44450">
            <a:solidFill>
              <a:srgbClr val="C00000"/>
            </a:solidFill>
            <a:headEnd type="none"/>
            <a:tailEnd type="arrow"/>
          </a:ln>
        </p:spPr>
        <p:style>
          <a:lnRef idx="1">
            <a:schemeClr val="accent1"/>
          </a:lnRef>
          <a:fillRef idx="0">
            <a:schemeClr val="accent1"/>
          </a:fillRef>
          <a:effectRef idx="0">
            <a:schemeClr val="accent1"/>
          </a:effectRef>
          <a:fontRef idx="minor">
            <a:schemeClr val="tx1"/>
          </a:fontRef>
        </p:style>
      </p:cxnSp>
      <p:pic>
        <p:nvPicPr>
          <p:cNvPr id="3074" name="Picture 2" descr="C:\Users\Jonathan\AppData\Local\Microsoft\Windows\Temporary Internet Files\Content.IE5\PA09A0JA\MP900309399[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0312" r="8658" b="10642"/>
          <a:stretch/>
        </p:blipFill>
        <p:spPr bwMode="auto">
          <a:xfrm>
            <a:off x="7266534" y="3573016"/>
            <a:ext cx="1337914" cy="1296144"/>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Jonathan\Evangelisation\Bildarkiv\pics\V_SEAL\V01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3176" y="4149080"/>
            <a:ext cx="3238128" cy="24285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987876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ruta 3"/>
          <p:cNvSpPr txBox="1"/>
          <p:nvPr/>
        </p:nvSpPr>
        <p:spPr>
          <a:xfrm>
            <a:off x="928662" y="785794"/>
            <a:ext cx="7286676" cy="830997"/>
          </a:xfrm>
          <a:prstGeom prst="rect">
            <a:avLst/>
          </a:prstGeom>
          <a:noFill/>
          <a:effectLst>
            <a:outerShdw blurRad="50800" dist="38100" dir="2700000" algn="tl" rotWithShape="0">
              <a:prstClr val="black">
                <a:alpha val="40000"/>
              </a:prstClr>
            </a:outerShdw>
          </a:effectLst>
        </p:spPr>
        <p:txBody>
          <a:bodyPr wrap="square" rtlCol="0">
            <a:spAutoFit/>
          </a:bodyPr>
          <a:lstStyle/>
          <a:p>
            <a:r>
              <a:rPr lang="sv-SE" sz="4800" dirty="0" err="1" smtClean="0">
                <a:solidFill>
                  <a:srgbClr val="FFC000"/>
                </a:solidFill>
                <a:effectLst>
                  <a:outerShdw blurRad="38100" dist="38100" dir="2700000" algn="tl">
                    <a:srgbClr val="000000">
                      <a:alpha val="43137"/>
                    </a:srgbClr>
                  </a:outerShdw>
                </a:effectLst>
                <a:latin typeface="Berlin Sans FB Demi" pitchFamily="34" charset="0"/>
              </a:rPr>
              <a:t>Encyclopædia</a:t>
            </a:r>
            <a:r>
              <a:rPr lang="sv-SE" sz="4800" dirty="0" smtClean="0">
                <a:solidFill>
                  <a:srgbClr val="FFC000"/>
                </a:solidFill>
                <a:effectLst>
                  <a:outerShdw blurRad="38100" dist="38100" dir="2700000" algn="tl">
                    <a:srgbClr val="000000">
                      <a:alpha val="43137"/>
                    </a:srgbClr>
                  </a:outerShdw>
                </a:effectLst>
                <a:latin typeface="Berlin Sans FB Demi" pitchFamily="34" charset="0"/>
              </a:rPr>
              <a:t> Britannica</a:t>
            </a:r>
            <a:endParaRPr lang="sv-SE" sz="4800" dirty="0">
              <a:solidFill>
                <a:srgbClr val="FFC000"/>
              </a:solidFill>
              <a:effectLst>
                <a:outerShdw blurRad="38100" dist="38100" dir="2700000" algn="tl">
                  <a:srgbClr val="000000">
                    <a:alpha val="43137"/>
                  </a:srgbClr>
                </a:outerShdw>
              </a:effectLst>
              <a:latin typeface="Berlin Sans FB Demi" pitchFamily="34" charset="0"/>
            </a:endParaRPr>
          </a:p>
        </p:txBody>
      </p:sp>
      <p:sp>
        <p:nvSpPr>
          <p:cNvPr id="5" name="textruta 4"/>
          <p:cNvSpPr txBox="1"/>
          <p:nvPr/>
        </p:nvSpPr>
        <p:spPr>
          <a:xfrm>
            <a:off x="683568" y="1928801"/>
            <a:ext cx="7028854" cy="4524315"/>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3200" dirty="0" smtClean="0">
                <a:solidFill>
                  <a:schemeClr val="bg1"/>
                </a:solidFill>
                <a:effectLst>
                  <a:outerShdw blurRad="38100" dist="38100" dir="2700000" algn="tl">
                    <a:srgbClr val="000000">
                      <a:alpha val="43137"/>
                    </a:srgbClr>
                  </a:outerShdw>
                </a:effectLst>
                <a:latin typeface="Arial Rounded MT Bold" pitchFamily="34" charset="0"/>
              </a:rPr>
              <a:t>“Han </a:t>
            </a:r>
            <a:r>
              <a:rPr lang="en-US" sz="3200" dirty="0" err="1" smtClean="0">
                <a:solidFill>
                  <a:schemeClr val="bg1"/>
                </a:solidFill>
                <a:effectLst>
                  <a:outerShdw blurRad="38100" dist="38100" dir="2700000" algn="tl">
                    <a:srgbClr val="000000">
                      <a:alpha val="43137"/>
                    </a:srgbClr>
                  </a:outerShdw>
                </a:effectLst>
                <a:latin typeface="Arial Rounded MT Bold" pitchFamily="34" charset="0"/>
              </a:rPr>
              <a:t>koms</a:t>
            </a:r>
            <a:r>
              <a:rPr lang="en-US" sz="3200" dirty="0" smtClean="0">
                <a:solidFill>
                  <a:schemeClr val="bg1"/>
                </a:solidFill>
                <a:effectLst>
                  <a:outerShdw blurRad="38100" dist="38100" dir="2700000" algn="tl">
                    <a:srgbClr val="000000">
                      <a:alpha val="43137"/>
                    </a:srgbClr>
                  </a:outerShdw>
                </a:effectLst>
                <a:latin typeface="Arial Rounded MT Bold" pitchFamily="34" charset="0"/>
              </a:rPr>
              <a:t> </a:t>
            </a:r>
            <a:r>
              <a:rPr lang="en-US" sz="3200" dirty="0" err="1" smtClean="0">
                <a:solidFill>
                  <a:schemeClr val="bg1"/>
                </a:solidFill>
                <a:effectLst>
                  <a:outerShdw blurRad="38100" dist="38100" dir="2700000" algn="tl">
                    <a:srgbClr val="000000">
                      <a:alpha val="43137"/>
                    </a:srgbClr>
                  </a:outerShdw>
                </a:effectLst>
                <a:latin typeface="Arial Rounded MT Bold" pitchFamily="34" charset="0"/>
              </a:rPr>
              <a:t>bäst</a:t>
            </a:r>
            <a:r>
              <a:rPr lang="en-US" sz="3200" dirty="0" smtClean="0">
                <a:solidFill>
                  <a:schemeClr val="bg1"/>
                </a:solidFill>
                <a:effectLst>
                  <a:outerShdw blurRad="38100" dist="38100" dir="2700000" algn="tl">
                    <a:srgbClr val="000000">
                      <a:alpha val="43137"/>
                    </a:srgbClr>
                  </a:outerShdw>
                </a:effectLst>
                <a:latin typeface="Arial Rounded MT Bold" pitchFamily="34" charset="0"/>
              </a:rPr>
              <a:t> </a:t>
            </a:r>
            <a:r>
              <a:rPr lang="en-US" sz="3200" dirty="0" err="1" smtClean="0">
                <a:solidFill>
                  <a:schemeClr val="bg1"/>
                </a:solidFill>
                <a:effectLst>
                  <a:outerShdw blurRad="38100" dist="38100" dir="2700000" algn="tl">
                    <a:srgbClr val="000000">
                      <a:alpha val="43137"/>
                    </a:srgbClr>
                  </a:outerShdw>
                </a:effectLst>
                <a:latin typeface="Arial Rounded MT Bold" pitchFamily="34" charset="0"/>
              </a:rPr>
              <a:t>ihåg</a:t>
            </a:r>
            <a:r>
              <a:rPr lang="en-US" sz="3200" dirty="0" smtClean="0">
                <a:solidFill>
                  <a:schemeClr val="bg1"/>
                </a:solidFill>
                <a:effectLst>
                  <a:outerShdw blurRad="38100" dist="38100" dir="2700000" algn="tl">
                    <a:srgbClr val="000000">
                      <a:alpha val="43137"/>
                    </a:srgbClr>
                  </a:outerShdw>
                </a:effectLst>
                <a:latin typeface="Arial Rounded MT Bold" pitchFamily="34" charset="0"/>
              </a:rPr>
              <a:t> </a:t>
            </a:r>
            <a:r>
              <a:rPr lang="en-US" sz="3200" dirty="0" err="1" smtClean="0">
                <a:solidFill>
                  <a:schemeClr val="bg1"/>
                </a:solidFill>
                <a:effectLst>
                  <a:outerShdw blurRad="38100" dist="38100" dir="2700000" algn="tl">
                    <a:srgbClr val="000000">
                      <a:alpha val="43137"/>
                    </a:srgbClr>
                  </a:outerShdw>
                </a:effectLst>
                <a:latin typeface="Arial Rounded MT Bold" pitchFamily="34" charset="0"/>
              </a:rPr>
              <a:t>för</a:t>
            </a:r>
            <a:r>
              <a:rPr lang="en-US" sz="3200" dirty="0" smtClean="0">
                <a:solidFill>
                  <a:schemeClr val="bg1"/>
                </a:solidFill>
                <a:effectLst>
                  <a:outerShdw blurRad="38100" dist="38100" dir="2700000" algn="tl">
                    <a:srgbClr val="000000">
                      <a:alpha val="43137"/>
                    </a:srgbClr>
                  </a:outerShdw>
                </a:effectLst>
                <a:latin typeface="Arial Rounded MT Bold" pitchFamily="34" charset="0"/>
              </a:rPr>
              <a:t> sin </a:t>
            </a:r>
            <a:br>
              <a:rPr lang="en-US" sz="3200" dirty="0" smtClean="0">
                <a:solidFill>
                  <a:schemeClr val="bg1"/>
                </a:solidFill>
                <a:effectLst>
                  <a:outerShdw blurRad="38100" dist="38100" dir="2700000" algn="tl">
                    <a:srgbClr val="000000">
                      <a:alpha val="43137"/>
                    </a:srgbClr>
                  </a:outerShdw>
                </a:effectLst>
                <a:latin typeface="Arial Rounded MT Bold" pitchFamily="34" charset="0"/>
              </a:rPr>
            </a:br>
            <a:r>
              <a:rPr lang="en-US" sz="3200" dirty="0" err="1" smtClean="0">
                <a:solidFill>
                  <a:schemeClr val="bg1"/>
                </a:solidFill>
                <a:effectLst>
                  <a:outerShdw blurRad="38100" dist="38100" dir="2700000" algn="tl">
                    <a:srgbClr val="000000">
                      <a:alpha val="43137"/>
                    </a:srgbClr>
                  </a:outerShdw>
                </a:effectLst>
                <a:latin typeface="Arial Rounded MT Bold" pitchFamily="34" charset="0"/>
              </a:rPr>
              <a:t>massiva</a:t>
            </a:r>
            <a:r>
              <a:rPr lang="en-US" sz="3200" dirty="0" smtClean="0">
                <a:solidFill>
                  <a:schemeClr val="bg1"/>
                </a:solidFill>
                <a:effectLst>
                  <a:outerShdw blurRad="38100" dist="38100" dir="2700000" algn="tl">
                    <a:srgbClr val="000000">
                      <a:alpha val="43137"/>
                    </a:srgbClr>
                  </a:outerShdw>
                </a:effectLst>
                <a:latin typeface="Arial Rounded MT Bold" pitchFamily="34" charset="0"/>
              </a:rPr>
              <a:t> </a:t>
            </a:r>
            <a:r>
              <a:rPr lang="en-US" sz="3200" dirty="0" err="1" smtClean="0">
                <a:solidFill>
                  <a:schemeClr val="bg1"/>
                </a:solidFill>
                <a:effectLst>
                  <a:outerShdw blurRad="38100" dist="38100" dir="2700000" algn="tl">
                    <a:srgbClr val="000000">
                      <a:alpha val="43137"/>
                    </a:srgbClr>
                  </a:outerShdw>
                </a:effectLst>
                <a:latin typeface="Arial Rounded MT Bold" pitchFamily="34" charset="0"/>
              </a:rPr>
              <a:t>invation</a:t>
            </a:r>
            <a:r>
              <a:rPr lang="en-US" sz="3200" dirty="0" smtClean="0">
                <a:solidFill>
                  <a:schemeClr val="bg1"/>
                </a:solidFill>
                <a:effectLst>
                  <a:outerShdw blurRad="38100" dist="38100" dir="2700000" algn="tl">
                    <a:srgbClr val="000000">
                      <a:alpha val="43137"/>
                    </a:srgbClr>
                  </a:outerShdw>
                </a:effectLst>
                <a:latin typeface="Arial Rounded MT Bold" pitchFamily="34" charset="0"/>
              </a:rPr>
              <a:t> </a:t>
            </a:r>
            <a:r>
              <a:rPr lang="en-US" sz="3200" dirty="0" err="1" smtClean="0">
                <a:solidFill>
                  <a:schemeClr val="bg1"/>
                </a:solidFill>
                <a:effectLst>
                  <a:outerShdw blurRad="38100" dist="38100" dir="2700000" algn="tl">
                    <a:srgbClr val="000000">
                      <a:alpha val="43137"/>
                    </a:srgbClr>
                  </a:outerShdw>
                </a:effectLst>
                <a:latin typeface="Arial Rounded MT Bold" pitchFamily="34" charset="0"/>
              </a:rPr>
              <a:t>av</a:t>
            </a:r>
            <a:r>
              <a:rPr lang="en-US" sz="3200" dirty="0" smtClean="0">
                <a:solidFill>
                  <a:schemeClr val="bg1"/>
                </a:solidFill>
                <a:effectLst>
                  <a:outerShdw blurRad="38100" dist="38100" dir="2700000" algn="tl">
                    <a:srgbClr val="000000">
                      <a:alpha val="43137"/>
                    </a:srgbClr>
                  </a:outerShdw>
                </a:effectLst>
                <a:latin typeface="Arial Rounded MT Bold" pitchFamily="34" charset="0"/>
              </a:rPr>
              <a:t> </a:t>
            </a:r>
            <a:r>
              <a:rPr lang="en-US" sz="3200" dirty="0" err="1" smtClean="0">
                <a:solidFill>
                  <a:srgbClr val="FFFF00"/>
                </a:solidFill>
                <a:effectLst>
                  <a:outerShdw blurRad="38100" dist="38100" dir="2700000" algn="tl">
                    <a:srgbClr val="000000">
                      <a:alpha val="43137"/>
                    </a:srgbClr>
                  </a:outerShdw>
                </a:effectLst>
                <a:latin typeface="Arial Rounded MT Bold" pitchFamily="34" charset="0"/>
              </a:rPr>
              <a:t>Grekland</a:t>
            </a:r>
            <a:r>
              <a:rPr lang="en-US" sz="3200" dirty="0" smtClean="0">
                <a:solidFill>
                  <a:schemeClr val="bg1"/>
                </a:solidFill>
                <a:effectLst>
                  <a:outerShdw blurRad="38100" dist="38100" dir="2700000" algn="tl">
                    <a:srgbClr val="000000">
                      <a:alpha val="43137"/>
                    </a:srgbClr>
                  </a:outerShdw>
                </a:effectLst>
                <a:latin typeface="Arial Rounded MT Bold" pitchFamily="34" charset="0"/>
              </a:rPr>
              <a:t> </a:t>
            </a:r>
            <a:br>
              <a:rPr lang="en-US" sz="3200" dirty="0" smtClean="0">
                <a:solidFill>
                  <a:schemeClr val="bg1"/>
                </a:solidFill>
                <a:effectLst>
                  <a:outerShdw blurRad="38100" dist="38100" dir="2700000" algn="tl">
                    <a:srgbClr val="000000">
                      <a:alpha val="43137"/>
                    </a:srgbClr>
                  </a:outerShdw>
                </a:effectLst>
                <a:latin typeface="Arial Rounded MT Bold" pitchFamily="34" charset="0"/>
              </a:rPr>
            </a:br>
            <a:r>
              <a:rPr lang="en-US" sz="3200" dirty="0" err="1" smtClean="0">
                <a:solidFill>
                  <a:schemeClr val="bg1"/>
                </a:solidFill>
                <a:effectLst>
                  <a:outerShdw blurRad="38100" dist="38100" dir="2700000" algn="tl">
                    <a:srgbClr val="000000">
                      <a:alpha val="43137"/>
                    </a:srgbClr>
                  </a:outerShdw>
                </a:effectLst>
                <a:latin typeface="Arial Rounded MT Bold" pitchFamily="34" charset="0"/>
              </a:rPr>
              <a:t>från</a:t>
            </a:r>
            <a:r>
              <a:rPr lang="en-US" sz="3200" dirty="0" smtClean="0">
                <a:solidFill>
                  <a:schemeClr val="bg1"/>
                </a:solidFill>
                <a:effectLst>
                  <a:outerShdw blurRad="38100" dist="38100" dir="2700000" algn="tl">
                    <a:srgbClr val="000000">
                      <a:alpha val="43137"/>
                    </a:srgbClr>
                  </a:outerShdw>
                </a:effectLst>
                <a:latin typeface="Arial Rounded MT Bold" pitchFamily="34" charset="0"/>
              </a:rPr>
              <a:t> </a:t>
            </a:r>
            <a:r>
              <a:rPr lang="en-US" sz="3200" dirty="0" err="1" smtClean="0">
                <a:solidFill>
                  <a:schemeClr val="bg1"/>
                </a:solidFill>
                <a:effectLst>
                  <a:outerShdw blurRad="38100" dist="38100" dir="2700000" algn="tl">
                    <a:srgbClr val="000000">
                      <a:alpha val="43137"/>
                    </a:srgbClr>
                  </a:outerShdw>
                </a:effectLst>
                <a:latin typeface="Arial Rounded MT Bold" pitchFamily="34" charset="0"/>
              </a:rPr>
              <a:t>andra</a:t>
            </a:r>
            <a:r>
              <a:rPr lang="en-US" sz="3200" dirty="0" smtClean="0">
                <a:solidFill>
                  <a:schemeClr val="bg1"/>
                </a:solidFill>
                <a:effectLst>
                  <a:outerShdw blurRad="38100" dist="38100" dir="2700000" algn="tl">
                    <a:srgbClr val="000000">
                      <a:alpha val="43137"/>
                    </a:srgbClr>
                  </a:outerShdw>
                </a:effectLst>
                <a:latin typeface="Arial Rounded MT Bold" pitchFamily="34" charset="0"/>
              </a:rPr>
              <a:t> </a:t>
            </a:r>
            <a:r>
              <a:rPr lang="en-US" sz="3200" dirty="0" err="1" smtClean="0">
                <a:solidFill>
                  <a:schemeClr val="bg1"/>
                </a:solidFill>
                <a:effectLst>
                  <a:outerShdw blurRad="38100" dist="38100" dir="2700000" algn="tl">
                    <a:srgbClr val="000000">
                      <a:alpha val="43137"/>
                    </a:srgbClr>
                  </a:outerShdw>
                </a:effectLst>
                <a:latin typeface="Arial Rounded MT Bold" pitchFamily="34" charset="0"/>
              </a:rPr>
              <a:t>sidan</a:t>
            </a:r>
            <a:r>
              <a:rPr lang="en-US" sz="3200" dirty="0" smtClean="0">
                <a:solidFill>
                  <a:schemeClr val="bg1"/>
                </a:solidFill>
                <a:effectLst>
                  <a:outerShdw blurRad="38100" dist="38100" dir="2700000" algn="tl">
                    <a:srgbClr val="000000">
                      <a:alpha val="43137"/>
                    </a:srgbClr>
                  </a:outerShdw>
                </a:effectLst>
                <a:latin typeface="Arial Rounded MT Bold" pitchFamily="34" charset="0"/>
              </a:rPr>
              <a:t> </a:t>
            </a:r>
            <a:r>
              <a:rPr lang="en-US" sz="3200" dirty="0" err="1" smtClean="0">
                <a:solidFill>
                  <a:schemeClr val="bg1"/>
                </a:solidFill>
                <a:effectLst>
                  <a:outerShdw blurRad="38100" dist="38100" dir="2700000" algn="tl">
                    <a:srgbClr val="000000">
                      <a:alpha val="43137"/>
                    </a:srgbClr>
                  </a:outerShdw>
                </a:effectLst>
                <a:latin typeface="Arial Rounded MT Bold" pitchFamily="34" charset="0"/>
              </a:rPr>
              <a:t>Hellesponten</a:t>
            </a:r>
            <a:r>
              <a:rPr lang="en-US" sz="3200" dirty="0" smtClean="0">
                <a:solidFill>
                  <a:schemeClr val="bg1"/>
                </a:solidFill>
                <a:effectLst>
                  <a:outerShdw blurRad="38100" dist="38100" dir="2700000" algn="tl">
                    <a:srgbClr val="000000">
                      <a:alpha val="43137"/>
                    </a:srgbClr>
                  </a:outerShdw>
                </a:effectLst>
                <a:latin typeface="Arial Rounded MT Bold" pitchFamily="34" charset="0"/>
              </a:rPr>
              <a:t> </a:t>
            </a:r>
            <a:br>
              <a:rPr lang="en-US" sz="3200" dirty="0" smtClean="0">
                <a:solidFill>
                  <a:schemeClr val="bg1"/>
                </a:solidFill>
                <a:effectLst>
                  <a:outerShdw blurRad="38100" dist="38100" dir="2700000" algn="tl">
                    <a:srgbClr val="000000">
                      <a:alpha val="43137"/>
                    </a:srgbClr>
                  </a:outerShdw>
                </a:effectLst>
                <a:latin typeface="Arial Rounded MT Bold" pitchFamily="34" charset="0"/>
              </a:rPr>
            </a:br>
            <a:r>
              <a:rPr lang="en-US" sz="3200" dirty="0" smtClean="0">
                <a:solidFill>
                  <a:schemeClr val="bg1"/>
                </a:solidFill>
                <a:effectLst>
                  <a:outerShdw blurRad="38100" dist="38100" dir="2700000" algn="tl">
                    <a:srgbClr val="000000">
                      <a:alpha val="43137"/>
                    </a:srgbClr>
                  </a:outerShdw>
                </a:effectLst>
                <a:latin typeface="Arial Rounded MT Bold" pitchFamily="34" charset="0"/>
              </a:rPr>
              <a:t>(480 </a:t>
            </a:r>
            <a:r>
              <a:rPr lang="en-US" sz="3200" dirty="0" err="1" smtClean="0">
                <a:solidFill>
                  <a:schemeClr val="bg1"/>
                </a:solidFill>
                <a:effectLst>
                  <a:outerShdw blurRad="38100" dist="38100" dir="2700000" algn="tl">
                    <a:srgbClr val="000000">
                      <a:alpha val="43137"/>
                    </a:srgbClr>
                  </a:outerShdw>
                </a:effectLst>
                <a:latin typeface="Arial Rounded MT Bold" pitchFamily="34" charset="0"/>
              </a:rPr>
              <a:t>f.Kr</a:t>
            </a:r>
            <a:r>
              <a:rPr lang="en-US" sz="3200" dirty="0" smtClean="0">
                <a:solidFill>
                  <a:schemeClr val="bg1"/>
                </a:solidFill>
                <a:effectLst>
                  <a:outerShdw blurRad="38100" dist="38100" dir="2700000" algn="tl">
                    <a:srgbClr val="000000">
                      <a:alpha val="43137"/>
                    </a:srgbClr>
                  </a:outerShdw>
                </a:effectLst>
                <a:latin typeface="Arial Rounded MT Bold" pitchFamily="34" charset="0"/>
              </a:rPr>
              <a:t>), en </a:t>
            </a:r>
            <a:r>
              <a:rPr lang="en-US" sz="3200" dirty="0" err="1" smtClean="0">
                <a:solidFill>
                  <a:schemeClr val="bg1"/>
                </a:solidFill>
                <a:effectLst>
                  <a:outerShdw blurRad="38100" dist="38100" dir="2700000" algn="tl">
                    <a:srgbClr val="000000">
                      <a:alpha val="43137"/>
                    </a:srgbClr>
                  </a:outerShdw>
                </a:effectLst>
                <a:latin typeface="Arial Rounded MT Bold" pitchFamily="34" charset="0"/>
              </a:rPr>
              <a:t>kampanj</a:t>
            </a:r>
            <a:r>
              <a:rPr lang="en-US" sz="3200" dirty="0" smtClean="0">
                <a:solidFill>
                  <a:schemeClr val="bg1"/>
                </a:solidFill>
                <a:effectLst>
                  <a:outerShdw blurRad="38100" dist="38100" dir="2700000" algn="tl">
                    <a:srgbClr val="000000">
                      <a:alpha val="43137"/>
                    </a:srgbClr>
                  </a:outerShdw>
                </a:effectLst>
                <a:latin typeface="Arial Rounded MT Bold" pitchFamily="34" charset="0"/>
              </a:rPr>
              <a:t> </a:t>
            </a:r>
            <a:r>
              <a:rPr lang="en-US" sz="3200" dirty="0" err="1" smtClean="0">
                <a:solidFill>
                  <a:schemeClr val="bg1"/>
                </a:solidFill>
                <a:effectLst>
                  <a:outerShdw blurRad="38100" dist="38100" dir="2700000" algn="tl">
                    <a:srgbClr val="000000">
                      <a:alpha val="43137"/>
                    </a:srgbClr>
                  </a:outerShdw>
                </a:effectLst>
                <a:latin typeface="Arial Rounded MT Bold" pitchFamily="34" charset="0"/>
              </a:rPr>
              <a:t>som</a:t>
            </a:r>
            <a:r>
              <a:rPr lang="en-US" sz="3200" dirty="0" smtClean="0">
                <a:solidFill>
                  <a:schemeClr val="bg1"/>
                </a:solidFill>
                <a:effectLst>
                  <a:outerShdw blurRad="38100" dist="38100" dir="2700000" algn="tl">
                    <a:srgbClr val="000000">
                      <a:alpha val="43137"/>
                    </a:srgbClr>
                  </a:outerShdw>
                </a:effectLst>
                <a:latin typeface="Arial Rounded MT Bold" pitchFamily="34" charset="0"/>
              </a:rPr>
              <a:t> </a:t>
            </a:r>
            <a:r>
              <a:rPr lang="en-US" sz="3200" dirty="0" err="1" smtClean="0">
                <a:solidFill>
                  <a:schemeClr val="bg1"/>
                </a:solidFill>
                <a:effectLst>
                  <a:outerShdw blurRad="38100" dist="38100" dir="2700000" algn="tl">
                    <a:srgbClr val="000000">
                      <a:alpha val="43137"/>
                    </a:srgbClr>
                  </a:outerShdw>
                </a:effectLst>
                <a:latin typeface="Arial Rounded MT Bold" pitchFamily="34" charset="0"/>
              </a:rPr>
              <a:t>utmärkte</a:t>
            </a:r>
            <a:r>
              <a:rPr lang="en-US" sz="3200" dirty="0" smtClean="0">
                <a:solidFill>
                  <a:schemeClr val="bg1"/>
                </a:solidFill>
                <a:effectLst>
                  <a:outerShdw blurRad="38100" dist="38100" dir="2700000" algn="tl">
                    <a:srgbClr val="000000">
                      <a:alpha val="43137"/>
                    </a:srgbClr>
                  </a:outerShdw>
                </a:effectLst>
                <a:latin typeface="Arial Rounded MT Bold" pitchFamily="34" charset="0"/>
              </a:rPr>
              <a:t> sig </a:t>
            </a:r>
            <a:r>
              <a:rPr lang="en-US" sz="3200" dirty="0" err="1" smtClean="0">
                <a:solidFill>
                  <a:schemeClr val="bg1"/>
                </a:solidFill>
                <a:effectLst>
                  <a:outerShdw blurRad="38100" dist="38100" dir="2700000" algn="tl">
                    <a:srgbClr val="000000">
                      <a:alpha val="43137"/>
                    </a:srgbClr>
                  </a:outerShdw>
                </a:effectLst>
                <a:latin typeface="Arial Rounded MT Bold" pitchFamily="34" charset="0"/>
              </a:rPr>
              <a:t>genom</a:t>
            </a:r>
            <a:r>
              <a:rPr lang="en-US" sz="3200" dirty="0" smtClean="0">
                <a:solidFill>
                  <a:schemeClr val="bg1"/>
                </a:solidFill>
                <a:effectLst>
                  <a:outerShdw blurRad="38100" dist="38100" dir="2700000" algn="tl">
                    <a:srgbClr val="000000">
                      <a:alpha val="43137"/>
                    </a:srgbClr>
                  </a:outerShdw>
                </a:effectLst>
                <a:latin typeface="Arial Rounded MT Bold" pitchFamily="34" charset="0"/>
              </a:rPr>
              <a:t> </a:t>
            </a:r>
            <a:r>
              <a:rPr lang="en-US" sz="3200" dirty="0" err="1" smtClean="0">
                <a:solidFill>
                  <a:schemeClr val="bg1"/>
                </a:solidFill>
                <a:effectLst>
                  <a:outerShdw blurRad="38100" dist="38100" dir="2700000" algn="tl">
                    <a:srgbClr val="000000">
                      <a:alpha val="43137"/>
                    </a:srgbClr>
                  </a:outerShdw>
                </a:effectLst>
                <a:latin typeface="Arial Rounded MT Bold" pitchFamily="34" charset="0"/>
              </a:rPr>
              <a:t>slagen</a:t>
            </a:r>
            <a:r>
              <a:rPr lang="en-US" sz="3200" dirty="0" smtClean="0">
                <a:solidFill>
                  <a:schemeClr val="bg1"/>
                </a:solidFill>
                <a:effectLst>
                  <a:outerShdw blurRad="38100" dist="38100" dir="2700000" algn="tl">
                    <a:srgbClr val="000000">
                      <a:alpha val="43137"/>
                    </a:srgbClr>
                  </a:outerShdw>
                </a:effectLst>
                <a:latin typeface="Arial Rounded MT Bold" pitchFamily="34" charset="0"/>
              </a:rPr>
              <a:t> vid Thermopylae, Salamis </a:t>
            </a:r>
            <a:r>
              <a:rPr lang="en-US" sz="3200" dirty="0" err="1" smtClean="0">
                <a:solidFill>
                  <a:schemeClr val="bg1"/>
                </a:solidFill>
                <a:effectLst>
                  <a:outerShdw blurRad="38100" dist="38100" dir="2700000" algn="tl">
                    <a:srgbClr val="000000">
                      <a:alpha val="43137"/>
                    </a:srgbClr>
                  </a:outerShdw>
                </a:effectLst>
                <a:latin typeface="Arial Rounded MT Bold" pitchFamily="34" charset="0"/>
              </a:rPr>
              <a:t>och</a:t>
            </a:r>
            <a:r>
              <a:rPr lang="en-US" sz="3200" dirty="0" smtClean="0">
                <a:solidFill>
                  <a:schemeClr val="bg1"/>
                </a:solidFill>
                <a:effectLst>
                  <a:outerShdw blurRad="38100" dist="38100" dir="2700000" algn="tl">
                    <a:srgbClr val="000000">
                      <a:alpha val="43137"/>
                    </a:srgbClr>
                  </a:outerShdw>
                </a:effectLst>
                <a:latin typeface="Arial Rounded MT Bold" pitchFamily="34" charset="0"/>
              </a:rPr>
              <a:t> Plataea. Hans </a:t>
            </a:r>
            <a:r>
              <a:rPr lang="en-US" sz="3200" dirty="0" err="1" smtClean="0">
                <a:solidFill>
                  <a:srgbClr val="FFFF00"/>
                </a:solidFill>
                <a:effectLst>
                  <a:outerShdw blurRad="38100" dist="38100" dir="2700000" algn="tl">
                    <a:srgbClr val="000000">
                      <a:alpha val="43137"/>
                    </a:srgbClr>
                  </a:outerShdw>
                </a:effectLst>
                <a:latin typeface="Arial Rounded MT Bold" pitchFamily="34" charset="0"/>
              </a:rPr>
              <a:t>totala</a:t>
            </a:r>
            <a:r>
              <a:rPr lang="en-US" sz="3200" dirty="0" smtClean="0">
                <a:solidFill>
                  <a:schemeClr val="bg1"/>
                </a:solidFill>
                <a:effectLst>
                  <a:outerShdw blurRad="38100" dist="38100" dir="2700000" algn="tl">
                    <a:srgbClr val="000000">
                      <a:alpha val="43137"/>
                    </a:srgbClr>
                  </a:outerShdw>
                </a:effectLst>
                <a:latin typeface="Arial Rounded MT Bold" pitchFamily="34" charset="0"/>
              </a:rPr>
              <a:t> </a:t>
            </a:r>
            <a:r>
              <a:rPr lang="en-US" sz="3200" dirty="0" err="1" smtClean="0">
                <a:solidFill>
                  <a:srgbClr val="FFFF00"/>
                </a:solidFill>
                <a:effectLst>
                  <a:outerShdw blurRad="38100" dist="38100" dir="2700000" algn="tl">
                    <a:srgbClr val="000000">
                      <a:alpha val="43137"/>
                    </a:srgbClr>
                  </a:outerShdw>
                </a:effectLst>
                <a:latin typeface="Arial Rounded MT Bold" pitchFamily="34" charset="0"/>
              </a:rPr>
              <a:t>nederlag</a:t>
            </a:r>
            <a:r>
              <a:rPr lang="en-US" sz="3200" dirty="0" smtClean="0">
                <a:solidFill>
                  <a:schemeClr val="bg1"/>
                </a:solidFill>
                <a:effectLst>
                  <a:outerShdw blurRad="38100" dist="38100" dir="2700000" algn="tl">
                    <a:srgbClr val="000000">
                      <a:alpha val="43137"/>
                    </a:srgbClr>
                  </a:outerShdw>
                </a:effectLst>
                <a:latin typeface="Arial Rounded MT Bold" pitchFamily="34" charset="0"/>
              </a:rPr>
              <a:t> </a:t>
            </a:r>
            <a:r>
              <a:rPr lang="en-US" sz="3200" dirty="0" err="1" smtClean="0">
                <a:solidFill>
                  <a:schemeClr val="bg1"/>
                </a:solidFill>
                <a:effectLst>
                  <a:outerShdw blurRad="38100" dist="38100" dir="2700000" algn="tl">
                    <a:srgbClr val="000000">
                      <a:alpha val="43137"/>
                    </a:srgbClr>
                  </a:outerShdw>
                </a:effectLst>
                <a:latin typeface="Arial Rounded MT Bold" pitchFamily="34" charset="0"/>
              </a:rPr>
              <a:t>blev</a:t>
            </a:r>
            <a:r>
              <a:rPr lang="en-US" sz="3200" dirty="0" smtClean="0">
                <a:solidFill>
                  <a:schemeClr val="bg1"/>
                </a:solidFill>
                <a:effectLst>
                  <a:outerShdw blurRad="38100" dist="38100" dir="2700000" algn="tl">
                    <a:srgbClr val="000000">
                      <a:alpha val="43137"/>
                    </a:srgbClr>
                  </a:outerShdw>
                </a:effectLst>
                <a:latin typeface="Arial Rounded MT Bold" pitchFamily="34" charset="0"/>
              </a:rPr>
              <a:t> </a:t>
            </a:r>
            <a:r>
              <a:rPr lang="en-US" sz="3200" dirty="0" err="1" smtClean="0">
                <a:solidFill>
                  <a:schemeClr val="bg1"/>
                </a:solidFill>
                <a:effectLst>
                  <a:outerShdw blurRad="38100" dist="38100" dir="2700000" algn="tl">
                    <a:srgbClr val="000000">
                      <a:alpha val="43137"/>
                    </a:srgbClr>
                  </a:outerShdw>
                </a:effectLst>
                <a:latin typeface="Arial Rounded MT Bold" pitchFamily="34" charset="0"/>
              </a:rPr>
              <a:t>början</a:t>
            </a:r>
            <a:r>
              <a:rPr lang="en-US" sz="3200" dirty="0" smtClean="0">
                <a:solidFill>
                  <a:schemeClr val="bg1"/>
                </a:solidFill>
                <a:effectLst>
                  <a:outerShdw blurRad="38100" dist="38100" dir="2700000" algn="tl">
                    <a:srgbClr val="000000">
                      <a:alpha val="43137"/>
                    </a:srgbClr>
                  </a:outerShdw>
                </a:effectLst>
                <a:latin typeface="Arial Rounded MT Bold" pitchFamily="34" charset="0"/>
              </a:rPr>
              <a:t> </a:t>
            </a:r>
            <a:r>
              <a:rPr lang="en-US" sz="3200" dirty="0" err="1" smtClean="0">
                <a:solidFill>
                  <a:schemeClr val="bg1"/>
                </a:solidFill>
                <a:effectLst>
                  <a:outerShdw blurRad="38100" dist="38100" dir="2700000" algn="tl">
                    <a:srgbClr val="000000">
                      <a:alpha val="43137"/>
                    </a:srgbClr>
                  </a:outerShdw>
                </a:effectLst>
                <a:latin typeface="Arial Rounded MT Bold" pitchFamily="34" charset="0"/>
              </a:rPr>
              <a:t>på</a:t>
            </a:r>
            <a:r>
              <a:rPr lang="en-US" sz="3200" dirty="0" smtClean="0">
                <a:solidFill>
                  <a:schemeClr val="bg1"/>
                </a:solidFill>
                <a:effectLst>
                  <a:outerShdw blurRad="38100" dist="38100" dir="2700000" algn="tl">
                    <a:srgbClr val="000000">
                      <a:alpha val="43137"/>
                    </a:srgbClr>
                  </a:outerShdw>
                </a:effectLst>
                <a:latin typeface="Arial Rounded MT Bold" pitchFamily="34" charset="0"/>
              </a:rPr>
              <a:t> </a:t>
            </a:r>
            <a:r>
              <a:rPr lang="en-US" sz="3200" dirty="0" err="1" smtClean="0">
                <a:solidFill>
                  <a:schemeClr val="bg1"/>
                </a:solidFill>
                <a:effectLst>
                  <a:outerShdw blurRad="38100" dist="38100" dir="2700000" algn="tl">
                    <a:srgbClr val="000000">
                      <a:alpha val="43137"/>
                    </a:srgbClr>
                  </a:outerShdw>
                </a:effectLst>
                <a:latin typeface="Arial Rounded MT Bold" pitchFamily="34" charset="0"/>
              </a:rPr>
              <a:t>det</a:t>
            </a:r>
            <a:r>
              <a:rPr lang="en-US" sz="3200" dirty="0" smtClean="0">
                <a:solidFill>
                  <a:schemeClr val="bg1"/>
                </a:solidFill>
                <a:effectLst>
                  <a:outerShdw blurRad="38100" dist="38100" dir="2700000" algn="tl">
                    <a:srgbClr val="000000">
                      <a:alpha val="43137"/>
                    </a:srgbClr>
                  </a:outerShdw>
                </a:effectLst>
                <a:latin typeface="Arial Rounded MT Bold" pitchFamily="34" charset="0"/>
              </a:rPr>
              <a:t> </a:t>
            </a:r>
            <a:r>
              <a:rPr lang="en-US" sz="3200" dirty="0" err="1" smtClean="0">
                <a:solidFill>
                  <a:schemeClr val="bg1"/>
                </a:solidFill>
                <a:effectLst>
                  <a:outerShdw blurRad="38100" dist="38100" dir="2700000" algn="tl">
                    <a:srgbClr val="000000">
                      <a:alpha val="43137"/>
                    </a:srgbClr>
                  </a:outerShdw>
                </a:effectLst>
                <a:latin typeface="Arial Rounded MT Bold" pitchFamily="34" charset="0"/>
              </a:rPr>
              <a:t>akamenidska</a:t>
            </a:r>
            <a:r>
              <a:rPr lang="en-US" sz="3200" dirty="0" smtClean="0">
                <a:solidFill>
                  <a:schemeClr val="bg1"/>
                </a:solidFill>
                <a:effectLst>
                  <a:outerShdw blurRad="38100" dist="38100" dir="2700000" algn="tl">
                    <a:srgbClr val="000000">
                      <a:alpha val="43137"/>
                    </a:srgbClr>
                  </a:outerShdw>
                </a:effectLst>
                <a:latin typeface="Arial Rounded MT Bold" pitchFamily="34" charset="0"/>
              </a:rPr>
              <a:t> </a:t>
            </a:r>
            <a:r>
              <a:rPr lang="en-US" sz="3200" dirty="0" err="1" smtClean="0">
                <a:solidFill>
                  <a:schemeClr val="bg1"/>
                </a:solidFill>
                <a:effectLst>
                  <a:outerShdw blurRad="38100" dist="38100" dir="2700000" algn="tl">
                    <a:srgbClr val="000000">
                      <a:alpha val="43137"/>
                    </a:srgbClr>
                  </a:outerShdw>
                </a:effectLst>
                <a:latin typeface="Arial Rounded MT Bold" pitchFamily="34" charset="0"/>
              </a:rPr>
              <a:t>rikets</a:t>
            </a:r>
            <a:r>
              <a:rPr lang="en-US" sz="3200" dirty="0" smtClean="0">
                <a:solidFill>
                  <a:schemeClr val="bg1"/>
                </a:solidFill>
                <a:effectLst>
                  <a:outerShdw blurRad="38100" dist="38100" dir="2700000" algn="tl">
                    <a:srgbClr val="000000">
                      <a:alpha val="43137"/>
                    </a:srgbClr>
                  </a:outerShdw>
                </a:effectLst>
                <a:latin typeface="Arial Rounded MT Bold" pitchFamily="34" charset="0"/>
              </a:rPr>
              <a:t> </a:t>
            </a:r>
            <a:r>
              <a:rPr lang="en-US" sz="3200" dirty="0" err="1" smtClean="0">
                <a:solidFill>
                  <a:srgbClr val="FFFF00"/>
                </a:solidFill>
                <a:effectLst>
                  <a:outerShdw blurRad="38100" dist="38100" dir="2700000" algn="tl">
                    <a:srgbClr val="000000">
                      <a:alpha val="43137"/>
                    </a:srgbClr>
                  </a:outerShdw>
                </a:effectLst>
                <a:latin typeface="Arial Rounded MT Bold" pitchFamily="34" charset="0"/>
              </a:rPr>
              <a:t>nedgång</a:t>
            </a:r>
            <a:r>
              <a:rPr lang="en-US" sz="3200" dirty="0" smtClean="0">
                <a:solidFill>
                  <a:schemeClr val="bg1"/>
                </a:solidFill>
                <a:effectLst>
                  <a:outerShdw blurRad="38100" dist="38100" dir="2700000" algn="tl">
                    <a:srgbClr val="000000">
                      <a:alpha val="43137"/>
                    </a:srgbClr>
                  </a:outerShdw>
                </a:effectLst>
                <a:latin typeface="Arial Rounded MT Bold" pitchFamily="34" charset="0"/>
              </a:rPr>
              <a:t>.”</a:t>
            </a:r>
          </a:p>
        </p:txBody>
      </p:sp>
      <p:sp>
        <p:nvSpPr>
          <p:cNvPr id="6" name="textruta 5"/>
          <p:cNvSpPr txBox="1"/>
          <p:nvPr/>
        </p:nvSpPr>
        <p:spPr>
          <a:xfrm>
            <a:off x="6316152" y="6011996"/>
            <a:ext cx="1856248" cy="369332"/>
          </a:xfrm>
          <a:prstGeom prst="rect">
            <a:avLst/>
          </a:prstGeom>
          <a:noFill/>
          <a:effectLst>
            <a:outerShdw blurRad="50800" dist="38100" dir="2700000" algn="tl" rotWithShape="0">
              <a:prstClr val="black">
                <a:alpha val="40000"/>
              </a:prstClr>
            </a:outerShdw>
          </a:effectLst>
        </p:spPr>
        <p:txBody>
          <a:bodyPr wrap="square" rtlCol="0">
            <a:spAutoFit/>
          </a:bodyPr>
          <a:lstStyle/>
          <a:p>
            <a:pPr marL="342900" indent="-342900" algn="r"/>
            <a:r>
              <a:rPr lang="sv-SE" b="1" dirty="0" err="1" smtClean="0">
                <a:solidFill>
                  <a:schemeClr val="bg1"/>
                </a:solidFill>
              </a:rPr>
              <a:t>Arikel</a:t>
            </a:r>
            <a:r>
              <a:rPr lang="sv-SE" b="1" dirty="0" smtClean="0">
                <a:solidFill>
                  <a:schemeClr val="bg1"/>
                </a:solidFill>
              </a:rPr>
              <a:t>: Xerxes I</a:t>
            </a:r>
            <a:endParaRPr lang="sv-SE" b="1" dirty="0">
              <a:solidFill>
                <a:schemeClr val="bg1"/>
              </a:solidFill>
            </a:endParaRPr>
          </a:p>
        </p:txBody>
      </p:sp>
      <p:pic>
        <p:nvPicPr>
          <p:cNvPr id="1026" name="Picture 2" descr="C:\Documents and Settings\Jonathan Karlsson\Mina dokument\Mötesserier\Övrigt\Daniel 11\britannica.jpg"/>
          <p:cNvPicPr>
            <a:picLocks noChangeAspect="1" noChangeArrowheads="1"/>
          </p:cNvPicPr>
          <p:nvPr/>
        </p:nvPicPr>
        <p:blipFill>
          <a:blip r:embed="rId3" cstate="screen"/>
          <a:srcRect/>
          <a:stretch>
            <a:fillRect/>
          </a:stretch>
        </p:blipFill>
        <p:spPr bwMode="auto">
          <a:xfrm>
            <a:off x="7164288" y="3933056"/>
            <a:ext cx="1296144" cy="881256"/>
          </a:xfrm>
          <a:prstGeom prst="rect">
            <a:avLst/>
          </a:prstGeom>
          <a:noFill/>
        </p:spPr>
      </p:pic>
      <p:grpSp>
        <p:nvGrpSpPr>
          <p:cNvPr id="7" name="Grupp 6"/>
          <p:cNvGrpSpPr/>
          <p:nvPr/>
        </p:nvGrpSpPr>
        <p:grpSpPr>
          <a:xfrm>
            <a:off x="179512" y="-27384"/>
            <a:ext cx="8640960" cy="1243300"/>
            <a:chOff x="179512" y="-27384"/>
            <a:chExt cx="8640960" cy="1243300"/>
          </a:xfrm>
        </p:grpSpPr>
        <p:sp>
          <p:nvSpPr>
            <p:cNvPr id="8" name="Femhörning 7"/>
            <p:cNvSpPr/>
            <p:nvPr/>
          </p:nvSpPr>
          <p:spPr>
            <a:xfrm>
              <a:off x="323528" y="-27384"/>
              <a:ext cx="720080" cy="360040"/>
            </a:xfrm>
            <a:prstGeom prst="homePlate">
              <a:avLst/>
            </a:prstGeom>
            <a:solidFill>
              <a:schemeClr val="bg1">
                <a:lumMod val="6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sv-SE"/>
            </a:p>
          </p:txBody>
        </p:sp>
        <p:cxnSp>
          <p:nvCxnSpPr>
            <p:cNvPr id="9" name="Rak pil 8"/>
            <p:cNvCxnSpPr/>
            <p:nvPr/>
          </p:nvCxnSpPr>
          <p:spPr>
            <a:xfrm rot="5400000" flipH="1" flipV="1">
              <a:off x="144302" y="493512"/>
              <a:ext cx="359246" cy="794"/>
            </a:xfrm>
            <a:prstGeom prst="straightConnector1">
              <a:avLst/>
            </a:prstGeom>
            <a:ln w="38100">
              <a:solidFill>
                <a:srgbClr val="FF0000"/>
              </a:solidFill>
              <a:tailEnd type="non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0" name="textruta 9"/>
            <p:cNvSpPr txBox="1"/>
            <p:nvPr/>
          </p:nvSpPr>
          <p:spPr>
            <a:xfrm>
              <a:off x="179512" y="673532"/>
              <a:ext cx="648072" cy="523220"/>
            </a:xfrm>
            <a:prstGeom prst="rect">
              <a:avLst/>
            </a:prstGeom>
            <a:noFill/>
          </p:spPr>
          <p:txBody>
            <a:bodyPr wrap="square" rtlCol="0">
              <a:spAutoFit/>
            </a:bodyPr>
            <a:lstStyle/>
            <a:p>
              <a:r>
                <a:rPr lang="sv-SE" sz="1400" b="1" dirty="0" smtClean="0">
                  <a:solidFill>
                    <a:schemeClr val="bg1"/>
                  </a:solidFill>
                </a:rPr>
                <a:t>539 </a:t>
              </a:r>
              <a:r>
                <a:rPr lang="sv-SE" sz="1400" b="1" dirty="0" err="1" smtClean="0">
                  <a:solidFill>
                    <a:schemeClr val="bg1"/>
                  </a:solidFill>
                </a:rPr>
                <a:t>f.Kr</a:t>
              </a:r>
              <a:endParaRPr lang="sv-SE" sz="1400" b="1" dirty="0">
                <a:solidFill>
                  <a:schemeClr val="bg1"/>
                </a:solidFill>
              </a:endParaRPr>
            </a:p>
          </p:txBody>
        </p:sp>
        <p:sp>
          <p:nvSpPr>
            <p:cNvPr id="11" name="V-form 10"/>
            <p:cNvSpPr/>
            <p:nvPr/>
          </p:nvSpPr>
          <p:spPr>
            <a:xfrm>
              <a:off x="899592" y="-27384"/>
              <a:ext cx="792088" cy="360040"/>
            </a:xfrm>
            <a:prstGeom prst="chevron">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sv-SE">
                <a:solidFill>
                  <a:schemeClr val="tx1"/>
                </a:solidFill>
              </a:endParaRPr>
            </a:p>
          </p:txBody>
        </p:sp>
        <p:sp>
          <p:nvSpPr>
            <p:cNvPr id="12" name="V-form 11"/>
            <p:cNvSpPr/>
            <p:nvPr/>
          </p:nvSpPr>
          <p:spPr>
            <a:xfrm>
              <a:off x="1547664" y="-27384"/>
              <a:ext cx="2304256" cy="360040"/>
            </a:xfrm>
            <a:prstGeom prst="chevron">
              <a:avLst/>
            </a:prstGeom>
            <a:solidFill>
              <a:schemeClr val="tx1">
                <a:lumMod val="75000"/>
                <a:lumOff val="25000"/>
              </a:schemeClr>
            </a:solidFill>
          </p:spPr>
          <p:style>
            <a:lnRef idx="0">
              <a:schemeClr val="dk1"/>
            </a:lnRef>
            <a:fillRef idx="3">
              <a:schemeClr val="dk1"/>
            </a:fillRef>
            <a:effectRef idx="3">
              <a:schemeClr val="dk1"/>
            </a:effectRef>
            <a:fontRef idx="minor">
              <a:schemeClr val="lt1"/>
            </a:fontRef>
          </p:style>
          <p:txBody>
            <a:bodyPr rtlCol="0" anchor="ctr"/>
            <a:lstStyle/>
            <a:p>
              <a:pPr algn="ctr"/>
              <a:endParaRPr lang="sv-SE">
                <a:solidFill>
                  <a:schemeClr val="tx1"/>
                </a:solidFill>
              </a:endParaRPr>
            </a:p>
          </p:txBody>
        </p:sp>
        <p:sp>
          <p:nvSpPr>
            <p:cNvPr id="13" name="V-form 12"/>
            <p:cNvSpPr/>
            <p:nvPr/>
          </p:nvSpPr>
          <p:spPr>
            <a:xfrm>
              <a:off x="3707904" y="-27384"/>
              <a:ext cx="4536504" cy="360040"/>
            </a:xfrm>
            <a:prstGeom prst="chevron">
              <a:avLst/>
            </a:prstGeom>
            <a:gradFill>
              <a:gsLst>
                <a:gs pos="0">
                  <a:srgbClr val="4C216D"/>
                </a:gs>
                <a:gs pos="90000">
                  <a:srgbClr val="C00000"/>
                </a:gs>
              </a:gsLst>
              <a:lin ang="5400000" scaled="0"/>
            </a:gradFill>
          </p:spPr>
          <p:style>
            <a:lnRef idx="0">
              <a:schemeClr val="dk1"/>
            </a:lnRef>
            <a:fillRef idx="3">
              <a:schemeClr val="dk1"/>
            </a:fillRef>
            <a:effectRef idx="3">
              <a:schemeClr val="dk1"/>
            </a:effectRef>
            <a:fontRef idx="minor">
              <a:schemeClr val="lt1"/>
            </a:fontRef>
          </p:style>
          <p:txBody>
            <a:bodyPr rtlCol="0" anchor="ctr"/>
            <a:lstStyle/>
            <a:p>
              <a:pPr algn="ctr"/>
              <a:endParaRPr lang="sv-SE">
                <a:solidFill>
                  <a:schemeClr val="tx1"/>
                </a:solidFill>
              </a:endParaRPr>
            </a:p>
          </p:txBody>
        </p:sp>
        <p:sp>
          <p:nvSpPr>
            <p:cNvPr id="14" name="V-form 13"/>
            <p:cNvSpPr/>
            <p:nvPr/>
          </p:nvSpPr>
          <p:spPr>
            <a:xfrm>
              <a:off x="8100392" y="-27384"/>
              <a:ext cx="720080" cy="360040"/>
            </a:xfrm>
            <a:prstGeom prst="chevron">
              <a:avLst>
                <a:gd name="adj" fmla="val 0"/>
              </a:avLst>
            </a:prstGeom>
            <a:solidFill>
              <a:schemeClr val="accent1">
                <a:lumMod val="50000"/>
              </a:schemeClr>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sv-SE">
                <a:solidFill>
                  <a:schemeClr val="tx1"/>
                </a:solidFill>
              </a:endParaRPr>
            </a:p>
          </p:txBody>
        </p:sp>
        <p:cxnSp>
          <p:nvCxnSpPr>
            <p:cNvPr id="15" name="Rak pil 14"/>
            <p:cNvCxnSpPr/>
            <p:nvPr/>
          </p:nvCxnSpPr>
          <p:spPr>
            <a:xfrm rot="5400000" flipH="1" flipV="1">
              <a:off x="7898600" y="511882"/>
              <a:ext cx="359246" cy="794"/>
            </a:xfrm>
            <a:prstGeom prst="straightConnector1">
              <a:avLst/>
            </a:prstGeom>
            <a:ln w="38100">
              <a:solidFill>
                <a:srgbClr val="FF0000"/>
              </a:solidFill>
              <a:tailEnd type="non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6" name="textruta 15"/>
            <p:cNvSpPr txBox="1"/>
            <p:nvPr/>
          </p:nvSpPr>
          <p:spPr>
            <a:xfrm>
              <a:off x="7668344" y="692696"/>
              <a:ext cx="792088" cy="523220"/>
            </a:xfrm>
            <a:prstGeom prst="rect">
              <a:avLst/>
            </a:prstGeom>
            <a:noFill/>
          </p:spPr>
          <p:txBody>
            <a:bodyPr wrap="square" rtlCol="0">
              <a:spAutoFit/>
            </a:bodyPr>
            <a:lstStyle/>
            <a:p>
              <a:pPr algn="ctr"/>
              <a:r>
                <a:rPr lang="sv-SE" sz="1400" b="1" dirty="0" smtClean="0">
                  <a:solidFill>
                    <a:schemeClr val="bg1"/>
                  </a:solidFill>
                </a:rPr>
                <a:t>Ändens tid</a:t>
              </a:r>
              <a:endParaRPr lang="sv-SE" sz="1400" b="1" dirty="0">
                <a:solidFill>
                  <a:schemeClr val="bg1"/>
                </a:solidFill>
              </a:endParaRPr>
            </a:p>
          </p:txBody>
        </p:sp>
        <p:cxnSp>
          <p:nvCxnSpPr>
            <p:cNvPr id="17" name="Rak pil 16"/>
            <p:cNvCxnSpPr/>
            <p:nvPr/>
          </p:nvCxnSpPr>
          <p:spPr>
            <a:xfrm rot="5400000" flipH="1" flipV="1">
              <a:off x="1921793" y="345951"/>
              <a:ext cx="691902" cy="1588"/>
            </a:xfrm>
            <a:prstGeom prst="straightConnector1">
              <a:avLst/>
            </a:prstGeom>
            <a:ln w="38100">
              <a:solidFill>
                <a:srgbClr val="FF0000"/>
              </a:solidFill>
              <a:tailEnd type="non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8" name="textruta 17"/>
            <p:cNvSpPr txBox="1"/>
            <p:nvPr/>
          </p:nvSpPr>
          <p:spPr>
            <a:xfrm>
              <a:off x="2123728" y="672951"/>
              <a:ext cx="360040" cy="307777"/>
            </a:xfrm>
            <a:prstGeom prst="rect">
              <a:avLst/>
            </a:prstGeom>
            <a:noFill/>
          </p:spPr>
          <p:txBody>
            <a:bodyPr wrap="square" rtlCol="0">
              <a:spAutoFit/>
            </a:bodyPr>
            <a:lstStyle/>
            <a:p>
              <a:r>
                <a:rPr lang="sv-SE" sz="1400" b="1" dirty="0" smtClean="0">
                  <a:solidFill>
                    <a:schemeClr val="bg1"/>
                  </a:solidFill>
                  <a:effectLst>
                    <a:outerShdw blurRad="38100" dist="38100" dir="2700000" algn="tl">
                      <a:srgbClr val="000000">
                        <a:alpha val="43137"/>
                      </a:srgbClr>
                    </a:outerShdw>
                  </a:effectLst>
                </a:rPr>
                <a:t>0</a:t>
              </a:r>
              <a:endParaRPr lang="sv-SE" sz="1400" b="1" dirty="0">
                <a:solidFill>
                  <a:schemeClr val="bg1"/>
                </a:solidFill>
                <a:effectLst>
                  <a:outerShdw blurRad="38100" dist="38100" dir="2700000" algn="tl">
                    <a:srgbClr val="000000">
                      <a:alpha val="43137"/>
                    </a:srgbClr>
                  </a:outerShdw>
                </a:effectLst>
              </a:endParaRPr>
            </a:p>
          </p:txBody>
        </p:sp>
      </p:grpSp>
      <p:cxnSp>
        <p:nvCxnSpPr>
          <p:cNvPr id="19" name="Rak pil 18"/>
          <p:cNvCxnSpPr/>
          <p:nvPr/>
        </p:nvCxnSpPr>
        <p:spPr>
          <a:xfrm rot="16200000" flipV="1">
            <a:off x="323528" y="476672"/>
            <a:ext cx="648072" cy="72008"/>
          </a:xfrm>
          <a:prstGeom prst="straightConnector1">
            <a:avLst/>
          </a:prstGeom>
          <a:ln w="44450">
            <a:solidFill>
              <a:srgbClr val="C00000"/>
            </a:solidFill>
            <a:headEnd type="none"/>
            <a:tailEnd type="arrow"/>
          </a:ln>
        </p:spPr>
        <p:style>
          <a:lnRef idx="1">
            <a:schemeClr val="accent1"/>
          </a:lnRef>
          <a:fillRef idx="0">
            <a:schemeClr val="accent1"/>
          </a:fillRef>
          <a:effectRef idx="0">
            <a:schemeClr val="accent1"/>
          </a:effectRef>
          <a:fontRef idx="minor">
            <a:schemeClr val="tx1"/>
          </a:fontRef>
        </p:style>
      </p:cxnSp>
      <p:pic>
        <p:nvPicPr>
          <p:cNvPr id="20" name="Picture 5" descr="C:\Documents and Settings\Jonathan Karlsson\Mina dokument\Mötesserier\Övrigt\Daniel 11\Xerxes_I,_the_Great,_King_of_Persia.jpg"/>
          <p:cNvPicPr>
            <a:picLocks noChangeAspect="1" noChangeArrowheads="1"/>
          </p:cNvPicPr>
          <p:nvPr/>
        </p:nvPicPr>
        <p:blipFill>
          <a:blip r:embed="rId4" cstate="screen"/>
          <a:srcRect/>
          <a:stretch>
            <a:fillRect/>
          </a:stretch>
        </p:blipFill>
        <p:spPr bwMode="auto">
          <a:xfrm flipH="1">
            <a:off x="6871192" y="1616791"/>
            <a:ext cx="1779865" cy="2100241"/>
          </a:xfrm>
          <a:prstGeom prst="rect">
            <a:avLst/>
          </a:prstGeom>
          <a:noFill/>
        </p:spPr>
      </p:pic>
    </p:spTree>
    <p:extLst>
      <p:ext uri="{BB962C8B-B14F-4D97-AF65-F5344CB8AC3E}">
        <p14:creationId xmlns:p14="http://schemas.microsoft.com/office/powerpoint/2010/main" val="381436359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ruta 3"/>
          <p:cNvSpPr txBox="1"/>
          <p:nvPr/>
        </p:nvSpPr>
        <p:spPr>
          <a:xfrm>
            <a:off x="928662" y="785794"/>
            <a:ext cx="7286676" cy="830997"/>
          </a:xfrm>
          <a:prstGeom prst="rect">
            <a:avLst/>
          </a:prstGeom>
          <a:noFill/>
          <a:effectLst>
            <a:outerShdw blurRad="50800" dist="38100" dir="2700000" algn="tl" rotWithShape="0">
              <a:prstClr val="black">
                <a:alpha val="40000"/>
              </a:prstClr>
            </a:outerShdw>
          </a:effectLst>
        </p:spPr>
        <p:txBody>
          <a:bodyPr wrap="square" rtlCol="0">
            <a:spAutoFit/>
          </a:bodyPr>
          <a:lstStyle/>
          <a:p>
            <a:r>
              <a:rPr lang="sv-SE" sz="4800" dirty="0" smtClean="0">
                <a:solidFill>
                  <a:srgbClr val="FFC000"/>
                </a:solidFill>
                <a:latin typeface="Berlin Sans FB Demi" pitchFamily="34" charset="0"/>
              </a:rPr>
              <a:t>Alexander den store – v.3</a:t>
            </a:r>
            <a:endParaRPr lang="sv-SE" sz="4800" dirty="0">
              <a:solidFill>
                <a:srgbClr val="FFC000"/>
              </a:solidFill>
              <a:latin typeface="Berlin Sans FB Demi" pitchFamily="34" charset="0"/>
            </a:endParaRPr>
          </a:p>
        </p:txBody>
      </p:sp>
      <p:pic>
        <p:nvPicPr>
          <p:cNvPr id="6" name="Bildobjekt 5" descr="Bild.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07704" y="1556792"/>
            <a:ext cx="4776531" cy="3582398"/>
          </a:xfrm>
          <a:prstGeom prst="rect">
            <a:avLst/>
          </a:prstGeom>
          <a:ln>
            <a:noFill/>
          </a:ln>
          <a:effectLst>
            <a:softEdge rad="112500"/>
          </a:effectLst>
        </p:spPr>
      </p:pic>
      <p:sp>
        <p:nvSpPr>
          <p:cNvPr id="5" name="textruta 4"/>
          <p:cNvSpPr txBox="1"/>
          <p:nvPr/>
        </p:nvSpPr>
        <p:spPr>
          <a:xfrm>
            <a:off x="971600" y="5139190"/>
            <a:ext cx="7272808" cy="1569660"/>
          </a:xfrm>
          <a:prstGeom prst="rect">
            <a:avLst/>
          </a:prstGeom>
          <a:noFill/>
          <a:effectLst>
            <a:outerShdw blurRad="50800" dist="38100" dir="2700000" algn="tl" rotWithShape="0">
              <a:prstClr val="black">
                <a:alpha val="40000"/>
              </a:prstClr>
            </a:outerShdw>
          </a:effectLst>
        </p:spPr>
        <p:txBody>
          <a:bodyPr wrap="square" rtlCol="0">
            <a:spAutoFit/>
          </a:bodyPr>
          <a:lstStyle/>
          <a:p>
            <a:r>
              <a:rPr lang="sv-SE" sz="3200" dirty="0" smtClean="0">
                <a:solidFill>
                  <a:schemeClr val="bg1"/>
                </a:solidFill>
                <a:effectLst>
                  <a:outerShdw blurRad="38100" dist="38100" dir="2700000" algn="tl">
                    <a:srgbClr val="000000">
                      <a:alpha val="43137"/>
                    </a:srgbClr>
                  </a:outerShdw>
                </a:effectLst>
                <a:latin typeface="Arial Rounded MT Bold" pitchFamily="34" charset="0"/>
              </a:rPr>
              <a:t>”Sedan skall en </a:t>
            </a:r>
            <a:r>
              <a:rPr lang="sv-SE" sz="3200" dirty="0" smtClean="0">
                <a:solidFill>
                  <a:srgbClr val="FFFF00"/>
                </a:solidFill>
                <a:effectLst>
                  <a:outerShdw blurRad="38100" dist="38100" dir="2700000" algn="tl">
                    <a:srgbClr val="000000">
                      <a:alpha val="43137"/>
                    </a:srgbClr>
                  </a:outerShdw>
                </a:effectLst>
                <a:latin typeface="Arial Rounded MT Bold" pitchFamily="34" charset="0"/>
              </a:rPr>
              <a:t>väldig kung </a:t>
            </a:r>
            <a:r>
              <a:rPr lang="sv-SE" sz="3200" dirty="0" smtClean="0">
                <a:solidFill>
                  <a:schemeClr val="bg1"/>
                </a:solidFill>
                <a:effectLst>
                  <a:outerShdw blurRad="38100" dist="38100" dir="2700000" algn="tl">
                    <a:srgbClr val="000000">
                      <a:alpha val="43137"/>
                    </a:srgbClr>
                  </a:outerShdw>
                </a:effectLst>
                <a:latin typeface="Arial Rounded MT Bold" pitchFamily="34" charset="0"/>
              </a:rPr>
              <a:t>uppstå och han skall härska med stor makt och göra vad han vill.”</a:t>
            </a:r>
          </a:p>
        </p:txBody>
      </p:sp>
      <p:grpSp>
        <p:nvGrpSpPr>
          <p:cNvPr id="7" name="Grupp 6"/>
          <p:cNvGrpSpPr/>
          <p:nvPr/>
        </p:nvGrpSpPr>
        <p:grpSpPr>
          <a:xfrm>
            <a:off x="179512" y="-27384"/>
            <a:ext cx="8640960" cy="1243300"/>
            <a:chOff x="179512" y="-27384"/>
            <a:chExt cx="8640960" cy="1243300"/>
          </a:xfrm>
        </p:grpSpPr>
        <p:sp>
          <p:nvSpPr>
            <p:cNvPr id="8" name="Femhörning 7"/>
            <p:cNvSpPr/>
            <p:nvPr/>
          </p:nvSpPr>
          <p:spPr>
            <a:xfrm>
              <a:off x="323528" y="-27384"/>
              <a:ext cx="720080" cy="360040"/>
            </a:xfrm>
            <a:prstGeom prst="homePlate">
              <a:avLst/>
            </a:prstGeom>
            <a:solidFill>
              <a:schemeClr val="bg1">
                <a:lumMod val="6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sv-SE"/>
            </a:p>
          </p:txBody>
        </p:sp>
        <p:cxnSp>
          <p:nvCxnSpPr>
            <p:cNvPr id="9" name="Rak pil 8"/>
            <p:cNvCxnSpPr/>
            <p:nvPr/>
          </p:nvCxnSpPr>
          <p:spPr>
            <a:xfrm rot="5400000" flipH="1" flipV="1">
              <a:off x="144302" y="493512"/>
              <a:ext cx="359246" cy="794"/>
            </a:xfrm>
            <a:prstGeom prst="straightConnector1">
              <a:avLst/>
            </a:prstGeom>
            <a:ln w="38100">
              <a:solidFill>
                <a:srgbClr val="FF0000"/>
              </a:solidFill>
              <a:tailEnd type="non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0" name="textruta 9"/>
            <p:cNvSpPr txBox="1"/>
            <p:nvPr/>
          </p:nvSpPr>
          <p:spPr>
            <a:xfrm>
              <a:off x="179512" y="673532"/>
              <a:ext cx="648072" cy="523220"/>
            </a:xfrm>
            <a:prstGeom prst="rect">
              <a:avLst/>
            </a:prstGeom>
            <a:noFill/>
          </p:spPr>
          <p:txBody>
            <a:bodyPr wrap="square" rtlCol="0">
              <a:spAutoFit/>
            </a:bodyPr>
            <a:lstStyle/>
            <a:p>
              <a:r>
                <a:rPr lang="sv-SE" sz="1400" b="1" dirty="0" smtClean="0">
                  <a:solidFill>
                    <a:schemeClr val="bg1"/>
                  </a:solidFill>
                </a:rPr>
                <a:t>539 </a:t>
              </a:r>
              <a:r>
                <a:rPr lang="sv-SE" sz="1400" b="1" dirty="0" err="1" smtClean="0">
                  <a:solidFill>
                    <a:schemeClr val="bg1"/>
                  </a:solidFill>
                </a:rPr>
                <a:t>f.Kr</a:t>
              </a:r>
              <a:endParaRPr lang="sv-SE" sz="1400" b="1" dirty="0">
                <a:solidFill>
                  <a:schemeClr val="bg1"/>
                </a:solidFill>
              </a:endParaRPr>
            </a:p>
          </p:txBody>
        </p:sp>
        <p:sp>
          <p:nvSpPr>
            <p:cNvPr id="11" name="V-form 10"/>
            <p:cNvSpPr/>
            <p:nvPr/>
          </p:nvSpPr>
          <p:spPr>
            <a:xfrm>
              <a:off x="899592" y="-27384"/>
              <a:ext cx="792088" cy="360040"/>
            </a:xfrm>
            <a:prstGeom prst="chevron">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sv-SE">
                <a:solidFill>
                  <a:schemeClr val="tx1"/>
                </a:solidFill>
              </a:endParaRPr>
            </a:p>
          </p:txBody>
        </p:sp>
        <p:sp>
          <p:nvSpPr>
            <p:cNvPr id="12" name="V-form 11"/>
            <p:cNvSpPr/>
            <p:nvPr/>
          </p:nvSpPr>
          <p:spPr>
            <a:xfrm>
              <a:off x="1547664" y="-27384"/>
              <a:ext cx="2304256" cy="360040"/>
            </a:xfrm>
            <a:prstGeom prst="chevron">
              <a:avLst/>
            </a:prstGeom>
            <a:solidFill>
              <a:schemeClr val="tx1">
                <a:lumMod val="75000"/>
                <a:lumOff val="25000"/>
              </a:schemeClr>
            </a:solidFill>
          </p:spPr>
          <p:style>
            <a:lnRef idx="0">
              <a:schemeClr val="dk1"/>
            </a:lnRef>
            <a:fillRef idx="3">
              <a:schemeClr val="dk1"/>
            </a:fillRef>
            <a:effectRef idx="3">
              <a:schemeClr val="dk1"/>
            </a:effectRef>
            <a:fontRef idx="minor">
              <a:schemeClr val="lt1"/>
            </a:fontRef>
          </p:style>
          <p:txBody>
            <a:bodyPr rtlCol="0" anchor="ctr"/>
            <a:lstStyle/>
            <a:p>
              <a:pPr algn="ctr"/>
              <a:endParaRPr lang="sv-SE">
                <a:solidFill>
                  <a:schemeClr val="tx1"/>
                </a:solidFill>
              </a:endParaRPr>
            </a:p>
          </p:txBody>
        </p:sp>
        <p:sp>
          <p:nvSpPr>
            <p:cNvPr id="13" name="V-form 12"/>
            <p:cNvSpPr/>
            <p:nvPr/>
          </p:nvSpPr>
          <p:spPr>
            <a:xfrm>
              <a:off x="3707904" y="-27384"/>
              <a:ext cx="4536504" cy="360040"/>
            </a:xfrm>
            <a:prstGeom prst="chevron">
              <a:avLst/>
            </a:prstGeom>
            <a:gradFill>
              <a:gsLst>
                <a:gs pos="0">
                  <a:srgbClr val="4C216D"/>
                </a:gs>
                <a:gs pos="90000">
                  <a:srgbClr val="C00000"/>
                </a:gs>
              </a:gsLst>
              <a:lin ang="5400000" scaled="0"/>
            </a:gradFill>
          </p:spPr>
          <p:style>
            <a:lnRef idx="0">
              <a:schemeClr val="dk1"/>
            </a:lnRef>
            <a:fillRef idx="3">
              <a:schemeClr val="dk1"/>
            </a:fillRef>
            <a:effectRef idx="3">
              <a:schemeClr val="dk1"/>
            </a:effectRef>
            <a:fontRef idx="minor">
              <a:schemeClr val="lt1"/>
            </a:fontRef>
          </p:style>
          <p:txBody>
            <a:bodyPr rtlCol="0" anchor="ctr"/>
            <a:lstStyle/>
            <a:p>
              <a:pPr algn="ctr"/>
              <a:endParaRPr lang="sv-SE">
                <a:solidFill>
                  <a:schemeClr val="tx1"/>
                </a:solidFill>
              </a:endParaRPr>
            </a:p>
          </p:txBody>
        </p:sp>
        <p:sp>
          <p:nvSpPr>
            <p:cNvPr id="14" name="V-form 13"/>
            <p:cNvSpPr/>
            <p:nvPr/>
          </p:nvSpPr>
          <p:spPr>
            <a:xfrm>
              <a:off x="8100392" y="-27384"/>
              <a:ext cx="720080" cy="360040"/>
            </a:xfrm>
            <a:prstGeom prst="chevron">
              <a:avLst>
                <a:gd name="adj" fmla="val 0"/>
              </a:avLst>
            </a:prstGeom>
            <a:solidFill>
              <a:schemeClr val="accent1">
                <a:lumMod val="50000"/>
              </a:schemeClr>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sv-SE">
                <a:solidFill>
                  <a:schemeClr val="tx1"/>
                </a:solidFill>
              </a:endParaRPr>
            </a:p>
          </p:txBody>
        </p:sp>
        <p:cxnSp>
          <p:nvCxnSpPr>
            <p:cNvPr id="15" name="Rak pil 14"/>
            <p:cNvCxnSpPr/>
            <p:nvPr/>
          </p:nvCxnSpPr>
          <p:spPr>
            <a:xfrm rot="5400000" flipH="1" flipV="1">
              <a:off x="7898600" y="511882"/>
              <a:ext cx="359246" cy="794"/>
            </a:xfrm>
            <a:prstGeom prst="straightConnector1">
              <a:avLst/>
            </a:prstGeom>
            <a:ln w="38100">
              <a:solidFill>
                <a:srgbClr val="FF0000"/>
              </a:solidFill>
              <a:tailEnd type="non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6" name="textruta 15"/>
            <p:cNvSpPr txBox="1"/>
            <p:nvPr/>
          </p:nvSpPr>
          <p:spPr>
            <a:xfrm>
              <a:off x="7668344" y="692696"/>
              <a:ext cx="792088" cy="523220"/>
            </a:xfrm>
            <a:prstGeom prst="rect">
              <a:avLst/>
            </a:prstGeom>
            <a:noFill/>
          </p:spPr>
          <p:txBody>
            <a:bodyPr wrap="square" rtlCol="0">
              <a:spAutoFit/>
            </a:bodyPr>
            <a:lstStyle/>
            <a:p>
              <a:pPr algn="ctr"/>
              <a:r>
                <a:rPr lang="sv-SE" sz="1400" b="1" dirty="0" smtClean="0">
                  <a:solidFill>
                    <a:schemeClr val="bg1"/>
                  </a:solidFill>
                </a:rPr>
                <a:t>Ändens tid</a:t>
              </a:r>
              <a:endParaRPr lang="sv-SE" sz="1400" b="1" dirty="0">
                <a:solidFill>
                  <a:schemeClr val="bg1"/>
                </a:solidFill>
              </a:endParaRPr>
            </a:p>
          </p:txBody>
        </p:sp>
        <p:cxnSp>
          <p:nvCxnSpPr>
            <p:cNvPr id="17" name="Rak pil 16"/>
            <p:cNvCxnSpPr/>
            <p:nvPr/>
          </p:nvCxnSpPr>
          <p:spPr>
            <a:xfrm rot="5400000" flipH="1" flipV="1">
              <a:off x="1921793" y="345951"/>
              <a:ext cx="691902" cy="1588"/>
            </a:xfrm>
            <a:prstGeom prst="straightConnector1">
              <a:avLst/>
            </a:prstGeom>
            <a:ln w="38100">
              <a:solidFill>
                <a:srgbClr val="FF0000"/>
              </a:solidFill>
              <a:tailEnd type="non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8" name="textruta 17"/>
            <p:cNvSpPr txBox="1"/>
            <p:nvPr/>
          </p:nvSpPr>
          <p:spPr>
            <a:xfrm>
              <a:off x="2123728" y="672951"/>
              <a:ext cx="360040" cy="307777"/>
            </a:xfrm>
            <a:prstGeom prst="rect">
              <a:avLst/>
            </a:prstGeom>
            <a:noFill/>
          </p:spPr>
          <p:txBody>
            <a:bodyPr wrap="square" rtlCol="0">
              <a:spAutoFit/>
            </a:bodyPr>
            <a:lstStyle/>
            <a:p>
              <a:r>
                <a:rPr lang="sv-SE" sz="1400" b="1" dirty="0" smtClean="0">
                  <a:solidFill>
                    <a:schemeClr val="bg1"/>
                  </a:solidFill>
                  <a:effectLst>
                    <a:outerShdw blurRad="38100" dist="38100" dir="2700000" algn="tl">
                      <a:srgbClr val="000000">
                        <a:alpha val="43137"/>
                      </a:srgbClr>
                    </a:outerShdw>
                  </a:effectLst>
                </a:rPr>
                <a:t>0</a:t>
              </a:r>
              <a:endParaRPr lang="sv-SE" sz="1400" b="1" dirty="0">
                <a:solidFill>
                  <a:schemeClr val="bg1"/>
                </a:solidFill>
                <a:effectLst>
                  <a:outerShdw blurRad="38100" dist="38100" dir="2700000" algn="tl">
                    <a:srgbClr val="000000">
                      <a:alpha val="43137"/>
                    </a:srgbClr>
                  </a:outerShdw>
                </a:effectLst>
              </a:endParaRPr>
            </a:p>
          </p:txBody>
        </p:sp>
      </p:grpSp>
      <p:cxnSp>
        <p:nvCxnSpPr>
          <p:cNvPr id="19" name="Rak pil 18"/>
          <p:cNvCxnSpPr/>
          <p:nvPr/>
        </p:nvCxnSpPr>
        <p:spPr>
          <a:xfrm rot="5400000" flipH="1" flipV="1">
            <a:off x="647564" y="368660"/>
            <a:ext cx="576064" cy="216024"/>
          </a:xfrm>
          <a:prstGeom prst="straightConnector1">
            <a:avLst/>
          </a:prstGeom>
          <a:ln w="44450">
            <a:solidFill>
              <a:srgbClr val="C00000"/>
            </a:solidFill>
            <a:headEnd type="none"/>
            <a:tailEnd type="arrow"/>
          </a:ln>
        </p:spPr>
        <p:style>
          <a:lnRef idx="1">
            <a:schemeClr val="accent1"/>
          </a:lnRef>
          <a:fillRef idx="0">
            <a:schemeClr val="accent1"/>
          </a:fillRef>
          <a:effectRef idx="0">
            <a:schemeClr val="accent1"/>
          </a:effectRef>
          <a:fontRef idx="minor">
            <a:schemeClr val="tx1"/>
          </a:fontRef>
        </p:style>
      </p:cxnSp>
      <p:sp>
        <p:nvSpPr>
          <p:cNvPr id="20" name="textruta 19"/>
          <p:cNvSpPr txBox="1"/>
          <p:nvPr/>
        </p:nvSpPr>
        <p:spPr>
          <a:xfrm>
            <a:off x="6070223" y="6224519"/>
            <a:ext cx="2144280" cy="369332"/>
          </a:xfrm>
          <a:prstGeom prst="rect">
            <a:avLst/>
          </a:prstGeom>
          <a:noFill/>
          <a:effectLst>
            <a:outerShdw blurRad="50800" dist="38100" dir="2700000" algn="tl" rotWithShape="0">
              <a:prstClr val="black">
                <a:alpha val="40000"/>
              </a:prstClr>
            </a:outerShdw>
          </a:effectLst>
        </p:spPr>
        <p:txBody>
          <a:bodyPr wrap="square" rtlCol="0">
            <a:spAutoFit/>
          </a:bodyPr>
          <a:lstStyle/>
          <a:p>
            <a:pPr marL="342900" indent="-342900" algn="r"/>
            <a:r>
              <a:rPr lang="sv-SE" b="1" dirty="0" smtClean="0">
                <a:solidFill>
                  <a:schemeClr val="bg1"/>
                </a:solidFill>
              </a:rPr>
              <a:t>Svenska Folkbibeln</a:t>
            </a:r>
            <a:endParaRPr lang="sv-SE" b="1" dirty="0">
              <a:solidFill>
                <a:schemeClr val="bg1"/>
              </a:solidFill>
            </a:endParaRPr>
          </a:p>
        </p:txBody>
      </p:sp>
    </p:spTree>
    <p:extLst>
      <p:ext uri="{BB962C8B-B14F-4D97-AF65-F5344CB8AC3E}">
        <p14:creationId xmlns:p14="http://schemas.microsoft.com/office/powerpoint/2010/main" val="402027686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ruta 3"/>
          <p:cNvSpPr txBox="1"/>
          <p:nvPr/>
        </p:nvSpPr>
        <p:spPr>
          <a:xfrm>
            <a:off x="928662" y="785794"/>
            <a:ext cx="7286676" cy="830997"/>
          </a:xfrm>
          <a:prstGeom prst="rect">
            <a:avLst/>
          </a:prstGeom>
          <a:noFill/>
          <a:effectLst>
            <a:outerShdw blurRad="50800" dist="38100" dir="2700000" algn="tl" rotWithShape="0">
              <a:prstClr val="black">
                <a:alpha val="40000"/>
              </a:prstClr>
            </a:outerShdw>
          </a:effectLst>
        </p:spPr>
        <p:txBody>
          <a:bodyPr wrap="square" rtlCol="0">
            <a:spAutoFit/>
          </a:bodyPr>
          <a:lstStyle/>
          <a:p>
            <a:r>
              <a:rPr lang="sv-SE" sz="4800" dirty="0" smtClean="0">
                <a:solidFill>
                  <a:srgbClr val="FFC000"/>
                </a:solidFill>
                <a:latin typeface="Berlin Sans FB Demi" pitchFamily="34" charset="0"/>
              </a:rPr>
              <a:t>Daniel 11:4</a:t>
            </a:r>
            <a:endParaRPr lang="sv-SE" sz="4800" dirty="0">
              <a:solidFill>
                <a:srgbClr val="FFC000"/>
              </a:solidFill>
              <a:latin typeface="Berlin Sans FB Demi" pitchFamily="34" charset="0"/>
            </a:endParaRPr>
          </a:p>
        </p:txBody>
      </p:sp>
      <p:sp>
        <p:nvSpPr>
          <p:cNvPr id="5" name="Rektangel 4"/>
          <p:cNvSpPr/>
          <p:nvPr/>
        </p:nvSpPr>
        <p:spPr>
          <a:xfrm>
            <a:off x="0" y="1772816"/>
            <a:ext cx="9144000" cy="3456384"/>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sv-SE"/>
          </a:p>
        </p:txBody>
      </p:sp>
      <p:sp>
        <p:nvSpPr>
          <p:cNvPr id="40" name="Femhörning 39"/>
          <p:cNvSpPr/>
          <p:nvPr/>
        </p:nvSpPr>
        <p:spPr>
          <a:xfrm>
            <a:off x="0" y="1772816"/>
            <a:ext cx="1259632" cy="3456384"/>
          </a:xfrm>
          <a:prstGeom prst="homePlate">
            <a:avLst>
              <a:gd name="adj" fmla="val 92603"/>
            </a:avLst>
          </a:prstGeom>
          <a:solidFill>
            <a:schemeClr val="bg1">
              <a:lumMod val="75000"/>
            </a:schemeClr>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sv-SE"/>
          </a:p>
        </p:txBody>
      </p:sp>
      <p:sp>
        <p:nvSpPr>
          <p:cNvPr id="21" name="textruta 20"/>
          <p:cNvSpPr txBox="1"/>
          <p:nvPr/>
        </p:nvSpPr>
        <p:spPr>
          <a:xfrm>
            <a:off x="539552" y="4293096"/>
            <a:ext cx="1368152" cy="646331"/>
          </a:xfrm>
          <a:prstGeom prst="rect">
            <a:avLst/>
          </a:prstGeom>
          <a:noFill/>
          <a:effectLst>
            <a:outerShdw blurRad="50800" dist="38100" dir="2700000" algn="tl" rotWithShape="0">
              <a:prstClr val="black">
                <a:alpha val="40000"/>
              </a:prstClr>
            </a:outerShdw>
          </a:effectLst>
        </p:spPr>
        <p:txBody>
          <a:bodyPr wrap="square" rtlCol="0">
            <a:spAutoFit/>
          </a:bodyPr>
          <a:lstStyle/>
          <a:p>
            <a:pPr marL="342900" indent="-342900" algn="ctr"/>
            <a:r>
              <a:rPr lang="sv-SE" b="1" dirty="0" smtClean="0">
                <a:solidFill>
                  <a:schemeClr val="bg1"/>
                </a:solidFill>
                <a:effectLst>
                  <a:outerShdw blurRad="38100" dist="38100" dir="2700000" algn="tl">
                    <a:srgbClr val="000000">
                      <a:alpha val="43137"/>
                    </a:srgbClr>
                  </a:outerShdw>
                </a:effectLst>
              </a:rPr>
              <a:t>Alexander </a:t>
            </a:r>
          </a:p>
          <a:p>
            <a:pPr marL="342900" indent="-342900" algn="ctr"/>
            <a:r>
              <a:rPr lang="sv-SE" b="1" dirty="0" smtClean="0">
                <a:solidFill>
                  <a:schemeClr val="bg1"/>
                </a:solidFill>
                <a:effectLst>
                  <a:outerShdw blurRad="38100" dist="38100" dir="2700000" algn="tl">
                    <a:srgbClr val="000000">
                      <a:alpha val="43137"/>
                    </a:srgbClr>
                  </a:outerShdw>
                </a:effectLst>
              </a:rPr>
              <a:t>den store</a:t>
            </a:r>
            <a:endParaRPr lang="sv-SE" b="1" dirty="0">
              <a:solidFill>
                <a:schemeClr val="bg1"/>
              </a:solidFill>
              <a:effectLst>
                <a:outerShdw blurRad="38100" dist="38100" dir="2700000" algn="tl">
                  <a:srgbClr val="000000">
                    <a:alpha val="43137"/>
                  </a:srgbClr>
                </a:outerShdw>
              </a:effectLst>
            </a:endParaRPr>
          </a:p>
        </p:txBody>
      </p:sp>
      <p:grpSp>
        <p:nvGrpSpPr>
          <p:cNvPr id="2" name="Grupp 17"/>
          <p:cNvGrpSpPr/>
          <p:nvPr/>
        </p:nvGrpSpPr>
        <p:grpSpPr>
          <a:xfrm>
            <a:off x="179512" y="-27384"/>
            <a:ext cx="8640960" cy="1243300"/>
            <a:chOff x="179512" y="-27384"/>
            <a:chExt cx="8640960" cy="1243300"/>
          </a:xfrm>
        </p:grpSpPr>
        <p:sp>
          <p:nvSpPr>
            <p:cNvPr id="25" name="Femhörning 24"/>
            <p:cNvSpPr/>
            <p:nvPr/>
          </p:nvSpPr>
          <p:spPr>
            <a:xfrm>
              <a:off x="323528" y="-27384"/>
              <a:ext cx="720080" cy="360040"/>
            </a:xfrm>
            <a:prstGeom prst="homePlate">
              <a:avLst/>
            </a:prstGeom>
            <a:solidFill>
              <a:schemeClr val="bg1">
                <a:lumMod val="6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sv-SE"/>
            </a:p>
          </p:txBody>
        </p:sp>
        <p:cxnSp>
          <p:nvCxnSpPr>
            <p:cNvPr id="27" name="Rak pil 26"/>
            <p:cNvCxnSpPr/>
            <p:nvPr/>
          </p:nvCxnSpPr>
          <p:spPr>
            <a:xfrm rot="5400000" flipH="1" flipV="1">
              <a:off x="144302" y="493512"/>
              <a:ext cx="359246" cy="794"/>
            </a:xfrm>
            <a:prstGeom prst="straightConnector1">
              <a:avLst/>
            </a:prstGeom>
            <a:ln w="38100">
              <a:solidFill>
                <a:srgbClr val="FF0000"/>
              </a:solidFill>
              <a:tailEnd type="non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8" name="textruta 27"/>
            <p:cNvSpPr txBox="1"/>
            <p:nvPr/>
          </p:nvSpPr>
          <p:spPr>
            <a:xfrm>
              <a:off x="179512" y="673532"/>
              <a:ext cx="648072" cy="523220"/>
            </a:xfrm>
            <a:prstGeom prst="rect">
              <a:avLst/>
            </a:prstGeom>
            <a:noFill/>
          </p:spPr>
          <p:txBody>
            <a:bodyPr wrap="square" rtlCol="0">
              <a:spAutoFit/>
            </a:bodyPr>
            <a:lstStyle/>
            <a:p>
              <a:r>
                <a:rPr lang="sv-SE" sz="1400" b="1" dirty="0" smtClean="0">
                  <a:solidFill>
                    <a:schemeClr val="bg1"/>
                  </a:solidFill>
                  <a:effectLst>
                    <a:outerShdw blurRad="38100" dist="38100" dir="2700000" algn="tl">
                      <a:srgbClr val="000000">
                        <a:alpha val="43137"/>
                      </a:srgbClr>
                    </a:outerShdw>
                  </a:effectLst>
                </a:rPr>
                <a:t>539 </a:t>
              </a:r>
              <a:r>
                <a:rPr lang="sv-SE" sz="1400" b="1" dirty="0" err="1" smtClean="0">
                  <a:solidFill>
                    <a:schemeClr val="bg1"/>
                  </a:solidFill>
                  <a:effectLst>
                    <a:outerShdw blurRad="38100" dist="38100" dir="2700000" algn="tl">
                      <a:srgbClr val="000000">
                        <a:alpha val="43137"/>
                      </a:srgbClr>
                    </a:outerShdw>
                  </a:effectLst>
                </a:rPr>
                <a:t>f.Kr</a:t>
              </a:r>
              <a:endParaRPr lang="sv-SE" sz="1400" b="1" dirty="0">
                <a:solidFill>
                  <a:schemeClr val="bg1"/>
                </a:solidFill>
                <a:effectLst>
                  <a:outerShdw blurRad="38100" dist="38100" dir="2700000" algn="tl">
                    <a:srgbClr val="000000">
                      <a:alpha val="43137"/>
                    </a:srgbClr>
                  </a:outerShdw>
                </a:effectLst>
              </a:endParaRPr>
            </a:p>
          </p:txBody>
        </p:sp>
        <p:sp>
          <p:nvSpPr>
            <p:cNvPr id="29" name="V-form 28"/>
            <p:cNvSpPr/>
            <p:nvPr/>
          </p:nvSpPr>
          <p:spPr>
            <a:xfrm>
              <a:off x="899592" y="-27384"/>
              <a:ext cx="792088" cy="360040"/>
            </a:xfrm>
            <a:prstGeom prst="chevron">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sv-SE">
                <a:solidFill>
                  <a:schemeClr val="tx1"/>
                </a:solidFill>
              </a:endParaRPr>
            </a:p>
          </p:txBody>
        </p:sp>
        <p:sp>
          <p:nvSpPr>
            <p:cNvPr id="30" name="V-form 29"/>
            <p:cNvSpPr/>
            <p:nvPr/>
          </p:nvSpPr>
          <p:spPr>
            <a:xfrm>
              <a:off x="1547664" y="-27384"/>
              <a:ext cx="2304256" cy="360040"/>
            </a:xfrm>
            <a:prstGeom prst="chevron">
              <a:avLst/>
            </a:prstGeom>
            <a:solidFill>
              <a:schemeClr val="tx1">
                <a:lumMod val="75000"/>
                <a:lumOff val="25000"/>
              </a:schemeClr>
            </a:solidFill>
          </p:spPr>
          <p:style>
            <a:lnRef idx="0">
              <a:schemeClr val="dk1"/>
            </a:lnRef>
            <a:fillRef idx="3">
              <a:schemeClr val="dk1"/>
            </a:fillRef>
            <a:effectRef idx="3">
              <a:schemeClr val="dk1"/>
            </a:effectRef>
            <a:fontRef idx="minor">
              <a:schemeClr val="lt1"/>
            </a:fontRef>
          </p:style>
          <p:txBody>
            <a:bodyPr rtlCol="0" anchor="ctr"/>
            <a:lstStyle/>
            <a:p>
              <a:pPr algn="ctr"/>
              <a:endParaRPr lang="sv-SE">
                <a:solidFill>
                  <a:schemeClr val="tx1"/>
                </a:solidFill>
              </a:endParaRPr>
            </a:p>
          </p:txBody>
        </p:sp>
        <p:sp>
          <p:nvSpPr>
            <p:cNvPr id="31" name="V-form 30"/>
            <p:cNvSpPr/>
            <p:nvPr/>
          </p:nvSpPr>
          <p:spPr>
            <a:xfrm>
              <a:off x="3707904" y="-27384"/>
              <a:ext cx="4536504" cy="360040"/>
            </a:xfrm>
            <a:prstGeom prst="chevron">
              <a:avLst/>
            </a:prstGeom>
            <a:gradFill>
              <a:gsLst>
                <a:gs pos="0">
                  <a:srgbClr val="4C216D"/>
                </a:gs>
                <a:gs pos="90000">
                  <a:srgbClr val="C00000"/>
                </a:gs>
              </a:gsLst>
              <a:lin ang="5400000" scaled="0"/>
            </a:gradFill>
          </p:spPr>
          <p:style>
            <a:lnRef idx="0">
              <a:schemeClr val="dk1"/>
            </a:lnRef>
            <a:fillRef idx="3">
              <a:schemeClr val="dk1"/>
            </a:fillRef>
            <a:effectRef idx="3">
              <a:schemeClr val="dk1"/>
            </a:effectRef>
            <a:fontRef idx="minor">
              <a:schemeClr val="lt1"/>
            </a:fontRef>
          </p:style>
          <p:txBody>
            <a:bodyPr rtlCol="0" anchor="ctr"/>
            <a:lstStyle/>
            <a:p>
              <a:pPr algn="ctr"/>
              <a:endParaRPr lang="sv-SE">
                <a:solidFill>
                  <a:schemeClr val="tx1"/>
                </a:solidFill>
              </a:endParaRPr>
            </a:p>
          </p:txBody>
        </p:sp>
        <p:sp>
          <p:nvSpPr>
            <p:cNvPr id="32" name="V-form 31"/>
            <p:cNvSpPr/>
            <p:nvPr/>
          </p:nvSpPr>
          <p:spPr>
            <a:xfrm>
              <a:off x="8100392" y="-27384"/>
              <a:ext cx="720080" cy="360040"/>
            </a:xfrm>
            <a:prstGeom prst="chevron">
              <a:avLst>
                <a:gd name="adj" fmla="val 0"/>
              </a:avLst>
            </a:prstGeom>
            <a:solidFill>
              <a:schemeClr val="accent1">
                <a:lumMod val="50000"/>
              </a:schemeClr>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sv-SE">
                <a:solidFill>
                  <a:schemeClr val="tx1"/>
                </a:solidFill>
              </a:endParaRPr>
            </a:p>
          </p:txBody>
        </p:sp>
        <p:cxnSp>
          <p:nvCxnSpPr>
            <p:cNvPr id="33" name="Rak pil 32"/>
            <p:cNvCxnSpPr/>
            <p:nvPr/>
          </p:nvCxnSpPr>
          <p:spPr>
            <a:xfrm rot="5400000" flipH="1" flipV="1">
              <a:off x="7898600" y="511882"/>
              <a:ext cx="359246" cy="794"/>
            </a:xfrm>
            <a:prstGeom prst="straightConnector1">
              <a:avLst/>
            </a:prstGeom>
            <a:ln w="38100">
              <a:solidFill>
                <a:srgbClr val="FF0000"/>
              </a:solidFill>
              <a:tailEnd type="non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4" name="textruta 33"/>
            <p:cNvSpPr txBox="1"/>
            <p:nvPr/>
          </p:nvSpPr>
          <p:spPr>
            <a:xfrm>
              <a:off x="7668344" y="692696"/>
              <a:ext cx="792088" cy="523220"/>
            </a:xfrm>
            <a:prstGeom prst="rect">
              <a:avLst/>
            </a:prstGeom>
            <a:noFill/>
          </p:spPr>
          <p:txBody>
            <a:bodyPr wrap="square" rtlCol="0">
              <a:spAutoFit/>
            </a:bodyPr>
            <a:lstStyle/>
            <a:p>
              <a:pPr algn="ctr"/>
              <a:r>
                <a:rPr lang="sv-SE" sz="1400" b="1" dirty="0" smtClean="0">
                  <a:solidFill>
                    <a:schemeClr val="bg1"/>
                  </a:solidFill>
                </a:rPr>
                <a:t>Ändens tid</a:t>
              </a:r>
              <a:endParaRPr lang="sv-SE" sz="1400" b="1" dirty="0">
                <a:solidFill>
                  <a:schemeClr val="bg1"/>
                </a:solidFill>
              </a:endParaRPr>
            </a:p>
          </p:txBody>
        </p:sp>
        <p:cxnSp>
          <p:nvCxnSpPr>
            <p:cNvPr id="35" name="Rak pil 34"/>
            <p:cNvCxnSpPr/>
            <p:nvPr/>
          </p:nvCxnSpPr>
          <p:spPr>
            <a:xfrm rot="5400000" flipH="1" flipV="1">
              <a:off x="1921793" y="345951"/>
              <a:ext cx="691902" cy="1588"/>
            </a:xfrm>
            <a:prstGeom prst="straightConnector1">
              <a:avLst/>
            </a:prstGeom>
            <a:ln w="38100">
              <a:solidFill>
                <a:srgbClr val="FF0000"/>
              </a:solidFill>
              <a:tailEnd type="non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6" name="textruta 35"/>
            <p:cNvSpPr txBox="1"/>
            <p:nvPr/>
          </p:nvSpPr>
          <p:spPr>
            <a:xfrm>
              <a:off x="2123728" y="672951"/>
              <a:ext cx="360040" cy="307777"/>
            </a:xfrm>
            <a:prstGeom prst="rect">
              <a:avLst/>
            </a:prstGeom>
            <a:noFill/>
          </p:spPr>
          <p:txBody>
            <a:bodyPr wrap="square" rtlCol="0">
              <a:spAutoFit/>
            </a:bodyPr>
            <a:lstStyle/>
            <a:p>
              <a:r>
                <a:rPr lang="sv-SE" sz="1400" b="1" dirty="0" smtClean="0">
                  <a:solidFill>
                    <a:schemeClr val="bg1"/>
                  </a:solidFill>
                  <a:effectLst>
                    <a:outerShdw blurRad="38100" dist="38100" dir="2700000" algn="tl">
                      <a:srgbClr val="000000">
                        <a:alpha val="43137"/>
                      </a:srgbClr>
                    </a:outerShdw>
                  </a:effectLst>
                </a:rPr>
                <a:t>0</a:t>
              </a:r>
              <a:endParaRPr lang="sv-SE" sz="1400" b="1" dirty="0">
                <a:solidFill>
                  <a:schemeClr val="bg1"/>
                </a:solidFill>
                <a:effectLst>
                  <a:outerShdw blurRad="38100" dist="38100" dir="2700000" algn="tl">
                    <a:srgbClr val="000000">
                      <a:alpha val="43137"/>
                    </a:srgbClr>
                  </a:outerShdw>
                </a:effectLst>
              </a:endParaRPr>
            </a:p>
          </p:txBody>
        </p:sp>
      </p:grpSp>
      <p:cxnSp>
        <p:nvCxnSpPr>
          <p:cNvPr id="37" name="Rak pil 36"/>
          <p:cNvCxnSpPr/>
          <p:nvPr/>
        </p:nvCxnSpPr>
        <p:spPr>
          <a:xfrm rot="5400000" flipH="1" flipV="1">
            <a:off x="-36512" y="836712"/>
            <a:ext cx="1440160" cy="432048"/>
          </a:xfrm>
          <a:prstGeom prst="straightConnector1">
            <a:avLst/>
          </a:prstGeom>
          <a:ln w="44450">
            <a:solidFill>
              <a:srgbClr val="C00000"/>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38" name="Rektangel 37"/>
          <p:cNvSpPr/>
          <p:nvPr/>
        </p:nvSpPr>
        <p:spPr>
          <a:xfrm>
            <a:off x="899592" y="0"/>
            <a:ext cx="648072" cy="332656"/>
          </a:xfrm>
          <a:prstGeom prst="rect">
            <a:avLst/>
          </a:prstGeom>
          <a:noFill/>
          <a:ln w="28575">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1" name="Rektangel 40"/>
          <p:cNvSpPr/>
          <p:nvPr/>
        </p:nvSpPr>
        <p:spPr>
          <a:xfrm>
            <a:off x="0" y="1772816"/>
            <a:ext cx="9144000" cy="3456384"/>
          </a:xfrm>
          <a:prstGeom prst="rect">
            <a:avLst/>
          </a:prstGeom>
          <a:noFill/>
          <a:ln w="28575">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44" name="Bildobjekt 43" descr="Bild.jpg"/>
          <p:cNvPicPr>
            <a:picLocks noChangeAspect="1"/>
          </p:cNvPicPr>
          <p:nvPr/>
        </p:nvPicPr>
        <p:blipFill>
          <a:blip r:embed="rId3" cstate="screen">
            <a:extLst>
              <a:ext uri="{BEBA8EAE-BF5A-486C-A8C5-ECC9F3942E4B}">
                <a14:imgProps xmlns:a14="http://schemas.microsoft.com/office/drawing/2010/main">
                  <a14:imgLayer r:embed="rId4">
                    <a14:imgEffect>
                      <a14:backgroundRemoval t="0" b="100000" l="0" r="100000"/>
                    </a14:imgEffect>
                  </a14:imgLayer>
                </a14:imgProps>
              </a:ext>
            </a:extLst>
          </a:blip>
          <a:stretch>
            <a:fillRect/>
          </a:stretch>
        </p:blipFill>
        <p:spPr>
          <a:xfrm>
            <a:off x="683242" y="2564904"/>
            <a:ext cx="1080772" cy="1728192"/>
          </a:xfrm>
          <a:prstGeom prst="rect">
            <a:avLst/>
          </a:prstGeom>
          <a:ln>
            <a:noFill/>
          </a:ln>
          <a:effectLst>
            <a:outerShdw blurRad="292100" dist="139700" dir="2700000" algn="tl" rotWithShape="0">
              <a:srgbClr val="333333">
                <a:alpha val="65000"/>
              </a:srgbClr>
            </a:outerShdw>
          </a:effectLst>
        </p:spPr>
      </p:pic>
      <p:grpSp>
        <p:nvGrpSpPr>
          <p:cNvPr id="39" name="Grupp 38"/>
          <p:cNvGrpSpPr/>
          <p:nvPr/>
        </p:nvGrpSpPr>
        <p:grpSpPr>
          <a:xfrm>
            <a:off x="3059832" y="1772816"/>
            <a:ext cx="1224136" cy="1728192"/>
            <a:chOff x="1979712" y="1772816"/>
            <a:chExt cx="1224136" cy="1728192"/>
          </a:xfrm>
        </p:grpSpPr>
        <p:sp>
          <p:nvSpPr>
            <p:cNvPr id="23" name="textruta 22"/>
            <p:cNvSpPr txBox="1"/>
            <p:nvPr/>
          </p:nvSpPr>
          <p:spPr>
            <a:xfrm>
              <a:off x="1979712" y="1772816"/>
              <a:ext cx="1224136" cy="369332"/>
            </a:xfrm>
            <a:prstGeom prst="rect">
              <a:avLst/>
            </a:prstGeom>
            <a:noFill/>
            <a:effectLst>
              <a:outerShdw blurRad="50800" dist="38100" dir="2700000" algn="tl" rotWithShape="0">
                <a:prstClr val="black">
                  <a:alpha val="40000"/>
                </a:prstClr>
              </a:outerShdw>
            </a:effectLst>
          </p:spPr>
          <p:txBody>
            <a:bodyPr wrap="square" rtlCol="0">
              <a:spAutoFit/>
            </a:bodyPr>
            <a:lstStyle/>
            <a:p>
              <a:pPr marL="342900" indent="-342900" algn="ctr"/>
              <a:r>
                <a:rPr lang="sv-SE" b="1" dirty="0" err="1" smtClean="0">
                  <a:solidFill>
                    <a:schemeClr val="bg1"/>
                  </a:solidFill>
                  <a:effectLst>
                    <a:outerShdw blurRad="38100" dist="38100" dir="2700000" algn="tl">
                      <a:srgbClr val="000000">
                        <a:alpha val="43137"/>
                      </a:srgbClr>
                    </a:outerShdw>
                  </a:effectLst>
                </a:rPr>
                <a:t>Lysimakos</a:t>
              </a:r>
              <a:endParaRPr lang="sv-SE" b="1" dirty="0">
                <a:solidFill>
                  <a:schemeClr val="bg1"/>
                </a:solidFill>
                <a:effectLst>
                  <a:outerShdw blurRad="38100" dist="38100" dir="2700000" algn="tl">
                    <a:srgbClr val="000000">
                      <a:alpha val="43137"/>
                    </a:srgbClr>
                  </a:outerShdw>
                </a:effectLst>
              </a:endParaRPr>
            </a:p>
          </p:txBody>
        </p:sp>
        <p:pic>
          <p:nvPicPr>
            <p:cNvPr id="1026" name="Picture 2"/>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0" b="86154" l="3831" r="95019"/>
                      </a14:imgEffect>
                    </a14:imgLayer>
                  </a14:imgProps>
                </a:ext>
                <a:ext uri="{28A0092B-C50C-407E-A947-70E740481C1C}">
                  <a14:useLocalDpi xmlns:a14="http://schemas.microsoft.com/office/drawing/2010/main" val="0"/>
                </a:ext>
              </a:extLst>
            </a:blip>
            <a:srcRect b="10984"/>
            <a:stretch/>
          </p:blipFill>
          <p:spPr bwMode="auto">
            <a:xfrm>
              <a:off x="2182619" y="2132855"/>
              <a:ext cx="1021229" cy="1368153"/>
            </a:xfrm>
            <a:prstGeom prst="rect">
              <a:avLst/>
            </a:prstGeom>
            <a:ln>
              <a:noFill/>
            </a:ln>
            <a:effectLst>
              <a:outerShdw blurRad="292100" dist="139700" dir="2700000" algn="tl" rotWithShape="0">
                <a:srgbClr val="333333">
                  <a:alpha val="65000"/>
                </a:srgbClr>
              </a:outerShdw>
            </a:effectLst>
          </p:spPr>
        </p:pic>
      </p:grpSp>
      <p:grpSp>
        <p:nvGrpSpPr>
          <p:cNvPr id="45" name="Grupp 44"/>
          <p:cNvGrpSpPr/>
          <p:nvPr/>
        </p:nvGrpSpPr>
        <p:grpSpPr>
          <a:xfrm>
            <a:off x="3131840" y="3573016"/>
            <a:ext cx="1368152" cy="1653133"/>
            <a:chOff x="3059832" y="3576067"/>
            <a:chExt cx="1368152" cy="1653133"/>
          </a:xfrm>
        </p:grpSpPr>
        <p:sp>
          <p:nvSpPr>
            <p:cNvPr id="26" name="textruta 25"/>
            <p:cNvSpPr txBox="1"/>
            <p:nvPr/>
          </p:nvSpPr>
          <p:spPr>
            <a:xfrm>
              <a:off x="3059832" y="4859868"/>
              <a:ext cx="1368152" cy="369332"/>
            </a:xfrm>
            <a:prstGeom prst="rect">
              <a:avLst/>
            </a:prstGeom>
            <a:noFill/>
            <a:effectLst>
              <a:outerShdw blurRad="50800" dist="38100" dir="2700000" algn="tl" rotWithShape="0">
                <a:prstClr val="black">
                  <a:alpha val="40000"/>
                </a:prstClr>
              </a:outerShdw>
            </a:effectLst>
          </p:spPr>
          <p:txBody>
            <a:bodyPr wrap="square" rtlCol="0">
              <a:spAutoFit/>
            </a:bodyPr>
            <a:lstStyle/>
            <a:p>
              <a:pPr marL="342900" indent="-342900" algn="ctr"/>
              <a:r>
                <a:rPr lang="sv-SE" b="1" dirty="0" smtClean="0">
                  <a:solidFill>
                    <a:schemeClr val="bg1"/>
                  </a:solidFill>
                  <a:effectLst>
                    <a:outerShdw blurRad="38100" dist="38100" dir="2700000" algn="tl">
                      <a:srgbClr val="000000">
                        <a:alpha val="43137"/>
                      </a:srgbClr>
                    </a:outerShdw>
                  </a:effectLst>
                </a:rPr>
                <a:t>Ptolemaios</a:t>
              </a:r>
              <a:endParaRPr lang="sv-SE" b="1" dirty="0">
                <a:solidFill>
                  <a:schemeClr val="bg1"/>
                </a:solidFill>
                <a:effectLst>
                  <a:outerShdw blurRad="38100" dist="38100" dir="2700000" algn="tl">
                    <a:srgbClr val="000000">
                      <a:alpha val="43137"/>
                    </a:srgbClr>
                  </a:outerShdw>
                </a:effectLst>
              </a:endParaRPr>
            </a:p>
          </p:txBody>
        </p:sp>
        <p:pic>
          <p:nvPicPr>
            <p:cNvPr id="1027" name="Picture 3" descr="C:\Documents and Settings\Jonathan Karlsson\Mina dokument\Mötesserier\Övrigt\Daniel 11\Ptolemy_I_Soter_Louvre_Ma849.jpg"/>
            <p:cNvPicPr>
              <a:picLocks noChangeAspect="1" noChangeArrowheads="1"/>
            </p:cNvPicPr>
            <p:nvPr/>
          </p:nvPicPr>
          <p:blipFill>
            <a:blip r:embed="rId7" cstate="screen">
              <a:extLst>
                <a:ext uri="{BEBA8EAE-BF5A-486C-A8C5-ECC9F3942E4B}">
                  <a14:imgProps xmlns:a14="http://schemas.microsoft.com/office/drawing/2010/main">
                    <a14:imgLayer r:embed="rId8">
                      <a14:imgEffect>
                        <a14:backgroundRemoval t="0" b="100000" l="0" r="100000"/>
                      </a14:imgEffect>
                    </a14:imgLayer>
                  </a14:imgProps>
                </a:ext>
              </a:extLst>
            </a:blip>
            <a:srcRect/>
            <a:stretch>
              <a:fillRect/>
            </a:stretch>
          </p:blipFill>
          <p:spPr bwMode="auto">
            <a:xfrm>
              <a:off x="3203849" y="3576067"/>
              <a:ext cx="1008112" cy="1293093"/>
            </a:xfrm>
            <a:prstGeom prst="rect">
              <a:avLst/>
            </a:prstGeom>
            <a:ln>
              <a:noFill/>
            </a:ln>
            <a:effectLst>
              <a:outerShdw blurRad="292100" dist="139700" dir="2700000" algn="tl" rotWithShape="0">
                <a:srgbClr val="333333">
                  <a:alpha val="65000"/>
                </a:srgbClr>
              </a:outerShdw>
            </a:effectLst>
          </p:spPr>
        </p:pic>
      </p:grpSp>
      <p:grpSp>
        <p:nvGrpSpPr>
          <p:cNvPr id="43" name="Grupp 42"/>
          <p:cNvGrpSpPr/>
          <p:nvPr/>
        </p:nvGrpSpPr>
        <p:grpSpPr>
          <a:xfrm>
            <a:off x="4499992" y="2420888"/>
            <a:ext cx="1008112" cy="1683588"/>
            <a:chOff x="3203848" y="1817420"/>
            <a:chExt cx="1008112" cy="1683588"/>
          </a:xfrm>
        </p:grpSpPr>
        <p:sp>
          <p:nvSpPr>
            <p:cNvPr id="24" name="textruta 23"/>
            <p:cNvSpPr txBox="1"/>
            <p:nvPr/>
          </p:nvSpPr>
          <p:spPr>
            <a:xfrm>
              <a:off x="3203848" y="1817420"/>
              <a:ext cx="1008112" cy="353943"/>
            </a:xfrm>
            <a:prstGeom prst="rect">
              <a:avLst/>
            </a:prstGeom>
            <a:noFill/>
            <a:effectLst>
              <a:outerShdw blurRad="50800" dist="38100" dir="2700000" algn="tl" rotWithShape="0">
                <a:prstClr val="black">
                  <a:alpha val="40000"/>
                </a:prstClr>
              </a:outerShdw>
            </a:effectLst>
          </p:spPr>
          <p:txBody>
            <a:bodyPr wrap="square" rtlCol="0">
              <a:spAutoFit/>
            </a:bodyPr>
            <a:lstStyle/>
            <a:p>
              <a:pPr marL="342900" indent="-342900" algn="ctr"/>
              <a:r>
                <a:rPr lang="sv-SE" sz="1700" b="1" dirty="0" err="1" smtClean="0">
                  <a:solidFill>
                    <a:schemeClr val="bg1"/>
                  </a:solidFill>
                  <a:effectLst>
                    <a:outerShdw blurRad="38100" dist="38100" dir="2700000" algn="tl">
                      <a:srgbClr val="000000">
                        <a:alpha val="43137"/>
                      </a:srgbClr>
                    </a:outerShdw>
                  </a:effectLst>
                </a:rPr>
                <a:t>Seleukos</a:t>
              </a:r>
              <a:endParaRPr lang="sv-SE" sz="1700" b="1" dirty="0">
                <a:solidFill>
                  <a:schemeClr val="bg1"/>
                </a:solidFill>
                <a:effectLst>
                  <a:outerShdw blurRad="38100" dist="38100" dir="2700000" algn="tl">
                    <a:srgbClr val="000000">
                      <a:alpha val="43137"/>
                    </a:srgbClr>
                  </a:outerShdw>
                </a:effectLst>
              </a:endParaRPr>
            </a:p>
          </p:txBody>
        </p:sp>
        <p:pic>
          <p:nvPicPr>
            <p:cNvPr id="1028" name="Picture 4" descr="C:\Documents and Settings\Jonathan Karlsson\Mina dokument\Mötesserier\Övrigt\Daniel 11\Seleuco_I_Nicatore.JPG"/>
            <p:cNvPicPr>
              <a:picLocks noChangeAspect="1" noChangeArrowheads="1"/>
            </p:cNvPicPr>
            <p:nvPr/>
          </p:nvPicPr>
          <p:blipFill>
            <a:blip r:embed="rId9" cstate="screen">
              <a:extLst>
                <a:ext uri="{BEBA8EAE-BF5A-486C-A8C5-ECC9F3942E4B}">
                  <a14:imgProps xmlns:a14="http://schemas.microsoft.com/office/drawing/2010/main">
                    <a14:imgLayer r:embed="rId10">
                      <a14:imgEffect>
                        <a14:backgroundRemoval t="0" b="100000" l="0" r="100000"/>
                      </a14:imgEffect>
                    </a14:imgLayer>
                  </a14:imgProps>
                </a:ext>
              </a:extLst>
            </a:blip>
            <a:srcRect/>
            <a:stretch>
              <a:fillRect/>
            </a:stretch>
          </p:blipFill>
          <p:spPr bwMode="auto">
            <a:xfrm>
              <a:off x="3203848" y="2160115"/>
              <a:ext cx="1005670" cy="1340893"/>
            </a:xfrm>
            <a:prstGeom prst="rect">
              <a:avLst/>
            </a:prstGeom>
            <a:ln>
              <a:noFill/>
            </a:ln>
            <a:effectLst>
              <a:outerShdw blurRad="292100" dist="139700" dir="2700000" algn="tl" rotWithShape="0">
                <a:srgbClr val="333333">
                  <a:alpha val="65000"/>
                </a:srgbClr>
              </a:outerShdw>
            </a:effectLst>
          </p:spPr>
        </p:pic>
      </p:grpSp>
      <p:grpSp>
        <p:nvGrpSpPr>
          <p:cNvPr id="46" name="Grupp 45"/>
          <p:cNvGrpSpPr/>
          <p:nvPr/>
        </p:nvGrpSpPr>
        <p:grpSpPr>
          <a:xfrm>
            <a:off x="1907704" y="2852936"/>
            <a:ext cx="1296144" cy="1440160"/>
            <a:chOff x="1907704" y="3789040"/>
            <a:chExt cx="1296144" cy="1440160"/>
          </a:xfrm>
        </p:grpSpPr>
        <p:sp>
          <p:nvSpPr>
            <p:cNvPr id="22" name="textruta 21"/>
            <p:cNvSpPr txBox="1"/>
            <p:nvPr/>
          </p:nvSpPr>
          <p:spPr>
            <a:xfrm>
              <a:off x="1907704" y="4859868"/>
              <a:ext cx="1296144" cy="369332"/>
            </a:xfrm>
            <a:prstGeom prst="rect">
              <a:avLst/>
            </a:prstGeom>
            <a:noFill/>
            <a:effectLst>
              <a:outerShdw blurRad="50800" dist="38100" dir="2700000" algn="tl" rotWithShape="0">
                <a:prstClr val="black">
                  <a:alpha val="40000"/>
                </a:prstClr>
              </a:outerShdw>
            </a:effectLst>
          </p:spPr>
          <p:txBody>
            <a:bodyPr wrap="square" rtlCol="0">
              <a:spAutoFit/>
            </a:bodyPr>
            <a:lstStyle/>
            <a:p>
              <a:pPr marL="342900" indent="-342900"/>
              <a:r>
                <a:rPr lang="sv-SE" b="1" dirty="0" err="1" smtClean="0">
                  <a:solidFill>
                    <a:schemeClr val="bg1"/>
                  </a:solidFill>
                  <a:effectLst>
                    <a:outerShdw blurRad="38100" dist="38100" dir="2700000" algn="tl">
                      <a:srgbClr val="000000">
                        <a:alpha val="43137"/>
                      </a:srgbClr>
                    </a:outerShdw>
                  </a:effectLst>
                </a:rPr>
                <a:t>Kassandros</a:t>
              </a:r>
              <a:endParaRPr lang="sv-SE" b="1" dirty="0">
                <a:solidFill>
                  <a:schemeClr val="bg1"/>
                </a:solidFill>
                <a:effectLst>
                  <a:outerShdw blurRad="38100" dist="38100" dir="2700000" algn="tl">
                    <a:srgbClr val="000000">
                      <a:alpha val="43137"/>
                    </a:srgbClr>
                  </a:outerShdw>
                </a:effectLst>
              </a:endParaRPr>
            </a:p>
          </p:txBody>
        </p:sp>
        <p:pic>
          <p:nvPicPr>
            <p:cNvPr id="1029" name="Picture 5"/>
            <p:cNvPicPr>
              <a:picLocks noChangeAspect="1" noChangeArrowheads="1"/>
            </p:cNvPicPr>
            <p:nvPr/>
          </p:nvPicPr>
          <p:blipFill>
            <a:blip r:embed="rId11" cstate="screen">
              <a:extLst>
                <a:ext uri="{BEBA8EAE-BF5A-486C-A8C5-ECC9F3942E4B}">
                  <a14:imgProps xmlns:a14="http://schemas.microsoft.com/office/drawing/2010/main">
                    <a14:imgLayer r:embed="rId12">
                      <a14:imgEffect>
                        <a14:backgroundRemoval t="0" b="100000" l="0" r="100000"/>
                      </a14:imgEffect>
                    </a14:imgLayer>
                  </a14:imgProps>
                </a:ext>
                <a:ext uri="{28A0092B-C50C-407E-A947-70E740481C1C}">
                  <a14:useLocalDpi xmlns:a14="http://schemas.microsoft.com/office/drawing/2010/main"/>
                </a:ext>
              </a:extLst>
            </a:blip>
            <a:stretch>
              <a:fillRect/>
            </a:stretch>
          </p:blipFill>
          <p:spPr bwMode="auto">
            <a:xfrm>
              <a:off x="2161802" y="3789040"/>
              <a:ext cx="782695" cy="1080120"/>
            </a:xfrm>
            <a:prstGeom prst="rect">
              <a:avLst/>
            </a:prstGeom>
            <a:ln>
              <a:noFill/>
            </a:ln>
            <a:effectLst>
              <a:outerShdw blurRad="292100" dist="139700" dir="2700000" algn="tl" rotWithShape="0">
                <a:srgbClr val="333333">
                  <a:alpha val="65000"/>
                </a:srgbClr>
              </a:outerShdw>
            </a:effectLst>
          </p:spPr>
        </p:pic>
      </p:grpSp>
      <p:sp>
        <p:nvSpPr>
          <p:cNvPr id="3" name="Rektangel 2"/>
          <p:cNvSpPr/>
          <p:nvPr/>
        </p:nvSpPr>
        <p:spPr>
          <a:xfrm>
            <a:off x="870522" y="5373216"/>
            <a:ext cx="7344816" cy="1384995"/>
          </a:xfrm>
          <a:prstGeom prst="rect">
            <a:avLst/>
          </a:prstGeom>
        </p:spPr>
        <p:txBody>
          <a:bodyPr wrap="square">
            <a:spAutoFit/>
          </a:bodyPr>
          <a:lstStyle/>
          <a:p>
            <a:r>
              <a:rPr lang="sv-SE" sz="2800" dirty="0" smtClean="0">
                <a:solidFill>
                  <a:schemeClr val="bg1"/>
                </a:solidFill>
                <a:effectLst>
                  <a:outerShdw blurRad="38100" dist="38100" dir="2700000" algn="tl">
                    <a:srgbClr val="000000">
                      <a:alpha val="43137"/>
                    </a:srgbClr>
                  </a:outerShdw>
                </a:effectLst>
                <a:latin typeface="Arial Rounded MT Bold" pitchFamily="34" charset="0"/>
              </a:rPr>
              <a:t>”Men </a:t>
            </a:r>
            <a:r>
              <a:rPr lang="sv-SE" sz="2800" dirty="0">
                <a:solidFill>
                  <a:schemeClr val="bg1"/>
                </a:solidFill>
                <a:effectLst>
                  <a:outerShdw blurRad="38100" dist="38100" dir="2700000" algn="tl">
                    <a:srgbClr val="000000">
                      <a:alpha val="43137"/>
                    </a:srgbClr>
                  </a:outerShdw>
                </a:effectLst>
                <a:latin typeface="Arial Rounded MT Bold" pitchFamily="34" charset="0"/>
              </a:rPr>
              <a:t>när han har kommit skall hans rike falla sönder och </a:t>
            </a:r>
            <a:r>
              <a:rPr lang="sv-SE" sz="2800" dirty="0">
                <a:solidFill>
                  <a:srgbClr val="FFFF00"/>
                </a:solidFill>
                <a:effectLst>
                  <a:outerShdw blurRad="38100" dist="38100" dir="2700000" algn="tl">
                    <a:srgbClr val="000000">
                      <a:alpha val="43137"/>
                    </a:srgbClr>
                  </a:outerShdw>
                </a:effectLst>
                <a:latin typeface="Arial Rounded MT Bold" pitchFamily="34" charset="0"/>
              </a:rPr>
              <a:t>delas</a:t>
            </a:r>
            <a:r>
              <a:rPr lang="sv-SE" sz="2800" dirty="0">
                <a:solidFill>
                  <a:schemeClr val="bg1"/>
                </a:solidFill>
                <a:effectLst>
                  <a:outerShdw blurRad="38100" dist="38100" dir="2700000" algn="tl">
                    <a:srgbClr val="000000">
                      <a:alpha val="43137"/>
                    </a:srgbClr>
                  </a:outerShdw>
                </a:effectLst>
                <a:latin typeface="Arial Rounded MT Bold" pitchFamily="34" charset="0"/>
              </a:rPr>
              <a:t> efter himlens </a:t>
            </a:r>
            <a:r>
              <a:rPr lang="sv-SE" sz="2800" dirty="0">
                <a:solidFill>
                  <a:srgbClr val="FFFF00"/>
                </a:solidFill>
                <a:effectLst>
                  <a:outerShdw blurRad="38100" dist="38100" dir="2700000" algn="tl">
                    <a:srgbClr val="000000">
                      <a:alpha val="43137"/>
                    </a:srgbClr>
                  </a:outerShdw>
                </a:effectLst>
                <a:latin typeface="Arial Rounded MT Bold" pitchFamily="34" charset="0"/>
              </a:rPr>
              <a:t>fyra</a:t>
            </a:r>
            <a:r>
              <a:rPr lang="sv-SE" sz="2800" dirty="0">
                <a:solidFill>
                  <a:schemeClr val="bg1"/>
                </a:solidFill>
                <a:effectLst>
                  <a:outerShdw blurRad="38100" dist="38100" dir="2700000" algn="tl">
                    <a:srgbClr val="000000">
                      <a:alpha val="43137"/>
                    </a:srgbClr>
                  </a:outerShdw>
                </a:effectLst>
                <a:latin typeface="Arial Rounded MT Bold" pitchFamily="34" charset="0"/>
              </a:rPr>
              <a:t> väderstreck</a:t>
            </a:r>
            <a:r>
              <a:rPr lang="sv-SE" sz="2800" dirty="0" smtClean="0">
                <a:solidFill>
                  <a:schemeClr val="bg1"/>
                </a:solidFill>
                <a:effectLst>
                  <a:outerShdw blurRad="38100" dist="38100" dir="2700000" algn="tl">
                    <a:srgbClr val="000000">
                      <a:alpha val="43137"/>
                    </a:srgbClr>
                  </a:outerShdw>
                </a:effectLst>
                <a:latin typeface="Arial Rounded MT Bold" pitchFamily="34" charset="0"/>
              </a:rPr>
              <a:t>.”</a:t>
            </a:r>
            <a:endParaRPr lang="sv-SE" sz="2800" dirty="0">
              <a:effectLst>
                <a:outerShdw blurRad="38100" dist="38100" dir="2700000" algn="tl">
                  <a:srgbClr val="000000">
                    <a:alpha val="43137"/>
                  </a:srgbClr>
                </a:outerShdw>
              </a:effectLst>
            </a:endParaRPr>
          </a:p>
        </p:txBody>
      </p:sp>
      <p:sp>
        <p:nvSpPr>
          <p:cNvPr id="42" name="textruta 41"/>
          <p:cNvSpPr txBox="1"/>
          <p:nvPr/>
        </p:nvSpPr>
        <p:spPr>
          <a:xfrm>
            <a:off x="6071058" y="6388879"/>
            <a:ext cx="2144280" cy="369332"/>
          </a:xfrm>
          <a:prstGeom prst="rect">
            <a:avLst/>
          </a:prstGeom>
          <a:noFill/>
          <a:effectLst>
            <a:outerShdw blurRad="50800" dist="38100" dir="2700000" algn="tl" rotWithShape="0">
              <a:prstClr val="black">
                <a:alpha val="40000"/>
              </a:prstClr>
            </a:outerShdw>
          </a:effectLst>
        </p:spPr>
        <p:txBody>
          <a:bodyPr wrap="square" rtlCol="0">
            <a:spAutoFit/>
          </a:bodyPr>
          <a:lstStyle/>
          <a:p>
            <a:pPr marL="342900" indent="-342900" algn="r"/>
            <a:r>
              <a:rPr lang="sv-SE" b="1" dirty="0" smtClean="0">
                <a:solidFill>
                  <a:schemeClr val="bg1"/>
                </a:solidFill>
              </a:rPr>
              <a:t>Svenska Folkbibeln</a:t>
            </a:r>
            <a:endParaRPr lang="sv-SE" b="1" dirty="0">
              <a:solidFill>
                <a:schemeClr val="bg1"/>
              </a:solidFill>
            </a:endParaRPr>
          </a:p>
        </p:txBody>
      </p:sp>
    </p:spTree>
    <p:extLst>
      <p:ext uri="{BB962C8B-B14F-4D97-AF65-F5344CB8AC3E}">
        <p14:creationId xmlns:p14="http://schemas.microsoft.com/office/powerpoint/2010/main" val="2309169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p:cTn id="7" dur="500" fill="hold"/>
                                        <p:tgtEl>
                                          <p:spTgt spid="39"/>
                                        </p:tgtEl>
                                        <p:attrNameLst>
                                          <p:attrName>ppt_w</p:attrName>
                                        </p:attrNameLst>
                                      </p:cBhvr>
                                      <p:tavLst>
                                        <p:tav tm="0">
                                          <p:val>
                                            <p:fltVal val="0"/>
                                          </p:val>
                                        </p:tav>
                                        <p:tav tm="100000">
                                          <p:val>
                                            <p:strVal val="#ppt_w"/>
                                          </p:val>
                                        </p:tav>
                                      </p:tavLst>
                                    </p:anim>
                                    <p:anim calcmode="lin" valueType="num">
                                      <p:cBhvr>
                                        <p:cTn id="8" dur="500" fill="hold"/>
                                        <p:tgtEl>
                                          <p:spTgt spid="39"/>
                                        </p:tgtEl>
                                        <p:attrNameLst>
                                          <p:attrName>ppt_h</p:attrName>
                                        </p:attrNameLst>
                                      </p:cBhvr>
                                      <p:tavLst>
                                        <p:tav tm="0">
                                          <p:val>
                                            <p:fltVal val="0"/>
                                          </p:val>
                                        </p:tav>
                                        <p:tav tm="100000">
                                          <p:val>
                                            <p:strVal val="#ppt_h"/>
                                          </p:val>
                                        </p:tav>
                                      </p:tavLst>
                                    </p:anim>
                                  </p:childTnLst>
                                </p:cTn>
                              </p:par>
                              <p:par>
                                <p:cTn id="9" presetID="56" presetClass="path" presetSubtype="0" accel="50000" decel="50000" fill="hold" nodeType="withEffect">
                                  <p:stCondLst>
                                    <p:cond delay="0"/>
                                  </p:stCondLst>
                                  <p:childTnLst>
                                    <p:animMotion origin="layout" path="M -0.27274 0.13495 L -2.77778E-6 3.7037E-6 " pathEditMode="relative" rAng="0" ptsTypes="AA">
                                      <p:cBhvr>
                                        <p:cTn id="10" dur="1000" fill="hold"/>
                                        <p:tgtEl>
                                          <p:spTgt spid="39"/>
                                        </p:tgtEl>
                                        <p:attrNameLst>
                                          <p:attrName>ppt_x</p:attrName>
                                          <p:attrName>ppt_y</p:attrName>
                                        </p:attrNameLst>
                                      </p:cBhvr>
                                      <p:rCtr x="13600" y="-6800"/>
                                    </p:animMotion>
                                  </p:childTnLst>
                                </p:cTn>
                              </p:par>
                              <p:par>
                                <p:cTn id="11" presetID="23" presetClass="entr" presetSubtype="16" fill="hold" nodeType="withEffect">
                                  <p:stCondLst>
                                    <p:cond delay="0"/>
                                  </p:stCondLst>
                                  <p:childTnLst>
                                    <p:set>
                                      <p:cBhvr>
                                        <p:cTn id="12" dur="1" fill="hold">
                                          <p:stCondLst>
                                            <p:cond delay="0"/>
                                          </p:stCondLst>
                                        </p:cTn>
                                        <p:tgtEl>
                                          <p:spTgt spid="46"/>
                                        </p:tgtEl>
                                        <p:attrNameLst>
                                          <p:attrName>style.visibility</p:attrName>
                                        </p:attrNameLst>
                                      </p:cBhvr>
                                      <p:to>
                                        <p:strVal val="visible"/>
                                      </p:to>
                                    </p:set>
                                    <p:anim calcmode="lin" valueType="num">
                                      <p:cBhvr>
                                        <p:cTn id="13" dur="500" fill="hold"/>
                                        <p:tgtEl>
                                          <p:spTgt spid="46"/>
                                        </p:tgtEl>
                                        <p:attrNameLst>
                                          <p:attrName>ppt_w</p:attrName>
                                        </p:attrNameLst>
                                      </p:cBhvr>
                                      <p:tavLst>
                                        <p:tav tm="0">
                                          <p:val>
                                            <p:fltVal val="0"/>
                                          </p:val>
                                        </p:tav>
                                        <p:tav tm="100000">
                                          <p:val>
                                            <p:strVal val="#ppt_w"/>
                                          </p:val>
                                        </p:tav>
                                      </p:tavLst>
                                    </p:anim>
                                    <p:anim calcmode="lin" valueType="num">
                                      <p:cBhvr>
                                        <p:cTn id="14" dur="500" fill="hold"/>
                                        <p:tgtEl>
                                          <p:spTgt spid="46"/>
                                        </p:tgtEl>
                                        <p:attrNameLst>
                                          <p:attrName>ppt_h</p:attrName>
                                        </p:attrNameLst>
                                      </p:cBhvr>
                                      <p:tavLst>
                                        <p:tav tm="0">
                                          <p:val>
                                            <p:fltVal val="0"/>
                                          </p:val>
                                        </p:tav>
                                        <p:tav tm="100000">
                                          <p:val>
                                            <p:strVal val="#ppt_h"/>
                                          </p:val>
                                        </p:tav>
                                      </p:tavLst>
                                    </p:anim>
                                  </p:childTnLst>
                                </p:cTn>
                              </p:par>
                              <p:par>
                                <p:cTn id="15" presetID="49" presetClass="path" presetSubtype="0" accel="50000" decel="50000" fill="hold" nodeType="withEffect">
                                  <p:stCondLst>
                                    <p:cond delay="0"/>
                                  </p:stCondLst>
                                  <p:childTnLst>
                                    <p:animMotion origin="layout" path="M -0.15452 -0.01991 L 3.88889E-6 -7.40741E-7 " pathEditMode="relative" rAng="0" ptsTypes="AA">
                                      <p:cBhvr>
                                        <p:cTn id="16" dur="1000" fill="hold"/>
                                        <p:tgtEl>
                                          <p:spTgt spid="46"/>
                                        </p:tgtEl>
                                        <p:attrNameLst>
                                          <p:attrName>ppt_x</p:attrName>
                                          <p:attrName>ppt_y</p:attrName>
                                        </p:attrNameLst>
                                      </p:cBhvr>
                                      <p:rCtr x="7700" y="1000"/>
                                    </p:animMotion>
                                  </p:childTnLst>
                                </p:cTn>
                              </p:par>
                              <p:par>
                                <p:cTn id="17" presetID="23" presetClass="entr" presetSubtype="16" fill="hold" nodeType="withEffect">
                                  <p:stCondLst>
                                    <p:cond delay="0"/>
                                  </p:stCondLst>
                                  <p:childTnLst>
                                    <p:set>
                                      <p:cBhvr>
                                        <p:cTn id="18" dur="1" fill="hold">
                                          <p:stCondLst>
                                            <p:cond delay="0"/>
                                          </p:stCondLst>
                                        </p:cTn>
                                        <p:tgtEl>
                                          <p:spTgt spid="43"/>
                                        </p:tgtEl>
                                        <p:attrNameLst>
                                          <p:attrName>style.visibility</p:attrName>
                                        </p:attrNameLst>
                                      </p:cBhvr>
                                      <p:to>
                                        <p:strVal val="visible"/>
                                      </p:to>
                                    </p:set>
                                    <p:anim calcmode="lin" valueType="num">
                                      <p:cBhvr>
                                        <p:cTn id="19" dur="500" fill="hold"/>
                                        <p:tgtEl>
                                          <p:spTgt spid="43"/>
                                        </p:tgtEl>
                                        <p:attrNameLst>
                                          <p:attrName>ppt_w</p:attrName>
                                        </p:attrNameLst>
                                      </p:cBhvr>
                                      <p:tavLst>
                                        <p:tav tm="0">
                                          <p:val>
                                            <p:fltVal val="0"/>
                                          </p:val>
                                        </p:tav>
                                        <p:tav tm="100000">
                                          <p:val>
                                            <p:strVal val="#ppt_w"/>
                                          </p:val>
                                        </p:tav>
                                      </p:tavLst>
                                    </p:anim>
                                    <p:anim calcmode="lin" valueType="num">
                                      <p:cBhvr>
                                        <p:cTn id="20" dur="500" fill="hold"/>
                                        <p:tgtEl>
                                          <p:spTgt spid="43"/>
                                        </p:tgtEl>
                                        <p:attrNameLst>
                                          <p:attrName>ppt_h</p:attrName>
                                        </p:attrNameLst>
                                      </p:cBhvr>
                                      <p:tavLst>
                                        <p:tav tm="0">
                                          <p:val>
                                            <p:fltVal val="0"/>
                                          </p:val>
                                        </p:tav>
                                        <p:tav tm="100000">
                                          <p:val>
                                            <p:strVal val="#ppt_h"/>
                                          </p:val>
                                        </p:tav>
                                      </p:tavLst>
                                    </p:anim>
                                  </p:childTnLst>
                                </p:cTn>
                              </p:par>
                              <p:par>
                                <p:cTn id="21" presetID="56" presetClass="path" presetSubtype="0" accel="50000" decel="50000" fill="hold" nodeType="withEffect">
                                  <p:stCondLst>
                                    <p:cond delay="0"/>
                                  </p:stCondLst>
                                  <p:childTnLst>
                                    <p:animMotion origin="layout" path="M -0.40156 0.02431 L -2.22222E-6 -4.44444E-6 " pathEditMode="relative" rAng="0" ptsTypes="AA">
                                      <p:cBhvr>
                                        <p:cTn id="22" dur="1000" fill="hold"/>
                                        <p:tgtEl>
                                          <p:spTgt spid="43"/>
                                        </p:tgtEl>
                                        <p:attrNameLst>
                                          <p:attrName>ppt_x</p:attrName>
                                          <p:attrName>ppt_y</p:attrName>
                                        </p:attrNameLst>
                                      </p:cBhvr>
                                      <p:rCtr x="20100" y="-1200"/>
                                    </p:animMotion>
                                  </p:childTnLst>
                                </p:cTn>
                              </p:par>
                              <p:par>
                                <p:cTn id="23" presetID="23" presetClass="entr" presetSubtype="16" fill="hold" nodeType="withEffect">
                                  <p:stCondLst>
                                    <p:cond delay="0"/>
                                  </p:stCondLst>
                                  <p:childTnLst>
                                    <p:set>
                                      <p:cBhvr>
                                        <p:cTn id="24" dur="1" fill="hold">
                                          <p:stCondLst>
                                            <p:cond delay="0"/>
                                          </p:stCondLst>
                                        </p:cTn>
                                        <p:tgtEl>
                                          <p:spTgt spid="45"/>
                                        </p:tgtEl>
                                        <p:attrNameLst>
                                          <p:attrName>style.visibility</p:attrName>
                                        </p:attrNameLst>
                                      </p:cBhvr>
                                      <p:to>
                                        <p:strVal val="visible"/>
                                      </p:to>
                                    </p:set>
                                    <p:anim calcmode="lin" valueType="num">
                                      <p:cBhvr>
                                        <p:cTn id="25" dur="500" fill="hold"/>
                                        <p:tgtEl>
                                          <p:spTgt spid="45"/>
                                        </p:tgtEl>
                                        <p:attrNameLst>
                                          <p:attrName>ppt_w</p:attrName>
                                        </p:attrNameLst>
                                      </p:cBhvr>
                                      <p:tavLst>
                                        <p:tav tm="0">
                                          <p:val>
                                            <p:fltVal val="0"/>
                                          </p:val>
                                        </p:tav>
                                        <p:tav tm="100000">
                                          <p:val>
                                            <p:strVal val="#ppt_w"/>
                                          </p:val>
                                        </p:tav>
                                      </p:tavLst>
                                    </p:anim>
                                    <p:anim calcmode="lin" valueType="num">
                                      <p:cBhvr>
                                        <p:cTn id="26" dur="500" fill="hold"/>
                                        <p:tgtEl>
                                          <p:spTgt spid="45"/>
                                        </p:tgtEl>
                                        <p:attrNameLst>
                                          <p:attrName>ppt_h</p:attrName>
                                        </p:attrNameLst>
                                      </p:cBhvr>
                                      <p:tavLst>
                                        <p:tav tm="0">
                                          <p:val>
                                            <p:fltVal val="0"/>
                                          </p:val>
                                        </p:tav>
                                        <p:tav tm="100000">
                                          <p:val>
                                            <p:strVal val="#ppt_h"/>
                                          </p:val>
                                        </p:tav>
                                      </p:tavLst>
                                    </p:anim>
                                  </p:childTnLst>
                                </p:cTn>
                              </p:par>
                              <p:par>
                                <p:cTn id="27" presetID="49" presetClass="path" presetSubtype="0" accel="50000" decel="50000" fill="hold" nodeType="withEffect">
                                  <p:stCondLst>
                                    <p:cond delay="0"/>
                                  </p:stCondLst>
                                  <p:childTnLst>
                                    <p:animMotion origin="layout" path="M -0.27969 -0.14306 L -1.11111E-6 4.44444E-6 " pathEditMode="relative" rAng="0" ptsTypes="AA">
                                      <p:cBhvr>
                                        <p:cTn id="28" dur="1000" fill="hold"/>
                                        <p:tgtEl>
                                          <p:spTgt spid="45"/>
                                        </p:tgtEl>
                                        <p:attrNameLst>
                                          <p:attrName>ppt_x</p:attrName>
                                          <p:attrName>ppt_y</p:attrName>
                                        </p:attrNameLst>
                                      </p:cBhvr>
                                      <p:rCtr x="14000" y="72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ruta 3"/>
          <p:cNvSpPr txBox="1"/>
          <p:nvPr/>
        </p:nvSpPr>
        <p:spPr>
          <a:xfrm>
            <a:off x="928662" y="785794"/>
            <a:ext cx="7286676" cy="830997"/>
          </a:xfrm>
          <a:prstGeom prst="rect">
            <a:avLst/>
          </a:prstGeom>
          <a:noFill/>
          <a:effectLst>
            <a:outerShdw blurRad="50800" dist="38100" dir="2700000" algn="tl" rotWithShape="0">
              <a:prstClr val="black">
                <a:alpha val="40000"/>
              </a:prstClr>
            </a:outerShdw>
          </a:effectLst>
        </p:spPr>
        <p:txBody>
          <a:bodyPr wrap="square" rtlCol="0">
            <a:spAutoFit/>
          </a:bodyPr>
          <a:lstStyle/>
          <a:p>
            <a:r>
              <a:rPr lang="sv-SE" sz="4800" dirty="0" smtClean="0">
                <a:solidFill>
                  <a:srgbClr val="FFC000"/>
                </a:solidFill>
                <a:latin typeface="Berlin Sans FB Demi" pitchFamily="34" charset="0"/>
              </a:rPr>
              <a:t>Daniel 11:4</a:t>
            </a:r>
            <a:endParaRPr lang="sv-SE" sz="4800" dirty="0">
              <a:solidFill>
                <a:srgbClr val="FFC000"/>
              </a:solidFill>
              <a:latin typeface="Berlin Sans FB Demi" pitchFamily="34" charset="0"/>
            </a:endParaRPr>
          </a:p>
        </p:txBody>
      </p:sp>
      <p:pic>
        <p:nvPicPr>
          <p:cNvPr id="6" name="Picture 4" descr="4 greek empires"/>
          <p:cNvPicPr>
            <a:picLocks noChangeAspect="1" noChangeArrowheads="1"/>
          </p:cNvPicPr>
          <p:nvPr/>
        </p:nvPicPr>
        <p:blipFill>
          <a:blip r:embed="rId3" cstate="screen"/>
          <a:srcRect/>
          <a:stretch>
            <a:fillRect/>
          </a:stretch>
        </p:blipFill>
        <p:spPr bwMode="auto">
          <a:xfrm>
            <a:off x="1835150" y="3716338"/>
            <a:ext cx="5400675" cy="2851150"/>
          </a:xfrm>
          <a:prstGeom prst="rect">
            <a:avLst/>
          </a:prstGeom>
          <a:noFill/>
          <a:ln w="9525">
            <a:noFill/>
            <a:miter lim="800000"/>
            <a:headEnd/>
            <a:tailEnd/>
          </a:ln>
        </p:spPr>
      </p:pic>
      <p:grpSp>
        <p:nvGrpSpPr>
          <p:cNvPr id="7" name="Group 11"/>
          <p:cNvGrpSpPr>
            <a:grpSpLocks/>
          </p:cNvGrpSpPr>
          <p:nvPr/>
        </p:nvGrpSpPr>
        <p:grpSpPr bwMode="auto">
          <a:xfrm>
            <a:off x="1979613" y="1412875"/>
            <a:ext cx="6337300" cy="2289175"/>
            <a:chOff x="884" y="890"/>
            <a:chExt cx="3992" cy="1442"/>
          </a:xfrm>
        </p:grpSpPr>
        <p:grpSp>
          <p:nvGrpSpPr>
            <p:cNvPr id="8" name="Group 10"/>
            <p:cNvGrpSpPr>
              <a:grpSpLocks/>
            </p:cNvGrpSpPr>
            <p:nvPr/>
          </p:nvGrpSpPr>
          <p:grpSpPr bwMode="auto">
            <a:xfrm>
              <a:off x="884" y="890"/>
              <a:ext cx="3992" cy="1442"/>
              <a:chOff x="884" y="890"/>
              <a:chExt cx="3992" cy="1442"/>
            </a:xfrm>
          </p:grpSpPr>
          <p:sp>
            <p:nvSpPr>
              <p:cNvPr id="10" name="Text Box 3"/>
              <p:cNvSpPr txBox="1">
                <a:spLocks noChangeArrowheads="1"/>
              </p:cNvSpPr>
              <p:nvPr/>
            </p:nvSpPr>
            <p:spPr bwMode="auto">
              <a:xfrm>
                <a:off x="1066" y="890"/>
                <a:ext cx="3810" cy="1442"/>
              </a:xfrm>
              <a:prstGeom prst="rect">
                <a:avLst/>
              </a:prstGeom>
              <a:noFill/>
              <a:ln w="9525">
                <a:noFill/>
                <a:miter lim="800000"/>
                <a:headEnd/>
                <a:tailEnd/>
              </a:ln>
              <a:effectLst>
                <a:outerShdw dist="35921" dir="2700000" algn="ctr" rotWithShape="0">
                  <a:schemeClr val="tx1"/>
                </a:outerShdw>
              </a:effectLst>
            </p:spPr>
            <p:txBody>
              <a:bodyPr>
                <a:spAutoFit/>
              </a:bodyPr>
              <a:lstStyle/>
              <a:p>
                <a:pPr>
                  <a:defRPr/>
                </a:pPr>
                <a:r>
                  <a:rPr lang="sv-SE" sz="3600" dirty="0" err="1">
                    <a:solidFill>
                      <a:schemeClr val="bg1"/>
                    </a:solidFill>
                  </a:rPr>
                  <a:t>Kassandros</a:t>
                </a:r>
                <a:r>
                  <a:rPr lang="sv-SE" sz="3600" dirty="0">
                    <a:solidFill>
                      <a:schemeClr val="bg1"/>
                    </a:solidFill>
                  </a:rPr>
                  <a:t> </a:t>
                </a:r>
                <a:r>
                  <a:rPr lang="sv-SE" sz="3600" dirty="0">
                    <a:solidFill>
                      <a:schemeClr val="bg1"/>
                    </a:solidFill>
                    <a:sym typeface="Wingdings" pitchFamily="2" charset="2"/>
                  </a:rPr>
                  <a:t> Makedonien</a:t>
                </a:r>
                <a:endParaRPr lang="sv-SE" sz="3600" dirty="0">
                  <a:solidFill>
                    <a:schemeClr val="bg1"/>
                  </a:solidFill>
                </a:endParaRPr>
              </a:p>
              <a:p>
                <a:pPr>
                  <a:defRPr/>
                </a:pPr>
                <a:r>
                  <a:rPr lang="sv-SE" sz="3600" dirty="0" err="1">
                    <a:solidFill>
                      <a:schemeClr val="bg1"/>
                    </a:solidFill>
                  </a:rPr>
                  <a:t>Lysimakos</a:t>
                </a:r>
                <a:r>
                  <a:rPr lang="sv-SE" sz="3600" dirty="0">
                    <a:solidFill>
                      <a:schemeClr val="bg1"/>
                    </a:solidFill>
                  </a:rPr>
                  <a:t> </a:t>
                </a:r>
                <a:r>
                  <a:rPr lang="sv-SE" sz="3600" dirty="0">
                    <a:solidFill>
                      <a:schemeClr val="bg1"/>
                    </a:solidFill>
                    <a:sym typeface="Wingdings" pitchFamily="2" charset="2"/>
                  </a:rPr>
                  <a:t> Trakien</a:t>
                </a:r>
                <a:endParaRPr lang="sv-SE" sz="3600" dirty="0">
                  <a:solidFill>
                    <a:schemeClr val="bg1"/>
                  </a:solidFill>
                </a:endParaRPr>
              </a:p>
              <a:p>
                <a:pPr>
                  <a:defRPr/>
                </a:pPr>
                <a:r>
                  <a:rPr lang="sv-SE" sz="3600" dirty="0">
                    <a:solidFill>
                      <a:schemeClr val="bg1"/>
                    </a:solidFill>
                  </a:rPr>
                  <a:t>Ptolemaios </a:t>
                </a:r>
                <a:r>
                  <a:rPr lang="sv-SE" sz="3600" dirty="0">
                    <a:solidFill>
                      <a:schemeClr val="bg1"/>
                    </a:solidFill>
                    <a:sym typeface="Wingdings" pitchFamily="2" charset="2"/>
                  </a:rPr>
                  <a:t> Egypten</a:t>
                </a:r>
                <a:endParaRPr lang="sv-SE" sz="3600" dirty="0">
                  <a:solidFill>
                    <a:schemeClr val="bg1"/>
                  </a:solidFill>
                </a:endParaRPr>
              </a:p>
              <a:p>
                <a:pPr>
                  <a:defRPr/>
                </a:pPr>
                <a:r>
                  <a:rPr lang="sv-SE" sz="3600" dirty="0" err="1">
                    <a:solidFill>
                      <a:schemeClr val="bg1"/>
                    </a:solidFill>
                  </a:rPr>
                  <a:t>Seleukos</a:t>
                </a:r>
                <a:r>
                  <a:rPr lang="sv-SE" sz="3600" dirty="0">
                    <a:solidFill>
                      <a:schemeClr val="bg1"/>
                    </a:solidFill>
                  </a:rPr>
                  <a:t> </a:t>
                </a:r>
                <a:r>
                  <a:rPr lang="sv-SE" sz="3600" dirty="0">
                    <a:solidFill>
                      <a:schemeClr val="bg1"/>
                    </a:solidFill>
                    <a:sym typeface="Wingdings" pitchFamily="2" charset="2"/>
                  </a:rPr>
                  <a:t> Syrien</a:t>
                </a:r>
                <a:endParaRPr lang="sv-SE" sz="3600" dirty="0">
                  <a:solidFill>
                    <a:schemeClr val="bg1"/>
                  </a:solidFill>
                </a:endParaRPr>
              </a:p>
            </p:txBody>
          </p:sp>
          <p:sp>
            <p:nvSpPr>
              <p:cNvPr id="11" name="Rectangle 6"/>
              <p:cNvSpPr>
                <a:spLocks noChangeArrowheads="1"/>
              </p:cNvSpPr>
              <p:nvPr/>
            </p:nvSpPr>
            <p:spPr bwMode="auto">
              <a:xfrm>
                <a:off x="884" y="1026"/>
                <a:ext cx="136" cy="136"/>
              </a:xfrm>
              <a:prstGeom prst="rect">
                <a:avLst/>
              </a:prstGeom>
              <a:solidFill>
                <a:srgbClr val="66FF66"/>
              </a:solidFill>
              <a:ln w="9525">
                <a:solidFill>
                  <a:schemeClr val="tx1"/>
                </a:solidFill>
                <a:miter lim="800000"/>
                <a:headEnd/>
                <a:tailEnd/>
              </a:ln>
            </p:spPr>
            <p:txBody>
              <a:bodyPr wrap="none" anchor="ctr"/>
              <a:lstStyle/>
              <a:p>
                <a:endParaRPr lang="sv-SE"/>
              </a:p>
            </p:txBody>
          </p:sp>
          <p:sp>
            <p:nvSpPr>
              <p:cNvPr id="12" name="Rectangle 7"/>
              <p:cNvSpPr>
                <a:spLocks noChangeArrowheads="1"/>
              </p:cNvSpPr>
              <p:nvPr/>
            </p:nvSpPr>
            <p:spPr bwMode="auto">
              <a:xfrm>
                <a:off x="884" y="1389"/>
                <a:ext cx="136" cy="136"/>
              </a:xfrm>
              <a:prstGeom prst="rect">
                <a:avLst/>
              </a:prstGeom>
              <a:solidFill>
                <a:srgbClr val="FF9933"/>
              </a:solidFill>
              <a:ln w="9525">
                <a:solidFill>
                  <a:schemeClr val="tx1"/>
                </a:solidFill>
                <a:miter lim="800000"/>
                <a:headEnd/>
                <a:tailEnd/>
              </a:ln>
            </p:spPr>
            <p:txBody>
              <a:bodyPr wrap="none" anchor="ctr"/>
              <a:lstStyle/>
              <a:p>
                <a:endParaRPr lang="sv-SE"/>
              </a:p>
            </p:txBody>
          </p:sp>
          <p:sp>
            <p:nvSpPr>
              <p:cNvPr id="13" name="Rectangle 8"/>
              <p:cNvSpPr>
                <a:spLocks noChangeArrowheads="1"/>
              </p:cNvSpPr>
              <p:nvPr/>
            </p:nvSpPr>
            <p:spPr bwMode="auto">
              <a:xfrm>
                <a:off x="884" y="1706"/>
                <a:ext cx="136" cy="136"/>
              </a:xfrm>
              <a:prstGeom prst="rect">
                <a:avLst/>
              </a:prstGeom>
              <a:solidFill>
                <a:srgbClr val="3366FF"/>
              </a:solidFill>
              <a:ln w="9525">
                <a:solidFill>
                  <a:schemeClr val="tx1"/>
                </a:solidFill>
                <a:miter lim="800000"/>
                <a:headEnd/>
                <a:tailEnd/>
              </a:ln>
            </p:spPr>
            <p:txBody>
              <a:bodyPr wrap="none" anchor="ctr"/>
              <a:lstStyle/>
              <a:p>
                <a:endParaRPr lang="sv-SE"/>
              </a:p>
            </p:txBody>
          </p:sp>
        </p:grpSp>
        <p:sp>
          <p:nvSpPr>
            <p:cNvPr id="9" name="Rectangle 9"/>
            <p:cNvSpPr>
              <a:spLocks noChangeArrowheads="1"/>
            </p:cNvSpPr>
            <p:nvPr/>
          </p:nvSpPr>
          <p:spPr bwMode="auto">
            <a:xfrm>
              <a:off x="884" y="2069"/>
              <a:ext cx="136" cy="136"/>
            </a:xfrm>
            <a:prstGeom prst="rect">
              <a:avLst/>
            </a:prstGeom>
            <a:solidFill>
              <a:srgbClr val="FFFF43"/>
            </a:solidFill>
            <a:ln w="9525">
              <a:solidFill>
                <a:schemeClr val="tx1"/>
              </a:solidFill>
              <a:miter lim="800000"/>
              <a:headEnd/>
              <a:tailEnd/>
            </a:ln>
          </p:spPr>
          <p:txBody>
            <a:bodyPr wrap="none" anchor="ctr"/>
            <a:lstStyle/>
            <a:p>
              <a:endParaRPr lang="sv-SE"/>
            </a:p>
          </p:txBody>
        </p:sp>
      </p:grpSp>
      <p:grpSp>
        <p:nvGrpSpPr>
          <p:cNvPr id="14" name="Grupp 13"/>
          <p:cNvGrpSpPr/>
          <p:nvPr/>
        </p:nvGrpSpPr>
        <p:grpSpPr>
          <a:xfrm>
            <a:off x="179512" y="-27384"/>
            <a:ext cx="8640960" cy="1243300"/>
            <a:chOff x="179512" y="-27384"/>
            <a:chExt cx="8640960" cy="1243300"/>
          </a:xfrm>
        </p:grpSpPr>
        <p:sp>
          <p:nvSpPr>
            <p:cNvPr id="15" name="Femhörning 14"/>
            <p:cNvSpPr/>
            <p:nvPr/>
          </p:nvSpPr>
          <p:spPr>
            <a:xfrm>
              <a:off x="323528" y="-27384"/>
              <a:ext cx="720080" cy="360040"/>
            </a:xfrm>
            <a:prstGeom prst="homePlate">
              <a:avLst/>
            </a:prstGeom>
            <a:solidFill>
              <a:schemeClr val="bg1">
                <a:lumMod val="6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sv-SE"/>
            </a:p>
          </p:txBody>
        </p:sp>
        <p:cxnSp>
          <p:nvCxnSpPr>
            <p:cNvPr id="16" name="Rak pil 15"/>
            <p:cNvCxnSpPr/>
            <p:nvPr/>
          </p:nvCxnSpPr>
          <p:spPr>
            <a:xfrm rot="5400000" flipH="1" flipV="1">
              <a:off x="144302" y="493512"/>
              <a:ext cx="359246" cy="794"/>
            </a:xfrm>
            <a:prstGeom prst="straightConnector1">
              <a:avLst/>
            </a:prstGeom>
            <a:ln w="38100">
              <a:solidFill>
                <a:srgbClr val="FF0000"/>
              </a:solidFill>
              <a:tailEnd type="non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7" name="textruta 16"/>
            <p:cNvSpPr txBox="1"/>
            <p:nvPr/>
          </p:nvSpPr>
          <p:spPr>
            <a:xfrm>
              <a:off x="179512" y="673532"/>
              <a:ext cx="648072" cy="523220"/>
            </a:xfrm>
            <a:prstGeom prst="rect">
              <a:avLst/>
            </a:prstGeom>
            <a:noFill/>
          </p:spPr>
          <p:txBody>
            <a:bodyPr wrap="square" rtlCol="0">
              <a:spAutoFit/>
            </a:bodyPr>
            <a:lstStyle/>
            <a:p>
              <a:r>
                <a:rPr lang="sv-SE" sz="1400" b="1" dirty="0" smtClean="0">
                  <a:solidFill>
                    <a:schemeClr val="bg1"/>
                  </a:solidFill>
                </a:rPr>
                <a:t>539 </a:t>
              </a:r>
              <a:r>
                <a:rPr lang="sv-SE" sz="1400" b="1" dirty="0" err="1" smtClean="0">
                  <a:solidFill>
                    <a:schemeClr val="bg1"/>
                  </a:solidFill>
                </a:rPr>
                <a:t>f.Kr</a:t>
              </a:r>
              <a:endParaRPr lang="sv-SE" sz="1400" b="1" dirty="0">
                <a:solidFill>
                  <a:schemeClr val="bg1"/>
                </a:solidFill>
              </a:endParaRPr>
            </a:p>
          </p:txBody>
        </p:sp>
        <p:sp>
          <p:nvSpPr>
            <p:cNvPr id="18" name="V-form 17"/>
            <p:cNvSpPr/>
            <p:nvPr/>
          </p:nvSpPr>
          <p:spPr>
            <a:xfrm>
              <a:off x="899592" y="-27384"/>
              <a:ext cx="792088" cy="360040"/>
            </a:xfrm>
            <a:prstGeom prst="chevron">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sv-SE">
                <a:solidFill>
                  <a:schemeClr val="tx1"/>
                </a:solidFill>
              </a:endParaRPr>
            </a:p>
          </p:txBody>
        </p:sp>
        <p:sp>
          <p:nvSpPr>
            <p:cNvPr id="19" name="V-form 18"/>
            <p:cNvSpPr/>
            <p:nvPr/>
          </p:nvSpPr>
          <p:spPr>
            <a:xfrm>
              <a:off x="1547664" y="-27384"/>
              <a:ext cx="2304256" cy="360040"/>
            </a:xfrm>
            <a:prstGeom prst="chevron">
              <a:avLst/>
            </a:prstGeom>
            <a:solidFill>
              <a:schemeClr val="tx1">
                <a:lumMod val="75000"/>
                <a:lumOff val="25000"/>
              </a:schemeClr>
            </a:solidFill>
          </p:spPr>
          <p:style>
            <a:lnRef idx="0">
              <a:schemeClr val="dk1"/>
            </a:lnRef>
            <a:fillRef idx="3">
              <a:schemeClr val="dk1"/>
            </a:fillRef>
            <a:effectRef idx="3">
              <a:schemeClr val="dk1"/>
            </a:effectRef>
            <a:fontRef idx="minor">
              <a:schemeClr val="lt1"/>
            </a:fontRef>
          </p:style>
          <p:txBody>
            <a:bodyPr rtlCol="0" anchor="ctr"/>
            <a:lstStyle/>
            <a:p>
              <a:pPr algn="ctr"/>
              <a:endParaRPr lang="sv-SE">
                <a:solidFill>
                  <a:schemeClr val="tx1"/>
                </a:solidFill>
              </a:endParaRPr>
            </a:p>
          </p:txBody>
        </p:sp>
        <p:sp>
          <p:nvSpPr>
            <p:cNvPr id="20" name="V-form 19"/>
            <p:cNvSpPr/>
            <p:nvPr/>
          </p:nvSpPr>
          <p:spPr>
            <a:xfrm>
              <a:off x="3707904" y="-27384"/>
              <a:ext cx="4536504" cy="360040"/>
            </a:xfrm>
            <a:prstGeom prst="chevron">
              <a:avLst/>
            </a:prstGeom>
            <a:gradFill>
              <a:gsLst>
                <a:gs pos="0">
                  <a:srgbClr val="4C216D"/>
                </a:gs>
                <a:gs pos="90000">
                  <a:srgbClr val="C00000"/>
                </a:gs>
              </a:gsLst>
              <a:lin ang="5400000" scaled="0"/>
            </a:gradFill>
          </p:spPr>
          <p:style>
            <a:lnRef idx="0">
              <a:schemeClr val="dk1"/>
            </a:lnRef>
            <a:fillRef idx="3">
              <a:schemeClr val="dk1"/>
            </a:fillRef>
            <a:effectRef idx="3">
              <a:schemeClr val="dk1"/>
            </a:effectRef>
            <a:fontRef idx="minor">
              <a:schemeClr val="lt1"/>
            </a:fontRef>
          </p:style>
          <p:txBody>
            <a:bodyPr rtlCol="0" anchor="ctr"/>
            <a:lstStyle/>
            <a:p>
              <a:pPr algn="ctr"/>
              <a:endParaRPr lang="sv-SE">
                <a:solidFill>
                  <a:schemeClr val="tx1"/>
                </a:solidFill>
              </a:endParaRPr>
            </a:p>
          </p:txBody>
        </p:sp>
        <p:sp>
          <p:nvSpPr>
            <p:cNvPr id="21" name="V-form 20"/>
            <p:cNvSpPr/>
            <p:nvPr/>
          </p:nvSpPr>
          <p:spPr>
            <a:xfrm>
              <a:off x="8100392" y="-27384"/>
              <a:ext cx="720080" cy="360040"/>
            </a:xfrm>
            <a:prstGeom prst="chevron">
              <a:avLst>
                <a:gd name="adj" fmla="val 0"/>
              </a:avLst>
            </a:prstGeom>
            <a:solidFill>
              <a:schemeClr val="accent1">
                <a:lumMod val="50000"/>
              </a:schemeClr>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sv-SE">
                <a:solidFill>
                  <a:schemeClr val="tx1"/>
                </a:solidFill>
              </a:endParaRPr>
            </a:p>
          </p:txBody>
        </p:sp>
        <p:cxnSp>
          <p:nvCxnSpPr>
            <p:cNvPr id="22" name="Rak pil 21"/>
            <p:cNvCxnSpPr/>
            <p:nvPr/>
          </p:nvCxnSpPr>
          <p:spPr>
            <a:xfrm rot="5400000" flipH="1" flipV="1">
              <a:off x="7898600" y="511882"/>
              <a:ext cx="359246" cy="794"/>
            </a:xfrm>
            <a:prstGeom prst="straightConnector1">
              <a:avLst/>
            </a:prstGeom>
            <a:ln w="38100">
              <a:solidFill>
                <a:srgbClr val="FF0000"/>
              </a:solidFill>
              <a:tailEnd type="non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3" name="textruta 22"/>
            <p:cNvSpPr txBox="1"/>
            <p:nvPr/>
          </p:nvSpPr>
          <p:spPr>
            <a:xfrm>
              <a:off x="7668344" y="692696"/>
              <a:ext cx="792088" cy="523220"/>
            </a:xfrm>
            <a:prstGeom prst="rect">
              <a:avLst/>
            </a:prstGeom>
            <a:noFill/>
          </p:spPr>
          <p:txBody>
            <a:bodyPr wrap="square" rtlCol="0">
              <a:spAutoFit/>
            </a:bodyPr>
            <a:lstStyle/>
            <a:p>
              <a:pPr algn="ctr"/>
              <a:r>
                <a:rPr lang="sv-SE" sz="1400" b="1" dirty="0" smtClean="0">
                  <a:solidFill>
                    <a:schemeClr val="bg1"/>
                  </a:solidFill>
                </a:rPr>
                <a:t>Ändens tid</a:t>
              </a:r>
              <a:endParaRPr lang="sv-SE" sz="1400" b="1" dirty="0">
                <a:solidFill>
                  <a:schemeClr val="bg1"/>
                </a:solidFill>
              </a:endParaRPr>
            </a:p>
          </p:txBody>
        </p:sp>
        <p:cxnSp>
          <p:nvCxnSpPr>
            <p:cNvPr id="24" name="Rak pil 23"/>
            <p:cNvCxnSpPr/>
            <p:nvPr/>
          </p:nvCxnSpPr>
          <p:spPr>
            <a:xfrm rot="5400000" flipH="1" flipV="1">
              <a:off x="1921793" y="345951"/>
              <a:ext cx="691902" cy="1588"/>
            </a:xfrm>
            <a:prstGeom prst="straightConnector1">
              <a:avLst/>
            </a:prstGeom>
            <a:ln w="38100">
              <a:solidFill>
                <a:srgbClr val="FF0000"/>
              </a:solidFill>
              <a:tailEnd type="non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5" name="textruta 24"/>
            <p:cNvSpPr txBox="1"/>
            <p:nvPr/>
          </p:nvSpPr>
          <p:spPr>
            <a:xfrm>
              <a:off x="2123728" y="672951"/>
              <a:ext cx="360040" cy="307777"/>
            </a:xfrm>
            <a:prstGeom prst="rect">
              <a:avLst/>
            </a:prstGeom>
            <a:noFill/>
          </p:spPr>
          <p:txBody>
            <a:bodyPr wrap="square" rtlCol="0">
              <a:spAutoFit/>
            </a:bodyPr>
            <a:lstStyle/>
            <a:p>
              <a:r>
                <a:rPr lang="sv-SE" sz="1400" b="1" dirty="0" smtClean="0">
                  <a:solidFill>
                    <a:schemeClr val="bg1"/>
                  </a:solidFill>
                  <a:effectLst>
                    <a:outerShdw blurRad="38100" dist="38100" dir="2700000" algn="tl">
                      <a:srgbClr val="000000">
                        <a:alpha val="43137"/>
                      </a:srgbClr>
                    </a:outerShdw>
                  </a:effectLst>
                </a:rPr>
                <a:t>0</a:t>
              </a:r>
              <a:endParaRPr lang="sv-SE" sz="1400" b="1" dirty="0">
                <a:solidFill>
                  <a:schemeClr val="bg1"/>
                </a:solidFill>
                <a:effectLst>
                  <a:outerShdw blurRad="38100" dist="38100" dir="2700000" algn="tl">
                    <a:srgbClr val="000000">
                      <a:alpha val="43137"/>
                    </a:srgbClr>
                  </a:outerShdw>
                </a:effectLst>
              </a:endParaRPr>
            </a:p>
          </p:txBody>
        </p:sp>
      </p:grpSp>
      <p:cxnSp>
        <p:nvCxnSpPr>
          <p:cNvPr id="26" name="Rak pil 25"/>
          <p:cNvCxnSpPr/>
          <p:nvPr/>
        </p:nvCxnSpPr>
        <p:spPr>
          <a:xfrm rot="5400000" flipH="1" flipV="1">
            <a:off x="647564" y="368660"/>
            <a:ext cx="576064" cy="216024"/>
          </a:xfrm>
          <a:prstGeom prst="straightConnector1">
            <a:avLst/>
          </a:prstGeom>
          <a:ln w="44450">
            <a:solidFill>
              <a:srgbClr val="C00000"/>
            </a:solidFill>
            <a:headEnd type="none"/>
            <a:tailEnd type="arrow"/>
          </a:ln>
        </p:spPr>
        <p:style>
          <a:lnRef idx="1">
            <a:schemeClr val="accent1"/>
          </a:lnRef>
          <a:fillRef idx="0">
            <a:schemeClr val="accent1"/>
          </a:fillRef>
          <a:effectRef idx="0">
            <a:schemeClr val="accent1"/>
          </a:effectRef>
          <a:fontRef idx="minor">
            <a:schemeClr val="tx1"/>
          </a:fontRef>
        </p:style>
      </p:cxnSp>
      <p:pic>
        <p:nvPicPr>
          <p:cNvPr id="28" name="Picture 5"/>
          <p:cNvPicPr>
            <a:picLocks noChangeAspect="1" noChangeArrowheads="1"/>
          </p:cNvPicPr>
          <p:nvPr/>
        </p:nvPicPr>
        <p:blipFill>
          <a:blip r:embed="rId4" cstate="screen">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a:ext>
            </a:extLst>
          </a:blip>
          <a:stretch>
            <a:fillRect/>
          </a:stretch>
        </p:blipFill>
        <p:spPr bwMode="auto">
          <a:xfrm>
            <a:off x="878825" y="1520924"/>
            <a:ext cx="469204" cy="647502"/>
          </a:xfrm>
          <a:prstGeom prst="rect">
            <a:avLst/>
          </a:prstGeom>
          <a:ln>
            <a:noFill/>
          </a:ln>
          <a:effectLst>
            <a:outerShdw blurRad="292100" dist="139700" dir="2700000" algn="tl" rotWithShape="0">
              <a:srgbClr val="333333">
                <a:alpha val="65000"/>
              </a:srgbClr>
            </a:outerShdw>
          </a:effectLst>
        </p:spPr>
      </p:pic>
      <p:pic>
        <p:nvPicPr>
          <p:cNvPr id="29" name="Picture 3" descr="C:\Documents and Settings\Jonathan Karlsson\Mina dokument\Mötesserier\Övrigt\Daniel 11\Ptolemy_I_Soter_Louvre_Ma849.jpg"/>
          <p:cNvPicPr>
            <a:picLocks noChangeAspect="1" noChangeArrowheads="1"/>
          </p:cNvPicPr>
          <p:nvPr/>
        </p:nvPicPr>
        <p:blipFill>
          <a:blip r:embed="rId6" cstate="screen">
            <a:extLst>
              <a:ext uri="{BEBA8EAE-BF5A-486C-A8C5-ECC9F3942E4B}">
                <a14:imgProps xmlns:a14="http://schemas.microsoft.com/office/drawing/2010/main">
                  <a14:imgLayer r:embed="rId7">
                    <a14:imgEffect>
                      <a14:backgroundRemoval t="0" b="100000" l="0" r="100000"/>
                    </a14:imgEffect>
                  </a14:imgLayer>
                </a14:imgProps>
              </a:ext>
            </a:extLst>
          </a:blip>
          <a:srcRect/>
          <a:stretch>
            <a:fillRect/>
          </a:stretch>
        </p:blipFill>
        <p:spPr bwMode="auto">
          <a:xfrm>
            <a:off x="827684" y="2402059"/>
            <a:ext cx="576063" cy="738909"/>
          </a:xfrm>
          <a:prstGeom prst="rect">
            <a:avLst/>
          </a:prstGeom>
          <a:ln>
            <a:noFill/>
          </a:ln>
          <a:effectLst>
            <a:outerShdw blurRad="292100" dist="139700" dir="2700000" algn="tl" rotWithShape="0">
              <a:srgbClr val="333333">
                <a:alpha val="65000"/>
              </a:srgbClr>
            </a:outerShdw>
          </a:effectLst>
        </p:spPr>
      </p:pic>
      <p:pic>
        <p:nvPicPr>
          <p:cNvPr id="30" name="Picture 4" descr="C:\Documents and Settings\Jonathan Karlsson\Mina dokument\Mötesserier\Övrigt\Daniel 11\Seleuco_I_Nicatore.JPG"/>
          <p:cNvPicPr>
            <a:picLocks noChangeAspect="1" noChangeArrowheads="1"/>
          </p:cNvPicPr>
          <p:nvPr/>
        </p:nvPicPr>
        <p:blipFill>
          <a:blip r:embed="rId8" cstate="screen">
            <a:extLst>
              <a:ext uri="{BEBA8EAE-BF5A-486C-A8C5-ECC9F3942E4B}">
                <a14:imgProps xmlns:a14="http://schemas.microsoft.com/office/drawing/2010/main">
                  <a14:imgLayer r:embed="rId9">
                    <a14:imgEffect>
                      <a14:backgroundRemoval t="0" b="100000" l="0" r="100000"/>
                    </a14:imgEffect>
                  </a14:imgLayer>
                </a14:imgProps>
              </a:ext>
            </a:extLst>
          </a:blip>
          <a:srcRect/>
          <a:stretch>
            <a:fillRect/>
          </a:stretch>
        </p:blipFill>
        <p:spPr bwMode="auto">
          <a:xfrm>
            <a:off x="1271330" y="2924175"/>
            <a:ext cx="533576" cy="711434"/>
          </a:xfrm>
          <a:prstGeom prst="rect">
            <a:avLst/>
          </a:prstGeom>
          <a:ln>
            <a:noFill/>
          </a:ln>
          <a:effectLst>
            <a:outerShdw blurRad="292100" dist="139700" dir="2700000" algn="tl" rotWithShape="0">
              <a:srgbClr val="333333">
                <a:alpha val="65000"/>
              </a:srgbClr>
            </a:outerShdw>
          </a:effectLst>
        </p:spPr>
      </p:pic>
      <p:pic>
        <p:nvPicPr>
          <p:cNvPr id="6146" name="Picture 2" descr="http://upload.wikimedia.org/wikipedia/commons/thumb/e/e9/Lisymachus%2C_marble_-_Ephesus_Museum.JPG/220px-Lisymachus%2C_marble_-_Ephesus_Museum.JPG"/>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0" b="100000" l="1364" r="96364"/>
                    </a14:imgEffect>
                  </a14:imgLayer>
                </a14:imgProps>
              </a:ext>
              <a:ext uri="{28A0092B-C50C-407E-A947-70E740481C1C}">
                <a14:useLocalDpi xmlns:a14="http://schemas.microsoft.com/office/drawing/2010/main" val="0"/>
              </a:ext>
            </a:extLst>
          </a:blip>
          <a:srcRect b="14588"/>
          <a:stretch/>
        </p:blipFill>
        <p:spPr bwMode="auto">
          <a:xfrm>
            <a:off x="1245688" y="2028714"/>
            <a:ext cx="581055" cy="7466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8256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path" presetSubtype="0" accel="50000" decel="50000" fill="hold" nodeType="clickEffect">
                                  <p:stCondLst>
                                    <p:cond delay="0"/>
                                  </p:stCondLst>
                                  <p:childTnLst>
                                    <p:animMotion origin="layout" path="M -1.38889E-6 -1.48148E-6 L 0.1184 0.37801 " pathEditMode="relative" rAng="0" ptsTypes="AA">
                                      <p:cBhvr>
                                        <p:cTn id="6" dur="1000" fill="hold"/>
                                        <p:tgtEl>
                                          <p:spTgt spid="28"/>
                                        </p:tgtEl>
                                        <p:attrNameLst>
                                          <p:attrName>ppt_x</p:attrName>
                                          <p:attrName>ppt_y</p:attrName>
                                        </p:attrNameLst>
                                      </p:cBhvr>
                                      <p:rCtr x="5920" y="18889"/>
                                    </p:animMotion>
                                  </p:childTnLst>
                                </p:cTn>
                              </p:par>
                            </p:childTnLst>
                          </p:cTn>
                        </p:par>
                      </p:childTnLst>
                    </p:cTn>
                  </p:par>
                  <p:par>
                    <p:cTn id="7" fill="hold">
                      <p:stCondLst>
                        <p:cond delay="indefinite"/>
                      </p:stCondLst>
                      <p:childTnLst>
                        <p:par>
                          <p:cTn id="8" fill="hold">
                            <p:stCondLst>
                              <p:cond delay="0"/>
                            </p:stCondLst>
                            <p:childTnLst>
                              <p:par>
                                <p:cTn id="9" presetID="49" presetClass="path" presetSubtype="0" accel="50000" decel="50000" fill="hold" nodeType="clickEffect">
                                  <p:stCondLst>
                                    <p:cond delay="0"/>
                                  </p:stCondLst>
                                  <p:childTnLst>
                                    <p:animMotion origin="layout" path="M 4.44444E-6 -1.48148E-6 L 0.14288 0.2757 " pathEditMode="relative" rAng="0" ptsTypes="AA">
                                      <p:cBhvr>
                                        <p:cTn id="10" dur="1000" fill="hold"/>
                                        <p:tgtEl>
                                          <p:spTgt spid="6146"/>
                                        </p:tgtEl>
                                        <p:attrNameLst>
                                          <p:attrName>ppt_x</p:attrName>
                                          <p:attrName>ppt_y</p:attrName>
                                        </p:attrNameLst>
                                      </p:cBhvr>
                                      <p:rCtr x="7135" y="13773"/>
                                    </p:animMotion>
                                  </p:childTnLst>
                                </p:cTn>
                              </p:par>
                            </p:childTnLst>
                          </p:cTn>
                        </p:par>
                      </p:childTnLst>
                    </p:cTn>
                  </p:par>
                  <p:par>
                    <p:cTn id="11" fill="hold">
                      <p:stCondLst>
                        <p:cond delay="indefinite"/>
                      </p:stCondLst>
                      <p:childTnLst>
                        <p:par>
                          <p:cTn id="12" fill="hold">
                            <p:stCondLst>
                              <p:cond delay="0"/>
                            </p:stCondLst>
                            <p:childTnLst>
                              <p:par>
                                <p:cTn id="13" presetID="49" presetClass="path" presetSubtype="0" accel="50000" decel="50000" fill="hold" nodeType="clickEffect">
                                  <p:stCondLst>
                                    <p:cond delay="0"/>
                                  </p:stCondLst>
                                  <p:childTnLst>
                                    <p:animMotion origin="layout" path="M 5E-6 3.33333E-6 L 0.16546 0.42129 " pathEditMode="relative" rAng="0" ptsTypes="AA">
                                      <p:cBhvr>
                                        <p:cTn id="14" dur="1000" fill="hold"/>
                                        <p:tgtEl>
                                          <p:spTgt spid="29"/>
                                        </p:tgtEl>
                                        <p:attrNameLst>
                                          <p:attrName>ppt_x</p:attrName>
                                          <p:attrName>ppt_y</p:attrName>
                                        </p:attrNameLst>
                                      </p:cBhvr>
                                      <p:rCtr x="8264" y="21065"/>
                                    </p:animMotion>
                                  </p:childTnLst>
                                </p:cTn>
                              </p:par>
                            </p:childTnLst>
                          </p:cTn>
                        </p:par>
                      </p:childTnLst>
                    </p:cTn>
                  </p:par>
                  <p:par>
                    <p:cTn id="15" fill="hold">
                      <p:stCondLst>
                        <p:cond delay="indefinite"/>
                      </p:stCondLst>
                      <p:childTnLst>
                        <p:par>
                          <p:cTn id="16" fill="hold">
                            <p:stCondLst>
                              <p:cond delay="0"/>
                            </p:stCondLst>
                            <p:childTnLst>
                              <p:par>
                                <p:cTn id="17" presetID="49" presetClass="path" presetSubtype="0" accel="50000" decel="50000" fill="hold" nodeType="clickEffect">
                                  <p:stCondLst>
                                    <p:cond delay="0"/>
                                  </p:stCondLst>
                                  <p:childTnLst>
                                    <p:animMotion origin="layout" path="M 8.33333E-7 -7.40741E-7 L 0.41059 0.27384 " pathEditMode="relative" rAng="0" ptsTypes="AA">
                                      <p:cBhvr>
                                        <p:cTn id="18" dur="1000" fill="hold"/>
                                        <p:tgtEl>
                                          <p:spTgt spid="30"/>
                                        </p:tgtEl>
                                        <p:attrNameLst>
                                          <p:attrName>ppt_x</p:attrName>
                                          <p:attrName>ppt_y</p:attrName>
                                        </p:attrNameLst>
                                      </p:cBhvr>
                                      <p:rCtr x="20521" y="1368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ruta 3"/>
          <p:cNvSpPr txBox="1"/>
          <p:nvPr/>
        </p:nvSpPr>
        <p:spPr>
          <a:xfrm>
            <a:off x="928662" y="785794"/>
            <a:ext cx="7286676" cy="830997"/>
          </a:xfrm>
          <a:prstGeom prst="rect">
            <a:avLst/>
          </a:prstGeom>
          <a:noFill/>
          <a:effectLst>
            <a:outerShdw blurRad="50800" dist="38100" dir="2700000" algn="tl" rotWithShape="0">
              <a:prstClr val="black">
                <a:alpha val="40000"/>
              </a:prstClr>
            </a:outerShdw>
          </a:effectLst>
        </p:spPr>
        <p:txBody>
          <a:bodyPr wrap="square" rtlCol="0">
            <a:spAutoFit/>
          </a:bodyPr>
          <a:lstStyle/>
          <a:p>
            <a:r>
              <a:rPr lang="sv-SE" sz="4800" dirty="0" smtClean="0">
                <a:solidFill>
                  <a:srgbClr val="FFC000"/>
                </a:solidFill>
                <a:latin typeface="Berlin Sans FB Demi" pitchFamily="34" charset="0"/>
              </a:rPr>
              <a:t>Varför studera Daniel 11?</a:t>
            </a:r>
            <a:endParaRPr lang="sv-SE" sz="4800" dirty="0">
              <a:solidFill>
                <a:srgbClr val="FFC000"/>
              </a:solidFill>
              <a:latin typeface="Berlin Sans FB Demi" pitchFamily="34" charset="0"/>
            </a:endParaRPr>
          </a:p>
        </p:txBody>
      </p:sp>
      <p:sp>
        <p:nvSpPr>
          <p:cNvPr id="5" name="textruta 4"/>
          <p:cNvSpPr txBox="1"/>
          <p:nvPr/>
        </p:nvSpPr>
        <p:spPr>
          <a:xfrm>
            <a:off x="1071538" y="1928802"/>
            <a:ext cx="6596806" cy="4524315"/>
          </a:xfrm>
          <a:prstGeom prst="rect">
            <a:avLst/>
          </a:prstGeom>
          <a:noFill/>
          <a:effectLst>
            <a:outerShdw blurRad="50800" dist="38100" dir="2700000" algn="tl" rotWithShape="0">
              <a:prstClr val="black">
                <a:alpha val="40000"/>
              </a:prstClr>
            </a:outerShdw>
          </a:effectLst>
        </p:spPr>
        <p:txBody>
          <a:bodyPr wrap="square" rtlCol="0">
            <a:spAutoFit/>
          </a:bodyPr>
          <a:lstStyle/>
          <a:p>
            <a:r>
              <a:rPr lang="sv-SE" sz="3600" dirty="0" smtClean="0">
                <a:solidFill>
                  <a:schemeClr val="bg1"/>
                </a:solidFill>
                <a:effectLst>
                  <a:outerShdw blurRad="38100" dist="38100" dir="2700000" algn="tl">
                    <a:srgbClr val="000000">
                      <a:alpha val="43137"/>
                    </a:srgbClr>
                  </a:outerShdw>
                </a:effectLst>
                <a:latin typeface="Arial Rounded MT Bold" pitchFamily="34" charset="0"/>
              </a:rPr>
              <a:t>”De </a:t>
            </a:r>
            <a:r>
              <a:rPr lang="sv-SE" sz="3600" dirty="0">
                <a:solidFill>
                  <a:schemeClr val="bg1"/>
                </a:solidFill>
                <a:effectLst>
                  <a:outerShdw blurRad="38100" dist="38100" dir="2700000" algn="tl">
                    <a:srgbClr val="000000">
                      <a:alpha val="43137"/>
                    </a:srgbClr>
                  </a:outerShdw>
                </a:effectLst>
                <a:latin typeface="Arial Rounded MT Bold" pitchFamily="34" charset="0"/>
              </a:rPr>
              <a:t>unga män som vill bli </a:t>
            </a:r>
            <a:r>
              <a:rPr lang="sv-SE" sz="3600" dirty="0" smtClean="0">
                <a:solidFill>
                  <a:schemeClr val="bg1"/>
                </a:solidFill>
                <a:effectLst>
                  <a:outerShdw blurRad="38100" dist="38100" dir="2700000" algn="tl">
                    <a:srgbClr val="000000">
                      <a:alpha val="43137"/>
                    </a:srgbClr>
                  </a:outerShdw>
                </a:effectLst>
                <a:latin typeface="Arial Rounded MT Bold" pitchFamily="34" charset="0"/>
              </a:rPr>
              <a:t>pastorer, </a:t>
            </a:r>
            <a:r>
              <a:rPr lang="sv-SE" sz="3600" dirty="0">
                <a:solidFill>
                  <a:schemeClr val="bg1"/>
                </a:solidFill>
                <a:effectLst>
                  <a:outerShdw blurRad="38100" dist="38100" dir="2700000" algn="tl">
                    <a:srgbClr val="000000">
                      <a:alpha val="43137"/>
                    </a:srgbClr>
                  </a:outerShdw>
                </a:effectLst>
                <a:latin typeface="Arial Rounded MT Bold" pitchFamily="34" charset="0"/>
              </a:rPr>
              <a:t>eller som redan är det, bör </a:t>
            </a:r>
            <a:r>
              <a:rPr lang="sv-SE" sz="3600" dirty="0">
                <a:solidFill>
                  <a:srgbClr val="FFFF00"/>
                </a:solidFill>
                <a:effectLst>
                  <a:outerShdw blurRad="38100" dist="38100" dir="2700000" algn="tl">
                    <a:srgbClr val="000000">
                      <a:alpha val="43137"/>
                    </a:srgbClr>
                  </a:outerShdw>
                </a:effectLst>
                <a:latin typeface="Arial Rounded MT Bold" pitchFamily="34" charset="0"/>
              </a:rPr>
              <a:t>bekanta sig </a:t>
            </a:r>
            <a:r>
              <a:rPr lang="sv-SE" sz="3600" dirty="0">
                <a:solidFill>
                  <a:schemeClr val="bg1"/>
                </a:solidFill>
                <a:effectLst>
                  <a:outerShdw blurRad="38100" dist="38100" dir="2700000" algn="tl">
                    <a:srgbClr val="000000">
                      <a:alpha val="43137"/>
                    </a:srgbClr>
                  </a:outerShdw>
                </a:effectLst>
                <a:latin typeface="Arial Rounded MT Bold" pitchFamily="34" charset="0"/>
              </a:rPr>
              <a:t>med </a:t>
            </a:r>
            <a:r>
              <a:rPr lang="sv-SE" sz="3600" dirty="0">
                <a:solidFill>
                  <a:srgbClr val="FFFF00"/>
                </a:solidFill>
                <a:effectLst>
                  <a:outerShdw blurRad="38100" dist="38100" dir="2700000" algn="tl">
                    <a:srgbClr val="000000">
                      <a:alpha val="43137"/>
                    </a:srgbClr>
                  </a:outerShdw>
                </a:effectLst>
                <a:latin typeface="Arial Rounded MT Bold" pitchFamily="34" charset="0"/>
              </a:rPr>
              <a:t>varje rad </a:t>
            </a:r>
            <a:r>
              <a:rPr lang="sv-SE" sz="3600" dirty="0">
                <a:solidFill>
                  <a:schemeClr val="bg1"/>
                </a:solidFill>
                <a:effectLst>
                  <a:outerShdw blurRad="38100" dist="38100" dir="2700000" algn="tl">
                    <a:srgbClr val="000000">
                      <a:alpha val="43137"/>
                    </a:srgbClr>
                  </a:outerShdw>
                </a:effectLst>
                <a:latin typeface="Arial Rounded MT Bold" pitchFamily="34" charset="0"/>
              </a:rPr>
              <a:t>av </a:t>
            </a:r>
            <a:r>
              <a:rPr lang="sv-SE" sz="3600" dirty="0">
                <a:solidFill>
                  <a:srgbClr val="FFFF00"/>
                </a:solidFill>
                <a:effectLst>
                  <a:outerShdw blurRad="38100" dist="38100" dir="2700000" algn="tl">
                    <a:srgbClr val="000000">
                      <a:alpha val="43137"/>
                    </a:srgbClr>
                  </a:outerShdw>
                </a:effectLst>
                <a:latin typeface="Arial Rounded MT Bold" pitchFamily="34" charset="0"/>
              </a:rPr>
              <a:t>profetisk</a:t>
            </a:r>
            <a:r>
              <a:rPr lang="sv-SE" sz="3600" dirty="0">
                <a:solidFill>
                  <a:schemeClr val="bg1"/>
                </a:solidFill>
                <a:effectLst>
                  <a:outerShdw blurRad="38100" dist="38100" dir="2700000" algn="tl">
                    <a:srgbClr val="000000">
                      <a:alpha val="43137"/>
                    </a:srgbClr>
                  </a:outerShdw>
                </a:effectLst>
                <a:latin typeface="Arial Rounded MT Bold" pitchFamily="34" charset="0"/>
              </a:rPr>
              <a:t> </a:t>
            </a:r>
            <a:r>
              <a:rPr lang="sv-SE" sz="3600" dirty="0">
                <a:solidFill>
                  <a:srgbClr val="FFFF00"/>
                </a:solidFill>
                <a:effectLst>
                  <a:outerShdw blurRad="38100" dist="38100" dir="2700000" algn="tl">
                    <a:srgbClr val="000000">
                      <a:alpha val="43137"/>
                    </a:srgbClr>
                  </a:outerShdw>
                </a:effectLst>
                <a:latin typeface="Arial Rounded MT Bold" pitchFamily="34" charset="0"/>
              </a:rPr>
              <a:t>historia</a:t>
            </a:r>
            <a:r>
              <a:rPr lang="sv-SE" sz="3600" dirty="0">
                <a:solidFill>
                  <a:schemeClr val="bg1"/>
                </a:solidFill>
                <a:effectLst>
                  <a:outerShdw blurRad="38100" dist="38100" dir="2700000" algn="tl">
                    <a:srgbClr val="000000">
                      <a:alpha val="43137"/>
                    </a:srgbClr>
                  </a:outerShdw>
                </a:effectLst>
                <a:latin typeface="Arial Rounded MT Bold" pitchFamily="34" charset="0"/>
              </a:rPr>
              <a:t> och varje lärdom som Kristus gav. </a:t>
            </a:r>
            <a:r>
              <a:rPr lang="sv-SE" sz="3600" dirty="0" smtClean="0">
                <a:solidFill>
                  <a:schemeClr val="bg1"/>
                </a:solidFill>
                <a:effectLst>
                  <a:outerShdw blurRad="38100" dist="38100" dir="2700000" algn="tl">
                    <a:srgbClr val="000000">
                      <a:alpha val="43137"/>
                    </a:srgbClr>
                  </a:outerShdw>
                </a:effectLst>
                <a:latin typeface="Arial Rounded MT Bold" pitchFamily="34" charset="0"/>
              </a:rPr>
              <a:t>… </a:t>
            </a:r>
            <a:r>
              <a:rPr lang="sv-SE" sz="3600" dirty="0">
                <a:solidFill>
                  <a:schemeClr val="bg1"/>
                </a:solidFill>
                <a:effectLst>
                  <a:outerShdw blurRad="38100" dist="38100" dir="2700000" algn="tl">
                    <a:srgbClr val="000000">
                      <a:alpha val="43137"/>
                    </a:srgbClr>
                  </a:outerShdw>
                </a:effectLst>
                <a:latin typeface="Arial Rounded MT Bold" pitchFamily="34" charset="0"/>
              </a:rPr>
              <a:t>Låt de unga pastorerna </a:t>
            </a:r>
            <a:r>
              <a:rPr lang="sv-SE" sz="3600" dirty="0">
                <a:solidFill>
                  <a:srgbClr val="FFFF00"/>
                </a:solidFill>
                <a:effectLst>
                  <a:outerShdw blurRad="38100" dist="38100" dir="2700000" algn="tl">
                    <a:srgbClr val="000000">
                      <a:alpha val="43137"/>
                    </a:srgbClr>
                  </a:outerShdw>
                </a:effectLst>
                <a:latin typeface="Arial Rounded MT Bold" pitchFamily="34" charset="0"/>
              </a:rPr>
              <a:t>brottas</a:t>
            </a:r>
            <a:r>
              <a:rPr lang="sv-SE" sz="3600" dirty="0">
                <a:solidFill>
                  <a:schemeClr val="bg1"/>
                </a:solidFill>
                <a:effectLst>
                  <a:outerShdw blurRad="38100" dist="38100" dir="2700000" algn="tl">
                    <a:srgbClr val="000000">
                      <a:alpha val="43137"/>
                    </a:srgbClr>
                  </a:outerShdw>
                </a:effectLst>
                <a:latin typeface="Arial Rounded MT Bold" pitchFamily="34" charset="0"/>
              </a:rPr>
              <a:t> med de svåra </a:t>
            </a:r>
            <a:r>
              <a:rPr lang="sv-SE" sz="3600" dirty="0" smtClean="0">
                <a:solidFill>
                  <a:schemeClr val="bg1"/>
                </a:solidFill>
                <a:effectLst>
                  <a:outerShdw blurRad="38100" dist="38100" dir="2700000" algn="tl">
                    <a:srgbClr val="000000">
                      <a:alpha val="43137"/>
                    </a:srgbClr>
                  </a:outerShdw>
                </a:effectLst>
                <a:latin typeface="Arial Rounded MT Bold" pitchFamily="34" charset="0"/>
              </a:rPr>
              <a:t>problemen</a:t>
            </a:r>
            <a:endParaRPr lang="sv-SE" sz="3400" dirty="0" smtClean="0">
              <a:solidFill>
                <a:schemeClr val="bg1"/>
              </a:solidFill>
              <a:effectLst>
                <a:outerShdw blurRad="38100" dist="38100" dir="2700000" algn="tl">
                  <a:srgbClr val="000000">
                    <a:alpha val="43137"/>
                  </a:srgbClr>
                </a:outerShdw>
              </a:effectLst>
              <a:latin typeface="Arial Rounded MT Bold" pitchFamily="34" charset="0"/>
            </a:endParaRPr>
          </a:p>
        </p:txBody>
      </p:sp>
      <p:sp>
        <p:nvSpPr>
          <p:cNvPr id="21" name="textruta 20"/>
          <p:cNvSpPr txBox="1"/>
          <p:nvPr/>
        </p:nvSpPr>
        <p:spPr>
          <a:xfrm>
            <a:off x="6804248" y="5662989"/>
            <a:ext cx="1922761" cy="646331"/>
          </a:xfrm>
          <a:prstGeom prst="rect">
            <a:avLst/>
          </a:prstGeom>
          <a:noFill/>
          <a:effectLst>
            <a:outerShdw blurRad="50800" dist="38100" dir="2700000" algn="tl" rotWithShape="0">
              <a:prstClr val="black">
                <a:alpha val="40000"/>
              </a:prstClr>
            </a:outerShdw>
          </a:effectLst>
        </p:spPr>
        <p:txBody>
          <a:bodyPr wrap="square" rtlCol="0">
            <a:spAutoFit/>
          </a:bodyPr>
          <a:lstStyle/>
          <a:p>
            <a:pPr marL="342900" indent="-342900" algn="r"/>
            <a:r>
              <a:rPr lang="sv-SE" b="1" i="1" dirty="0" smtClean="0">
                <a:solidFill>
                  <a:schemeClr val="bg1"/>
                </a:solidFill>
              </a:rPr>
              <a:t>Gospel </a:t>
            </a:r>
            <a:r>
              <a:rPr lang="sv-SE" b="1" i="1" dirty="0" err="1" smtClean="0">
                <a:solidFill>
                  <a:schemeClr val="bg1"/>
                </a:solidFill>
              </a:rPr>
              <a:t>Workers</a:t>
            </a:r>
            <a:r>
              <a:rPr lang="sv-SE" b="1" i="1" dirty="0" smtClean="0">
                <a:solidFill>
                  <a:schemeClr val="bg1"/>
                </a:solidFill>
              </a:rPr>
              <a:t>, s. 98</a:t>
            </a:r>
            <a:endParaRPr lang="sv-SE" b="1" dirty="0">
              <a:solidFill>
                <a:schemeClr val="bg1"/>
              </a:solidFill>
            </a:endParaRPr>
          </a:p>
        </p:txBody>
      </p:sp>
      <p:pic>
        <p:nvPicPr>
          <p:cNvPr id="1026" name="Picture 2" descr="C:\Documents and Settings\Jonathan Karlsson\Mina dokument\Mötesserier\Bildarkiv\Evangelism Images\23 - Spirit of Prophecy\0823128 - Ellen White vision.jpg"/>
          <p:cNvPicPr>
            <a:picLocks noChangeAspect="1" noChangeArrowheads="1"/>
          </p:cNvPicPr>
          <p:nvPr/>
        </p:nvPicPr>
        <p:blipFill>
          <a:blip r:embed="rId3" cstate="screen"/>
          <a:srcRect/>
          <a:stretch>
            <a:fillRect/>
          </a:stretch>
        </p:blipFill>
        <p:spPr bwMode="auto">
          <a:xfrm flipH="1">
            <a:off x="7308304" y="3781039"/>
            <a:ext cx="1440160" cy="1736193"/>
          </a:xfrm>
          <a:prstGeom prst="rect">
            <a:avLst/>
          </a:prstGeom>
          <a:noFill/>
        </p:spPr>
      </p:pic>
    </p:spTree>
    <p:extLst>
      <p:ext uri="{BB962C8B-B14F-4D97-AF65-F5344CB8AC3E}">
        <p14:creationId xmlns:p14="http://schemas.microsoft.com/office/powerpoint/2010/main" val="3306874182"/>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ruta 3"/>
          <p:cNvSpPr txBox="1"/>
          <p:nvPr/>
        </p:nvSpPr>
        <p:spPr>
          <a:xfrm>
            <a:off x="928662" y="785794"/>
            <a:ext cx="7286676" cy="830997"/>
          </a:xfrm>
          <a:prstGeom prst="rect">
            <a:avLst/>
          </a:prstGeom>
          <a:noFill/>
          <a:effectLst>
            <a:outerShdw blurRad="50800" dist="38100" dir="2700000" algn="tl" rotWithShape="0">
              <a:prstClr val="black">
                <a:alpha val="40000"/>
              </a:prstClr>
            </a:outerShdw>
          </a:effectLst>
        </p:spPr>
        <p:txBody>
          <a:bodyPr wrap="square" rtlCol="0">
            <a:spAutoFit/>
          </a:bodyPr>
          <a:lstStyle/>
          <a:p>
            <a:r>
              <a:rPr lang="sv-SE" sz="4800" dirty="0" smtClean="0">
                <a:solidFill>
                  <a:srgbClr val="FFC000"/>
                </a:solidFill>
                <a:latin typeface="Berlin Sans FB Demi" pitchFamily="34" charset="0"/>
              </a:rPr>
              <a:t>Daniel 11:4-15</a:t>
            </a:r>
            <a:endParaRPr lang="sv-SE" sz="4800" dirty="0">
              <a:solidFill>
                <a:srgbClr val="FFC000"/>
              </a:solidFill>
              <a:latin typeface="Berlin Sans FB Demi" pitchFamily="34" charset="0"/>
            </a:endParaRPr>
          </a:p>
        </p:txBody>
      </p:sp>
      <p:pic>
        <p:nvPicPr>
          <p:cNvPr id="6" name="Picture 4" descr="4 greek empires"/>
          <p:cNvPicPr>
            <a:picLocks noChangeAspect="1" noChangeArrowheads="1"/>
          </p:cNvPicPr>
          <p:nvPr/>
        </p:nvPicPr>
        <p:blipFill>
          <a:blip r:embed="rId3" cstate="screen"/>
          <a:srcRect/>
          <a:stretch>
            <a:fillRect/>
          </a:stretch>
        </p:blipFill>
        <p:spPr bwMode="auto">
          <a:xfrm>
            <a:off x="281398" y="1643050"/>
            <a:ext cx="8648320" cy="4565662"/>
          </a:xfrm>
          <a:prstGeom prst="rect">
            <a:avLst/>
          </a:prstGeom>
          <a:noFill/>
          <a:ln w="9525">
            <a:noFill/>
            <a:miter lim="800000"/>
            <a:headEnd/>
            <a:tailEnd/>
          </a:ln>
        </p:spPr>
      </p:pic>
      <p:grpSp>
        <p:nvGrpSpPr>
          <p:cNvPr id="5" name="Grupp 4"/>
          <p:cNvGrpSpPr/>
          <p:nvPr/>
        </p:nvGrpSpPr>
        <p:grpSpPr>
          <a:xfrm>
            <a:off x="179512" y="-27384"/>
            <a:ext cx="8640960" cy="1243300"/>
            <a:chOff x="179512" y="-27384"/>
            <a:chExt cx="8640960" cy="1243300"/>
          </a:xfrm>
        </p:grpSpPr>
        <p:sp>
          <p:nvSpPr>
            <p:cNvPr id="7" name="Femhörning 6"/>
            <p:cNvSpPr/>
            <p:nvPr/>
          </p:nvSpPr>
          <p:spPr>
            <a:xfrm>
              <a:off x="323528" y="-27384"/>
              <a:ext cx="720080" cy="360040"/>
            </a:xfrm>
            <a:prstGeom prst="homePlate">
              <a:avLst/>
            </a:prstGeom>
            <a:solidFill>
              <a:schemeClr val="bg1">
                <a:lumMod val="6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sv-SE"/>
            </a:p>
          </p:txBody>
        </p:sp>
        <p:cxnSp>
          <p:nvCxnSpPr>
            <p:cNvPr id="8" name="Rak pil 7"/>
            <p:cNvCxnSpPr/>
            <p:nvPr/>
          </p:nvCxnSpPr>
          <p:spPr>
            <a:xfrm rot="5400000" flipH="1" flipV="1">
              <a:off x="144302" y="493512"/>
              <a:ext cx="359246" cy="794"/>
            </a:xfrm>
            <a:prstGeom prst="straightConnector1">
              <a:avLst/>
            </a:prstGeom>
            <a:ln w="38100">
              <a:solidFill>
                <a:srgbClr val="FF0000"/>
              </a:solidFill>
              <a:tailEnd type="non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9" name="textruta 8"/>
            <p:cNvSpPr txBox="1"/>
            <p:nvPr/>
          </p:nvSpPr>
          <p:spPr>
            <a:xfrm>
              <a:off x="179512" y="673532"/>
              <a:ext cx="648072" cy="523220"/>
            </a:xfrm>
            <a:prstGeom prst="rect">
              <a:avLst/>
            </a:prstGeom>
            <a:noFill/>
          </p:spPr>
          <p:txBody>
            <a:bodyPr wrap="square" rtlCol="0">
              <a:spAutoFit/>
            </a:bodyPr>
            <a:lstStyle/>
            <a:p>
              <a:r>
                <a:rPr lang="sv-SE" sz="1400" b="1" dirty="0" smtClean="0">
                  <a:solidFill>
                    <a:schemeClr val="bg1"/>
                  </a:solidFill>
                  <a:effectLst>
                    <a:outerShdw blurRad="38100" dist="38100" dir="2700000" algn="tl">
                      <a:srgbClr val="000000">
                        <a:alpha val="43137"/>
                      </a:srgbClr>
                    </a:outerShdw>
                  </a:effectLst>
                </a:rPr>
                <a:t>539 </a:t>
              </a:r>
              <a:r>
                <a:rPr lang="sv-SE" sz="1400" b="1" dirty="0" err="1" smtClean="0">
                  <a:solidFill>
                    <a:schemeClr val="bg1"/>
                  </a:solidFill>
                  <a:effectLst>
                    <a:outerShdw blurRad="38100" dist="38100" dir="2700000" algn="tl">
                      <a:srgbClr val="000000">
                        <a:alpha val="43137"/>
                      </a:srgbClr>
                    </a:outerShdw>
                  </a:effectLst>
                </a:rPr>
                <a:t>f.Kr</a:t>
              </a:r>
              <a:endParaRPr lang="sv-SE" sz="1400" b="1" dirty="0">
                <a:solidFill>
                  <a:schemeClr val="bg1"/>
                </a:solidFill>
                <a:effectLst>
                  <a:outerShdw blurRad="38100" dist="38100" dir="2700000" algn="tl">
                    <a:srgbClr val="000000">
                      <a:alpha val="43137"/>
                    </a:srgbClr>
                  </a:outerShdw>
                </a:effectLst>
              </a:endParaRPr>
            </a:p>
          </p:txBody>
        </p:sp>
        <p:sp>
          <p:nvSpPr>
            <p:cNvPr id="10" name="V-form 9"/>
            <p:cNvSpPr/>
            <p:nvPr/>
          </p:nvSpPr>
          <p:spPr>
            <a:xfrm>
              <a:off x="899592" y="-27384"/>
              <a:ext cx="792088" cy="360040"/>
            </a:xfrm>
            <a:prstGeom prst="chevron">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sv-SE">
                <a:solidFill>
                  <a:schemeClr val="tx1"/>
                </a:solidFill>
              </a:endParaRPr>
            </a:p>
          </p:txBody>
        </p:sp>
        <p:sp>
          <p:nvSpPr>
            <p:cNvPr id="11" name="V-form 10"/>
            <p:cNvSpPr/>
            <p:nvPr/>
          </p:nvSpPr>
          <p:spPr>
            <a:xfrm>
              <a:off x="1547664" y="-27384"/>
              <a:ext cx="2304256" cy="360040"/>
            </a:xfrm>
            <a:prstGeom prst="chevron">
              <a:avLst/>
            </a:prstGeom>
            <a:solidFill>
              <a:schemeClr val="tx1">
                <a:lumMod val="75000"/>
                <a:lumOff val="25000"/>
              </a:schemeClr>
            </a:solidFill>
          </p:spPr>
          <p:style>
            <a:lnRef idx="0">
              <a:schemeClr val="dk1"/>
            </a:lnRef>
            <a:fillRef idx="3">
              <a:schemeClr val="dk1"/>
            </a:fillRef>
            <a:effectRef idx="3">
              <a:schemeClr val="dk1"/>
            </a:effectRef>
            <a:fontRef idx="minor">
              <a:schemeClr val="lt1"/>
            </a:fontRef>
          </p:style>
          <p:txBody>
            <a:bodyPr rtlCol="0" anchor="ctr"/>
            <a:lstStyle/>
            <a:p>
              <a:pPr algn="ctr"/>
              <a:endParaRPr lang="sv-SE">
                <a:solidFill>
                  <a:schemeClr val="tx1"/>
                </a:solidFill>
              </a:endParaRPr>
            </a:p>
          </p:txBody>
        </p:sp>
        <p:sp>
          <p:nvSpPr>
            <p:cNvPr id="12" name="V-form 11"/>
            <p:cNvSpPr/>
            <p:nvPr/>
          </p:nvSpPr>
          <p:spPr>
            <a:xfrm>
              <a:off x="3707904" y="-27384"/>
              <a:ext cx="4536504" cy="360040"/>
            </a:xfrm>
            <a:prstGeom prst="chevron">
              <a:avLst/>
            </a:prstGeom>
            <a:gradFill>
              <a:gsLst>
                <a:gs pos="0">
                  <a:srgbClr val="4C216D"/>
                </a:gs>
                <a:gs pos="90000">
                  <a:srgbClr val="C00000"/>
                </a:gs>
              </a:gsLst>
              <a:lin ang="5400000" scaled="0"/>
            </a:gradFill>
          </p:spPr>
          <p:style>
            <a:lnRef idx="0">
              <a:schemeClr val="dk1"/>
            </a:lnRef>
            <a:fillRef idx="3">
              <a:schemeClr val="dk1"/>
            </a:fillRef>
            <a:effectRef idx="3">
              <a:schemeClr val="dk1"/>
            </a:effectRef>
            <a:fontRef idx="minor">
              <a:schemeClr val="lt1"/>
            </a:fontRef>
          </p:style>
          <p:txBody>
            <a:bodyPr rtlCol="0" anchor="ctr"/>
            <a:lstStyle/>
            <a:p>
              <a:pPr algn="ctr"/>
              <a:endParaRPr lang="sv-SE">
                <a:solidFill>
                  <a:schemeClr val="tx1"/>
                </a:solidFill>
              </a:endParaRPr>
            </a:p>
          </p:txBody>
        </p:sp>
        <p:sp>
          <p:nvSpPr>
            <p:cNvPr id="13" name="V-form 12"/>
            <p:cNvSpPr/>
            <p:nvPr/>
          </p:nvSpPr>
          <p:spPr>
            <a:xfrm>
              <a:off x="8100392" y="-27384"/>
              <a:ext cx="720080" cy="360040"/>
            </a:xfrm>
            <a:prstGeom prst="chevron">
              <a:avLst>
                <a:gd name="adj" fmla="val 0"/>
              </a:avLst>
            </a:prstGeom>
            <a:solidFill>
              <a:schemeClr val="accent1">
                <a:lumMod val="50000"/>
              </a:schemeClr>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sv-SE">
                <a:solidFill>
                  <a:schemeClr val="tx1"/>
                </a:solidFill>
              </a:endParaRPr>
            </a:p>
          </p:txBody>
        </p:sp>
        <p:cxnSp>
          <p:nvCxnSpPr>
            <p:cNvPr id="14" name="Rak pil 13"/>
            <p:cNvCxnSpPr/>
            <p:nvPr/>
          </p:nvCxnSpPr>
          <p:spPr>
            <a:xfrm rot="5400000" flipH="1" flipV="1">
              <a:off x="7898600" y="511882"/>
              <a:ext cx="359246" cy="794"/>
            </a:xfrm>
            <a:prstGeom prst="straightConnector1">
              <a:avLst/>
            </a:prstGeom>
            <a:ln w="38100">
              <a:solidFill>
                <a:srgbClr val="FF0000"/>
              </a:solidFill>
              <a:tailEnd type="non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5" name="textruta 14"/>
            <p:cNvSpPr txBox="1"/>
            <p:nvPr/>
          </p:nvSpPr>
          <p:spPr>
            <a:xfrm>
              <a:off x="7668344" y="692696"/>
              <a:ext cx="792088" cy="523220"/>
            </a:xfrm>
            <a:prstGeom prst="rect">
              <a:avLst/>
            </a:prstGeom>
            <a:noFill/>
          </p:spPr>
          <p:txBody>
            <a:bodyPr wrap="square" rtlCol="0">
              <a:spAutoFit/>
            </a:bodyPr>
            <a:lstStyle/>
            <a:p>
              <a:pPr algn="ctr"/>
              <a:r>
                <a:rPr lang="sv-SE" sz="1400" b="1" dirty="0" smtClean="0">
                  <a:solidFill>
                    <a:schemeClr val="bg1"/>
                  </a:solidFill>
                </a:rPr>
                <a:t>Ändens tid</a:t>
              </a:r>
              <a:endParaRPr lang="sv-SE" sz="1400" b="1" dirty="0">
                <a:solidFill>
                  <a:schemeClr val="bg1"/>
                </a:solidFill>
              </a:endParaRPr>
            </a:p>
          </p:txBody>
        </p:sp>
        <p:cxnSp>
          <p:nvCxnSpPr>
            <p:cNvPr id="16" name="Rak pil 15"/>
            <p:cNvCxnSpPr/>
            <p:nvPr/>
          </p:nvCxnSpPr>
          <p:spPr>
            <a:xfrm rot="5400000" flipH="1" flipV="1">
              <a:off x="1921793" y="345951"/>
              <a:ext cx="691902" cy="1588"/>
            </a:xfrm>
            <a:prstGeom prst="straightConnector1">
              <a:avLst/>
            </a:prstGeom>
            <a:ln w="38100">
              <a:solidFill>
                <a:srgbClr val="FF0000"/>
              </a:solidFill>
              <a:tailEnd type="non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7" name="textruta 16"/>
            <p:cNvSpPr txBox="1"/>
            <p:nvPr/>
          </p:nvSpPr>
          <p:spPr>
            <a:xfrm>
              <a:off x="2123728" y="672951"/>
              <a:ext cx="360040" cy="307777"/>
            </a:xfrm>
            <a:prstGeom prst="rect">
              <a:avLst/>
            </a:prstGeom>
            <a:noFill/>
          </p:spPr>
          <p:txBody>
            <a:bodyPr wrap="square" rtlCol="0">
              <a:spAutoFit/>
            </a:bodyPr>
            <a:lstStyle/>
            <a:p>
              <a:r>
                <a:rPr lang="sv-SE" sz="1400" b="1" dirty="0" smtClean="0">
                  <a:solidFill>
                    <a:schemeClr val="bg1"/>
                  </a:solidFill>
                  <a:effectLst>
                    <a:outerShdw blurRad="38100" dist="38100" dir="2700000" algn="tl">
                      <a:srgbClr val="000000">
                        <a:alpha val="43137"/>
                      </a:srgbClr>
                    </a:outerShdw>
                  </a:effectLst>
                </a:rPr>
                <a:t>0</a:t>
              </a:r>
              <a:endParaRPr lang="sv-SE" sz="1400" b="1" dirty="0">
                <a:solidFill>
                  <a:schemeClr val="bg1"/>
                </a:solidFill>
                <a:effectLst>
                  <a:outerShdw blurRad="38100" dist="38100" dir="2700000" algn="tl">
                    <a:srgbClr val="000000">
                      <a:alpha val="43137"/>
                    </a:srgbClr>
                  </a:outerShdw>
                </a:effectLst>
              </a:endParaRPr>
            </a:p>
          </p:txBody>
        </p:sp>
      </p:grpSp>
      <p:pic>
        <p:nvPicPr>
          <p:cNvPr id="1026" name="Picture 2" descr="C:\Users\Jonathan\AppData\Local\Microsoft\Windows\Temporary Internet Files\Content.IE5\O2OSVR12\MC900203062[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60032" y="3282519"/>
            <a:ext cx="1333830" cy="958583"/>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Jonathan\AppData\Local\Microsoft\Windows\Temporary Internet Files\Content.IE5\6USTIUGH\MC900194006[1].wm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63843" y="4355490"/>
            <a:ext cx="1255674" cy="9981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0852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4.16667E-6 -3.7037E-7 L 0.13402 -0.06088 " pathEditMode="relative" rAng="0" ptsTypes="AA">
                                      <p:cBhvr>
                                        <p:cTn id="6" dur="1000" fill="hold"/>
                                        <p:tgtEl>
                                          <p:spTgt spid="1027"/>
                                        </p:tgtEl>
                                        <p:attrNameLst>
                                          <p:attrName>ppt_x</p:attrName>
                                          <p:attrName>ppt_y</p:attrName>
                                        </p:attrNameLst>
                                      </p:cBhvr>
                                      <p:rCtr x="6701" y="-3056"/>
                                    </p:animMotion>
                                  </p:childTnLst>
                                </p:cTn>
                              </p:par>
                              <p:par>
                                <p:cTn id="7" presetID="42" presetClass="path" presetSubtype="0" accel="50000" decel="50000" fill="hold" nodeType="withEffect">
                                  <p:stCondLst>
                                    <p:cond delay="0"/>
                                  </p:stCondLst>
                                  <p:childTnLst>
                                    <p:animMotion origin="layout" path="M -2.77778E-7 -1.11111E-6 L -0.15156 0.025 " pathEditMode="relative" rAng="0" ptsTypes="AA">
                                      <p:cBhvr>
                                        <p:cTn id="8" dur="1000" fill="hold"/>
                                        <p:tgtEl>
                                          <p:spTgt spid="1026"/>
                                        </p:tgtEl>
                                        <p:attrNameLst>
                                          <p:attrName>ppt_x</p:attrName>
                                          <p:attrName>ppt_y</p:attrName>
                                        </p:attrNameLst>
                                      </p:cBhvr>
                                      <p:rCtr x="-7587" y="125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ruta 3"/>
          <p:cNvSpPr txBox="1"/>
          <p:nvPr/>
        </p:nvSpPr>
        <p:spPr>
          <a:xfrm>
            <a:off x="928662" y="785794"/>
            <a:ext cx="7286676" cy="830997"/>
          </a:xfrm>
          <a:prstGeom prst="rect">
            <a:avLst/>
          </a:prstGeom>
          <a:noFill/>
          <a:effectLst>
            <a:outerShdw blurRad="50800" dist="38100" dir="2700000" algn="tl" rotWithShape="0">
              <a:prstClr val="black">
                <a:alpha val="40000"/>
              </a:prstClr>
            </a:outerShdw>
          </a:effectLst>
        </p:spPr>
        <p:txBody>
          <a:bodyPr wrap="square" rtlCol="0">
            <a:spAutoFit/>
          </a:bodyPr>
          <a:lstStyle/>
          <a:p>
            <a:r>
              <a:rPr lang="sv-SE" sz="4800" dirty="0" smtClean="0">
                <a:solidFill>
                  <a:srgbClr val="FFC000"/>
                </a:solidFill>
                <a:latin typeface="Berlin Sans FB Demi" pitchFamily="34" charset="0"/>
              </a:rPr>
              <a:t>Daniel 11:5</a:t>
            </a:r>
            <a:endParaRPr lang="sv-SE" sz="4800" dirty="0">
              <a:solidFill>
                <a:srgbClr val="FFC000"/>
              </a:solidFill>
              <a:latin typeface="Berlin Sans FB Demi" pitchFamily="34" charset="0"/>
            </a:endParaRPr>
          </a:p>
        </p:txBody>
      </p:sp>
      <p:sp>
        <p:nvSpPr>
          <p:cNvPr id="5" name="textruta 4"/>
          <p:cNvSpPr txBox="1"/>
          <p:nvPr/>
        </p:nvSpPr>
        <p:spPr>
          <a:xfrm>
            <a:off x="1071538" y="1928802"/>
            <a:ext cx="5660702" cy="3416320"/>
          </a:xfrm>
          <a:prstGeom prst="rect">
            <a:avLst/>
          </a:prstGeom>
          <a:noFill/>
          <a:effectLst>
            <a:outerShdw blurRad="50800" dist="38100" dir="2700000" algn="tl" rotWithShape="0">
              <a:prstClr val="black">
                <a:alpha val="40000"/>
              </a:prstClr>
            </a:outerShdw>
          </a:effectLst>
        </p:spPr>
        <p:txBody>
          <a:bodyPr wrap="square" rtlCol="0">
            <a:spAutoFit/>
          </a:bodyPr>
          <a:lstStyle/>
          <a:p>
            <a:r>
              <a:rPr lang="sv-SE" sz="3600" dirty="0" smtClean="0">
                <a:solidFill>
                  <a:schemeClr val="bg1"/>
                </a:solidFill>
                <a:effectLst>
                  <a:outerShdw blurRad="38100" dist="38100" dir="2700000" algn="tl">
                    <a:srgbClr val="000000">
                      <a:alpha val="43137"/>
                    </a:srgbClr>
                  </a:outerShdw>
                </a:effectLst>
                <a:latin typeface="Arial Rounded MT Bold" pitchFamily="34" charset="0"/>
              </a:rPr>
              <a:t>”Kungen i Söderlandet </a:t>
            </a:r>
            <a:r>
              <a:rPr lang="sv-SE" sz="3600" dirty="0" smtClean="0">
                <a:solidFill>
                  <a:schemeClr val="tx1">
                    <a:lumMod val="50000"/>
                    <a:lumOff val="50000"/>
                  </a:schemeClr>
                </a:solidFill>
                <a:effectLst>
                  <a:outerShdw blurRad="38100" dist="38100" dir="2700000" algn="tl">
                    <a:srgbClr val="000000">
                      <a:alpha val="43137"/>
                    </a:srgbClr>
                  </a:outerShdw>
                </a:effectLst>
                <a:latin typeface="Arial Rounded MT Bold" pitchFamily="34" charset="0"/>
              </a:rPr>
              <a:t>[Ptolemaios I] </a:t>
            </a:r>
            <a:r>
              <a:rPr lang="sv-SE" sz="3600" dirty="0" smtClean="0">
                <a:solidFill>
                  <a:schemeClr val="bg1"/>
                </a:solidFill>
                <a:effectLst>
                  <a:outerShdw blurRad="38100" dist="38100" dir="2700000" algn="tl">
                    <a:srgbClr val="000000">
                      <a:alpha val="43137"/>
                    </a:srgbClr>
                  </a:outerShdw>
                </a:effectLst>
                <a:latin typeface="Arial Rounded MT Bold" pitchFamily="34" charset="0"/>
              </a:rPr>
              <a:t>skall bli mäktig. Och av hans furstar skall en </a:t>
            </a:r>
            <a:r>
              <a:rPr lang="sv-SE" sz="3600" dirty="0" smtClean="0">
                <a:solidFill>
                  <a:schemeClr val="tx1">
                    <a:lumMod val="50000"/>
                    <a:lumOff val="50000"/>
                  </a:schemeClr>
                </a:solidFill>
                <a:effectLst>
                  <a:outerShdw blurRad="38100" dist="38100" dir="2700000" algn="tl">
                    <a:srgbClr val="000000">
                      <a:alpha val="43137"/>
                    </a:srgbClr>
                  </a:outerShdw>
                </a:effectLst>
                <a:latin typeface="Arial Rounded MT Bold" pitchFamily="34" charset="0"/>
              </a:rPr>
              <a:t>[</a:t>
            </a:r>
            <a:r>
              <a:rPr lang="sv-SE" sz="3600" dirty="0" err="1" smtClean="0">
                <a:solidFill>
                  <a:schemeClr val="tx1">
                    <a:lumMod val="50000"/>
                    <a:lumOff val="50000"/>
                  </a:schemeClr>
                </a:solidFill>
                <a:effectLst>
                  <a:outerShdw blurRad="38100" dist="38100" dir="2700000" algn="tl">
                    <a:srgbClr val="000000">
                      <a:alpha val="43137"/>
                    </a:srgbClr>
                  </a:outerShdw>
                </a:effectLst>
                <a:latin typeface="Arial Rounded MT Bold" pitchFamily="34" charset="0"/>
              </a:rPr>
              <a:t>Seleukos</a:t>
            </a:r>
            <a:r>
              <a:rPr lang="sv-SE" sz="3600" dirty="0" smtClean="0">
                <a:solidFill>
                  <a:schemeClr val="tx1">
                    <a:lumMod val="50000"/>
                    <a:lumOff val="50000"/>
                  </a:schemeClr>
                </a:solidFill>
                <a:effectLst>
                  <a:outerShdw blurRad="38100" dist="38100" dir="2700000" algn="tl">
                    <a:srgbClr val="000000">
                      <a:alpha val="43137"/>
                    </a:srgbClr>
                  </a:outerShdw>
                </a:effectLst>
                <a:latin typeface="Arial Rounded MT Bold" pitchFamily="34" charset="0"/>
              </a:rPr>
              <a:t> I] </a:t>
            </a:r>
            <a:r>
              <a:rPr lang="sv-SE" sz="3600" dirty="0" smtClean="0">
                <a:solidFill>
                  <a:schemeClr val="bg1"/>
                </a:solidFill>
                <a:effectLst>
                  <a:outerShdw blurRad="38100" dist="38100" dir="2700000" algn="tl">
                    <a:srgbClr val="000000">
                      <a:alpha val="43137"/>
                    </a:srgbClr>
                  </a:outerShdw>
                </a:effectLst>
                <a:latin typeface="Arial Rounded MT Bold" pitchFamily="34" charset="0"/>
              </a:rPr>
              <a:t>vara mäktigare än han…”</a:t>
            </a:r>
          </a:p>
        </p:txBody>
      </p:sp>
      <p:sp>
        <p:nvSpPr>
          <p:cNvPr id="7" name="textruta 6"/>
          <p:cNvSpPr txBox="1"/>
          <p:nvPr/>
        </p:nvSpPr>
        <p:spPr>
          <a:xfrm>
            <a:off x="6084168" y="5805264"/>
            <a:ext cx="2144280" cy="369332"/>
          </a:xfrm>
          <a:prstGeom prst="rect">
            <a:avLst/>
          </a:prstGeom>
          <a:noFill/>
          <a:effectLst>
            <a:outerShdw blurRad="50800" dist="38100" dir="2700000" algn="tl" rotWithShape="0">
              <a:prstClr val="black">
                <a:alpha val="40000"/>
              </a:prstClr>
            </a:outerShdw>
          </a:effectLst>
        </p:spPr>
        <p:txBody>
          <a:bodyPr wrap="square" rtlCol="0">
            <a:spAutoFit/>
          </a:bodyPr>
          <a:lstStyle/>
          <a:p>
            <a:pPr marL="342900" indent="-342900" algn="r"/>
            <a:r>
              <a:rPr lang="sv-SE" b="1" dirty="0" smtClean="0">
                <a:solidFill>
                  <a:schemeClr val="bg1"/>
                </a:solidFill>
              </a:rPr>
              <a:t>Svenska Folkbibeln</a:t>
            </a:r>
            <a:endParaRPr lang="sv-SE" b="1" dirty="0">
              <a:solidFill>
                <a:schemeClr val="bg1"/>
              </a:solidFill>
            </a:endParaRPr>
          </a:p>
        </p:txBody>
      </p:sp>
      <p:grpSp>
        <p:nvGrpSpPr>
          <p:cNvPr id="6" name="Grupp 5"/>
          <p:cNvGrpSpPr/>
          <p:nvPr/>
        </p:nvGrpSpPr>
        <p:grpSpPr>
          <a:xfrm>
            <a:off x="179512" y="-27384"/>
            <a:ext cx="8640960" cy="1243300"/>
            <a:chOff x="179512" y="-27384"/>
            <a:chExt cx="8640960" cy="1243300"/>
          </a:xfrm>
        </p:grpSpPr>
        <p:sp>
          <p:nvSpPr>
            <p:cNvPr id="8" name="Femhörning 7"/>
            <p:cNvSpPr/>
            <p:nvPr/>
          </p:nvSpPr>
          <p:spPr>
            <a:xfrm>
              <a:off x="323528" y="-27384"/>
              <a:ext cx="720080" cy="360040"/>
            </a:xfrm>
            <a:prstGeom prst="homePlate">
              <a:avLst/>
            </a:prstGeom>
            <a:solidFill>
              <a:schemeClr val="bg1">
                <a:lumMod val="6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sv-SE"/>
            </a:p>
          </p:txBody>
        </p:sp>
        <p:cxnSp>
          <p:nvCxnSpPr>
            <p:cNvPr id="9" name="Rak pil 8"/>
            <p:cNvCxnSpPr/>
            <p:nvPr/>
          </p:nvCxnSpPr>
          <p:spPr>
            <a:xfrm rot="5400000" flipH="1" flipV="1">
              <a:off x="144302" y="493512"/>
              <a:ext cx="359246" cy="794"/>
            </a:xfrm>
            <a:prstGeom prst="straightConnector1">
              <a:avLst/>
            </a:prstGeom>
            <a:ln w="38100">
              <a:solidFill>
                <a:srgbClr val="FF0000"/>
              </a:solidFill>
              <a:tailEnd type="non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0" name="textruta 9"/>
            <p:cNvSpPr txBox="1"/>
            <p:nvPr/>
          </p:nvSpPr>
          <p:spPr>
            <a:xfrm>
              <a:off x="179512" y="673532"/>
              <a:ext cx="648072" cy="523220"/>
            </a:xfrm>
            <a:prstGeom prst="rect">
              <a:avLst/>
            </a:prstGeom>
            <a:noFill/>
          </p:spPr>
          <p:txBody>
            <a:bodyPr wrap="square" rtlCol="0">
              <a:spAutoFit/>
            </a:bodyPr>
            <a:lstStyle/>
            <a:p>
              <a:r>
                <a:rPr lang="sv-SE" sz="1400" b="1" dirty="0" smtClean="0">
                  <a:solidFill>
                    <a:schemeClr val="bg1"/>
                  </a:solidFill>
                </a:rPr>
                <a:t>539 </a:t>
              </a:r>
              <a:r>
                <a:rPr lang="sv-SE" sz="1400" b="1" dirty="0" err="1" smtClean="0">
                  <a:solidFill>
                    <a:schemeClr val="bg1"/>
                  </a:solidFill>
                </a:rPr>
                <a:t>f.Kr</a:t>
              </a:r>
              <a:endParaRPr lang="sv-SE" sz="1400" b="1" dirty="0">
                <a:solidFill>
                  <a:schemeClr val="bg1"/>
                </a:solidFill>
              </a:endParaRPr>
            </a:p>
          </p:txBody>
        </p:sp>
        <p:sp>
          <p:nvSpPr>
            <p:cNvPr id="11" name="V-form 10"/>
            <p:cNvSpPr/>
            <p:nvPr/>
          </p:nvSpPr>
          <p:spPr>
            <a:xfrm>
              <a:off x="899592" y="-27384"/>
              <a:ext cx="792088" cy="360040"/>
            </a:xfrm>
            <a:prstGeom prst="chevron">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sv-SE">
                <a:solidFill>
                  <a:schemeClr val="tx1"/>
                </a:solidFill>
              </a:endParaRPr>
            </a:p>
          </p:txBody>
        </p:sp>
        <p:sp>
          <p:nvSpPr>
            <p:cNvPr id="12" name="V-form 11"/>
            <p:cNvSpPr/>
            <p:nvPr/>
          </p:nvSpPr>
          <p:spPr>
            <a:xfrm>
              <a:off x="1547664" y="-27384"/>
              <a:ext cx="2304256" cy="360040"/>
            </a:xfrm>
            <a:prstGeom prst="chevron">
              <a:avLst/>
            </a:prstGeom>
            <a:solidFill>
              <a:schemeClr val="tx1">
                <a:lumMod val="75000"/>
                <a:lumOff val="25000"/>
              </a:schemeClr>
            </a:solidFill>
          </p:spPr>
          <p:style>
            <a:lnRef idx="0">
              <a:schemeClr val="dk1"/>
            </a:lnRef>
            <a:fillRef idx="3">
              <a:schemeClr val="dk1"/>
            </a:fillRef>
            <a:effectRef idx="3">
              <a:schemeClr val="dk1"/>
            </a:effectRef>
            <a:fontRef idx="minor">
              <a:schemeClr val="lt1"/>
            </a:fontRef>
          </p:style>
          <p:txBody>
            <a:bodyPr rtlCol="0" anchor="ctr"/>
            <a:lstStyle/>
            <a:p>
              <a:pPr algn="ctr"/>
              <a:endParaRPr lang="sv-SE">
                <a:solidFill>
                  <a:schemeClr val="tx1"/>
                </a:solidFill>
              </a:endParaRPr>
            </a:p>
          </p:txBody>
        </p:sp>
        <p:sp>
          <p:nvSpPr>
            <p:cNvPr id="13" name="V-form 12"/>
            <p:cNvSpPr/>
            <p:nvPr/>
          </p:nvSpPr>
          <p:spPr>
            <a:xfrm>
              <a:off x="3707904" y="-27384"/>
              <a:ext cx="4536504" cy="360040"/>
            </a:xfrm>
            <a:prstGeom prst="chevron">
              <a:avLst/>
            </a:prstGeom>
            <a:gradFill>
              <a:gsLst>
                <a:gs pos="0">
                  <a:srgbClr val="4C216D"/>
                </a:gs>
                <a:gs pos="90000">
                  <a:srgbClr val="C00000"/>
                </a:gs>
              </a:gsLst>
              <a:lin ang="5400000" scaled="0"/>
            </a:gradFill>
          </p:spPr>
          <p:style>
            <a:lnRef idx="0">
              <a:schemeClr val="dk1"/>
            </a:lnRef>
            <a:fillRef idx="3">
              <a:schemeClr val="dk1"/>
            </a:fillRef>
            <a:effectRef idx="3">
              <a:schemeClr val="dk1"/>
            </a:effectRef>
            <a:fontRef idx="minor">
              <a:schemeClr val="lt1"/>
            </a:fontRef>
          </p:style>
          <p:txBody>
            <a:bodyPr rtlCol="0" anchor="ctr"/>
            <a:lstStyle/>
            <a:p>
              <a:pPr algn="ctr"/>
              <a:endParaRPr lang="sv-SE">
                <a:solidFill>
                  <a:schemeClr val="tx1"/>
                </a:solidFill>
              </a:endParaRPr>
            </a:p>
          </p:txBody>
        </p:sp>
        <p:sp>
          <p:nvSpPr>
            <p:cNvPr id="14" name="V-form 13"/>
            <p:cNvSpPr/>
            <p:nvPr/>
          </p:nvSpPr>
          <p:spPr>
            <a:xfrm>
              <a:off x="8100392" y="-27384"/>
              <a:ext cx="720080" cy="360040"/>
            </a:xfrm>
            <a:prstGeom prst="chevron">
              <a:avLst>
                <a:gd name="adj" fmla="val 0"/>
              </a:avLst>
            </a:prstGeom>
            <a:solidFill>
              <a:schemeClr val="accent1">
                <a:lumMod val="50000"/>
              </a:schemeClr>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sv-SE">
                <a:solidFill>
                  <a:schemeClr val="tx1"/>
                </a:solidFill>
              </a:endParaRPr>
            </a:p>
          </p:txBody>
        </p:sp>
        <p:cxnSp>
          <p:nvCxnSpPr>
            <p:cNvPr id="15" name="Rak pil 14"/>
            <p:cNvCxnSpPr/>
            <p:nvPr/>
          </p:nvCxnSpPr>
          <p:spPr>
            <a:xfrm rot="5400000" flipH="1" flipV="1">
              <a:off x="7898600" y="511882"/>
              <a:ext cx="359246" cy="794"/>
            </a:xfrm>
            <a:prstGeom prst="straightConnector1">
              <a:avLst/>
            </a:prstGeom>
            <a:ln w="38100">
              <a:solidFill>
                <a:srgbClr val="FF0000"/>
              </a:solidFill>
              <a:tailEnd type="non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6" name="textruta 15"/>
            <p:cNvSpPr txBox="1"/>
            <p:nvPr/>
          </p:nvSpPr>
          <p:spPr>
            <a:xfrm>
              <a:off x="7668344" y="692696"/>
              <a:ext cx="792088" cy="523220"/>
            </a:xfrm>
            <a:prstGeom prst="rect">
              <a:avLst/>
            </a:prstGeom>
            <a:noFill/>
          </p:spPr>
          <p:txBody>
            <a:bodyPr wrap="square" rtlCol="0">
              <a:spAutoFit/>
            </a:bodyPr>
            <a:lstStyle/>
            <a:p>
              <a:pPr algn="ctr"/>
              <a:r>
                <a:rPr lang="sv-SE" sz="1400" b="1" dirty="0" smtClean="0">
                  <a:solidFill>
                    <a:schemeClr val="bg1"/>
                  </a:solidFill>
                </a:rPr>
                <a:t>Ändens tid</a:t>
              </a:r>
              <a:endParaRPr lang="sv-SE" sz="1400" b="1" dirty="0">
                <a:solidFill>
                  <a:schemeClr val="bg1"/>
                </a:solidFill>
              </a:endParaRPr>
            </a:p>
          </p:txBody>
        </p:sp>
        <p:cxnSp>
          <p:nvCxnSpPr>
            <p:cNvPr id="17" name="Rak pil 16"/>
            <p:cNvCxnSpPr/>
            <p:nvPr/>
          </p:nvCxnSpPr>
          <p:spPr>
            <a:xfrm rot="5400000" flipH="1" flipV="1">
              <a:off x="1921793" y="345951"/>
              <a:ext cx="691902" cy="1588"/>
            </a:xfrm>
            <a:prstGeom prst="straightConnector1">
              <a:avLst/>
            </a:prstGeom>
            <a:ln w="38100">
              <a:solidFill>
                <a:srgbClr val="FF0000"/>
              </a:solidFill>
              <a:tailEnd type="non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8" name="textruta 17"/>
            <p:cNvSpPr txBox="1"/>
            <p:nvPr/>
          </p:nvSpPr>
          <p:spPr>
            <a:xfrm>
              <a:off x="2123728" y="672951"/>
              <a:ext cx="360040" cy="307777"/>
            </a:xfrm>
            <a:prstGeom prst="rect">
              <a:avLst/>
            </a:prstGeom>
            <a:noFill/>
          </p:spPr>
          <p:txBody>
            <a:bodyPr wrap="square" rtlCol="0">
              <a:spAutoFit/>
            </a:bodyPr>
            <a:lstStyle/>
            <a:p>
              <a:r>
                <a:rPr lang="sv-SE" sz="1400" b="1" dirty="0" smtClean="0">
                  <a:solidFill>
                    <a:schemeClr val="bg1"/>
                  </a:solidFill>
                  <a:effectLst>
                    <a:outerShdw blurRad="38100" dist="38100" dir="2700000" algn="tl">
                      <a:srgbClr val="000000">
                        <a:alpha val="43137"/>
                      </a:srgbClr>
                    </a:outerShdw>
                  </a:effectLst>
                </a:rPr>
                <a:t>0</a:t>
              </a:r>
              <a:endParaRPr lang="sv-SE" sz="1400" b="1" dirty="0">
                <a:solidFill>
                  <a:schemeClr val="bg1"/>
                </a:solidFill>
                <a:effectLst>
                  <a:outerShdw blurRad="38100" dist="38100" dir="2700000" algn="tl">
                    <a:srgbClr val="000000">
                      <a:alpha val="43137"/>
                    </a:srgbClr>
                  </a:outerShdw>
                </a:effectLst>
              </a:endParaRPr>
            </a:p>
          </p:txBody>
        </p:sp>
      </p:grpSp>
      <p:cxnSp>
        <p:nvCxnSpPr>
          <p:cNvPr id="19" name="Rak pil 18"/>
          <p:cNvCxnSpPr/>
          <p:nvPr/>
        </p:nvCxnSpPr>
        <p:spPr>
          <a:xfrm rot="5400000" flipH="1" flipV="1">
            <a:off x="719572" y="368660"/>
            <a:ext cx="576064" cy="216024"/>
          </a:xfrm>
          <a:prstGeom prst="straightConnector1">
            <a:avLst/>
          </a:prstGeom>
          <a:ln w="44450">
            <a:solidFill>
              <a:srgbClr val="C00000"/>
            </a:solidFill>
            <a:headEnd type="none"/>
            <a:tailEnd type="arrow"/>
          </a:ln>
        </p:spPr>
        <p:style>
          <a:lnRef idx="1">
            <a:schemeClr val="accent1"/>
          </a:lnRef>
          <a:fillRef idx="0">
            <a:schemeClr val="accent1"/>
          </a:fillRef>
          <a:effectRef idx="0">
            <a:schemeClr val="accent1"/>
          </a:effectRef>
          <a:fontRef idx="minor">
            <a:schemeClr val="tx1"/>
          </a:fontRef>
        </p:style>
      </p:cxnSp>
      <p:pic>
        <p:nvPicPr>
          <p:cNvPr id="1026" name="Picture 2" descr="C:\Users\Jonathan\AppData\Local\Microsoft\Windows\Temporary Internet Files\Content.IE5\O2OSVR12\MC900440399[1].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084168" y="1616791"/>
            <a:ext cx="3351820" cy="33518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342555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ruta 3"/>
          <p:cNvSpPr txBox="1"/>
          <p:nvPr/>
        </p:nvSpPr>
        <p:spPr>
          <a:xfrm>
            <a:off x="928662" y="785794"/>
            <a:ext cx="7286676" cy="830997"/>
          </a:xfrm>
          <a:prstGeom prst="rect">
            <a:avLst/>
          </a:prstGeom>
          <a:noFill/>
          <a:effectLst>
            <a:outerShdw blurRad="50800" dist="38100" dir="2700000" algn="tl" rotWithShape="0">
              <a:prstClr val="black">
                <a:alpha val="40000"/>
              </a:prstClr>
            </a:outerShdw>
          </a:effectLst>
        </p:spPr>
        <p:txBody>
          <a:bodyPr wrap="square" rtlCol="0">
            <a:spAutoFit/>
          </a:bodyPr>
          <a:lstStyle/>
          <a:p>
            <a:r>
              <a:rPr lang="sv-SE" sz="4800" dirty="0" err="1" smtClean="0">
                <a:solidFill>
                  <a:srgbClr val="FFC000"/>
                </a:solidFill>
                <a:effectLst>
                  <a:outerShdw blurRad="38100" dist="38100" dir="2700000" algn="tl">
                    <a:srgbClr val="000000">
                      <a:alpha val="43137"/>
                    </a:srgbClr>
                  </a:outerShdw>
                </a:effectLst>
                <a:latin typeface="Berlin Sans FB Demi" pitchFamily="34" charset="0"/>
              </a:rPr>
              <a:t>Encyclopædia</a:t>
            </a:r>
            <a:r>
              <a:rPr lang="sv-SE" sz="4800" dirty="0" smtClean="0">
                <a:solidFill>
                  <a:srgbClr val="FFC000"/>
                </a:solidFill>
                <a:effectLst>
                  <a:outerShdw blurRad="38100" dist="38100" dir="2700000" algn="tl">
                    <a:srgbClr val="000000">
                      <a:alpha val="43137"/>
                    </a:srgbClr>
                  </a:outerShdw>
                </a:effectLst>
                <a:latin typeface="Berlin Sans FB Demi" pitchFamily="34" charset="0"/>
              </a:rPr>
              <a:t> Britannica</a:t>
            </a:r>
            <a:endParaRPr lang="sv-SE" sz="4800" dirty="0">
              <a:solidFill>
                <a:srgbClr val="FFC000"/>
              </a:solidFill>
              <a:effectLst>
                <a:outerShdw blurRad="38100" dist="38100" dir="2700000" algn="tl">
                  <a:srgbClr val="000000">
                    <a:alpha val="43137"/>
                  </a:srgbClr>
                </a:outerShdw>
              </a:effectLst>
              <a:latin typeface="Berlin Sans FB Demi" pitchFamily="34" charset="0"/>
            </a:endParaRPr>
          </a:p>
        </p:txBody>
      </p:sp>
      <p:sp>
        <p:nvSpPr>
          <p:cNvPr id="5" name="textruta 4"/>
          <p:cNvSpPr txBox="1"/>
          <p:nvPr/>
        </p:nvSpPr>
        <p:spPr>
          <a:xfrm>
            <a:off x="1071538" y="1838429"/>
            <a:ext cx="7100862" cy="4524315"/>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2400" dirty="0" smtClean="0">
                <a:solidFill>
                  <a:schemeClr val="bg1"/>
                </a:solidFill>
                <a:effectLst>
                  <a:outerShdw blurRad="38100" dist="38100" dir="2700000" algn="tl">
                    <a:srgbClr val="000000">
                      <a:alpha val="43137"/>
                    </a:srgbClr>
                  </a:outerShdw>
                </a:effectLst>
                <a:latin typeface="Arial Rounded MT Bold" pitchFamily="34" charset="0"/>
              </a:rPr>
              <a:t>“</a:t>
            </a:r>
            <a:r>
              <a:rPr lang="en-US" sz="2400" dirty="0" err="1" smtClean="0">
                <a:solidFill>
                  <a:schemeClr val="bg1"/>
                </a:solidFill>
                <a:effectLst>
                  <a:outerShdw blurRad="38100" dist="38100" dir="2700000" algn="tl">
                    <a:srgbClr val="000000">
                      <a:alpha val="43137"/>
                    </a:srgbClr>
                  </a:outerShdw>
                </a:effectLst>
                <a:latin typeface="Arial Rounded MT Bold" pitchFamily="34" charset="0"/>
              </a:rPr>
              <a:t>Från</a:t>
            </a:r>
            <a:r>
              <a:rPr lang="en-US" sz="2400" dirty="0" smtClean="0">
                <a:solidFill>
                  <a:schemeClr val="bg1"/>
                </a:solidFill>
                <a:effectLst>
                  <a:outerShdw blurRad="38100" dist="38100" dir="2700000" algn="tl">
                    <a:srgbClr val="000000">
                      <a:alpha val="43137"/>
                    </a:srgbClr>
                  </a:outerShdw>
                </a:effectLst>
                <a:latin typeface="Arial Rounded MT Bold" pitchFamily="34" charset="0"/>
              </a:rPr>
              <a:t> 316 till 312 </a:t>
            </a:r>
            <a:r>
              <a:rPr lang="en-US" sz="2400" dirty="0" err="1" smtClean="0">
                <a:solidFill>
                  <a:schemeClr val="bg1"/>
                </a:solidFill>
                <a:effectLst>
                  <a:outerShdw blurRad="38100" dist="38100" dir="2700000" algn="tl">
                    <a:srgbClr val="000000">
                      <a:alpha val="43137"/>
                    </a:srgbClr>
                  </a:outerShdw>
                </a:effectLst>
                <a:latin typeface="Arial Rounded MT Bold" pitchFamily="34" charset="0"/>
              </a:rPr>
              <a:t>förblev</a:t>
            </a:r>
            <a:r>
              <a:rPr lang="en-US" sz="2400" dirty="0" smtClean="0">
                <a:solidFill>
                  <a:schemeClr val="bg1"/>
                </a:solidFill>
                <a:effectLst>
                  <a:outerShdw blurRad="38100" dist="38100" dir="2700000" algn="tl">
                    <a:srgbClr val="000000">
                      <a:alpha val="43137"/>
                    </a:srgbClr>
                  </a:outerShdw>
                </a:effectLst>
                <a:latin typeface="Arial Rounded MT Bold" pitchFamily="34" charset="0"/>
              </a:rPr>
              <a:t> </a:t>
            </a:r>
            <a:r>
              <a:rPr lang="en-US" sz="2400" dirty="0" err="1" smtClean="0">
                <a:solidFill>
                  <a:srgbClr val="FFFF00"/>
                </a:solidFill>
                <a:effectLst>
                  <a:outerShdw blurRad="38100" dist="38100" dir="2700000" algn="tl">
                    <a:srgbClr val="000000">
                      <a:alpha val="43137"/>
                    </a:srgbClr>
                  </a:outerShdw>
                </a:effectLst>
                <a:latin typeface="Arial Rounded MT Bold" pitchFamily="34" charset="0"/>
              </a:rPr>
              <a:t>Seleukos</a:t>
            </a:r>
            <a:r>
              <a:rPr lang="en-US" sz="2400" dirty="0" smtClean="0">
                <a:solidFill>
                  <a:schemeClr val="bg1"/>
                </a:solidFill>
                <a:effectLst>
                  <a:outerShdw blurRad="38100" dist="38100" dir="2700000" algn="tl">
                    <a:srgbClr val="000000">
                      <a:alpha val="43137"/>
                    </a:srgbClr>
                  </a:outerShdw>
                </a:effectLst>
                <a:latin typeface="Arial Rounded MT Bold" pitchFamily="34" charset="0"/>
              </a:rPr>
              <a:t> i </a:t>
            </a:r>
            <a:br>
              <a:rPr lang="en-US" sz="2400" dirty="0" smtClean="0">
                <a:solidFill>
                  <a:schemeClr val="bg1"/>
                </a:solidFill>
                <a:effectLst>
                  <a:outerShdw blurRad="38100" dist="38100" dir="2700000" algn="tl">
                    <a:srgbClr val="000000">
                      <a:alpha val="43137"/>
                    </a:srgbClr>
                  </a:outerShdw>
                </a:effectLst>
                <a:latin typeface="Arial Rounded MT Bold" pitchFamily="34" charset="0"/>
              </a:rPr>
            </a:br>
            <a:r>
              <a:rPr lang="en-US" sz="2400" dirty="0" err="1" smtClean="0">
                <a:solidFill>
                  <a:srgbClr val="FFFF00"/>
                </a:solidFill>
                <a:effectLst>
                  <a:outerShdw blurRad="38100" dist="38100" dir="2700000" algn="tl">
                    <a:srgbClr val="000000">
                      <a:alpha val="43137"/>
                    </a:srgbClr>
                  </a:outerShdw>
                </a:effectLst>
                <a:latin typeface="Arial Rounded MT Bold" pitchFamily="34" charset="0"/>
              </a:rPr>
              <a:t>Ptolemaios</a:t>
            </a:r>
            <a:r>
              <a:rPr lang="en-US" sz="2400" dirty="0" smtClean="0">
                <a:solidFill>
                  <a:schemeClr val="bg1"/>
                </a:solidFill>
                <a:effectLst>
                  <a:outerShdw blurRad="38100" dist="38100" dir="2700000" algn="tl">
                    <a:srgbClr val="000000">
                      <a:alpha val="43137"/>
                    </a:srgbClr>
                  </a:outerShdw>
                </a:effectLst>
                <a:latin typeface="Arial Rounded MT Bold" pitchFamily="34" charset="0"/>
              </a:rPr>
              <a:t> </a:t>
            </a:r>
            <a:r>
              <a:rPr lang="en-US" sz="2400" dirty="0" err="1" smtClean="0">
                <a:solidFill>
                  <a:schemeClr val="bg1"/>
                </a:solidFill>
                <a:effectLst>
                  <a:outerShdw blurRad="38100" dist="38100" dir="2700000" algn="tl">
                    <a:srgbClr val="000000">
                      <a:alpha val="43137"/>
                    </a:srgbClr>
                  </a:outerShdw>
                </a:effectLst>
                <a:latin typeface="Arial Rounded MT Bold" pitchFamily="34" charset="0"/>
              </a:rPr>
              <a:t>tjänst</a:t>
            </a:r>
            <a:r>
              <a:rPr lang="en-US" sz="2400" dirty="0" smtClean="0">
                <a:solidFill>
                  <a:schemeClr val="bg1"/>
                </a:solidFill>
                <a:effectLst>
                  <a:outerShdw blurRad="38100" dist="38100" dir="2700000" algn="tl">
                    <a:srgbClr val="000000">
                      <a:alpha val="43137"/>
                    </a:srgbClr>
                  </a:outerShdw>
                </a:effectLst>
                <a:latin typeface="Arial Rounded MT Bold" pitchFamily="34" charset="0"/>
              </a:rPr>
              <a:t>. Han tog </a:t>
            </a:r>
            <a:r>
              <a:rPr lang="en-US" sz="2400" dirty="0" err="1" smtClean="0">
                <a:solidFill>
                  <a:schemeClr val="bg1"/>
                </a:solidFill>
                <a:effectLst>
                  <a:outerShdw blurRad="38100" dist="38100" dir="2700000" algn="tl">
                    <a:srgbClr val="000000">
                      <a:alpha val="43137"/>
                    </a:srgbClr>
                  </a:outerShdw>
                </a:effectLst>
                <a:latin typeface="Arial Rounded MT Bold" pitchFamily="34" charset="0"/>
              </a:rPr>
              <a:t>initiativet</a:t>
            </a:r>
            <a:r>
              <a:rPr lang="en-US" sz="2400" dirty="0" smtClean="0">
                <a:solidFill>
                  <a:schemeClr val="bg1"/>
                </a:solidFill>
                <a:effectLst>
                  <a:outerShdw blurRad="38100" dist="38100" dir="2700000" algn="tl">
                    <a:srgbClr val="000000">
                      <a:alpha val="43137"/>
                    </a:srgbClr>
                  </a:outerShdw>
                </a:effectLst>
                <a:latin typeface="Arial Rounded MT Bold" pitchFamily="34" charset="0"/>
              </a:rPr>
              <a:t> </a:t>
            </a:r>
            <a:br>
              <a:rPr lang="en-US" sz="2400" dirty="0" smtClean="0">
                <a:solidFill>
                  <a:schemeClr val="bg1"/>
                </a:solidFill>
                <a:effectLst>
                  <a:outerShdw blurRad="38100" dist="38100" dir="2700000" algn="tl">
                    <a:srgbClr val="000000">
                      <a:alpha val="43137"/>
                    </a:srgbClr>
                  </a:outerShdw>
                </a:effectLst>
                <a:latin typeface="Arial Rounded MT Bold" pitchFamily="34" charset="0"/>
              </a:rPr>
            </a:br>
            <a:r>
              <a:rPr lang="en-US" sz="2400" dirty="0" smtClean="0">
                <a:solidFill>
                  <a:schemeClr val="bg1"/>
                </a:solidFill>
                <a:effectLst>
                  <a:outerShdw blurRad="38100" dist="38100" dir="2700000" algn="tl">
                    <a:srgbClr val="000000">
                      <a:alpha val="43137"/>
                    </a:srgbClr>
                  </a:outerShdw>
                </a:effectLst>
                <a:latin typeface="Arial Rounded MT Bold" pitchFamily="34" charset="0"/>
              </a:rPr>
              <a:t>till </a:t>
            </a:r>
            <a:r>
              <a:rPr lang="en-US" sz="2400" dirty="0" err="1" smtClean="0">
                <a:solidFill>
                  <a:schemeClr val="bg1"/>
                </a:solidFill>
                <a:effectLst>
                  <a:outerShdw blurRad="38100" dist="38100" dir="2700000" algn="tl">
                    <a:srgbClr val="000000">
                      <a:alpha val="43137"/>
                    </a:srgbClr>
                  </a:outerShdw>
                </a:effectLst>
                <a:latin typeface="Arial Rounded MT Bold" pitchFamily="34" charset="0"/>
              </a:rPr>
              <a:t>att</a:t>
            </a:r>
            <a:r>
              <a:rPr lang="en-US" sz="2400" dirty="0" smtClean="0">
                <a:solidFill>
                  <a:schemeClr val="bg1"/>
                </a:solidFill>
                <a:effectLst>
                  <a:outerShdw blurRad="38100" dist="38100" dir="2700000" algn="tl">
                    <a:srgbClr val="000000">
                      <a:alpha val="43137"/>
                    </a:srgbClr>
                  </a:outerShdw>
                </a:effectLst>
                <a:latin typeface="Arial Rounded MT Bold" pitchFamily="34" charset="0"/>
              </a:rPr>
              <a:t> forma en </a:t>
            </a:r>
            <a:r>
              <a:rPr lang="en-US" sz="2400" dirty="0" err="1" smtClean="0">
                <a:solidFill>
                  <a:schemeClr val="bg1"/>
                </a:solidFill>
                <a:effectLst>
                  <a:outerShdw blurRad="38100" dist="38100" dir="2700000" algn="tl">
                    <a:srgbClr val="000000">
                      <a:alpha val="43137"/>
                    </a:srgbClr>
                  </a:outerShdw>
                </a:effectLst>
                <a:latin typeface="Arial Rounded MT Bold" pitchFamily="34" charset="0"/>
              </a:rPr>
              <a:t>koalition</a:t>
            </a:r>
            <a:r>
              <a:rPr lang="en-US" sz="2400" dirty="0" smtClean="0">
                <a:solidFill>
                  <a:schemeClr val="bg1"/>
                </a:solidFill>
                <a:effectLst>
                  <a:outerShdw blurRad="38100" dist="38100" dir="2700000" algn="tl">
                    <a:srgbClr val="000000">
                      <a:alpha val="43137"/>
                    </a:srgbClr>
                  </a:outerShdw>
                </a:effectLst>
                <a:latin typeface="Arial Rounded MT Bold" pitchFamily="34" charset="0"/>
              </a:rPr>
              <a:t> </a:t>
            </a:r>
            <a:r>
              <a:rPr lang="en-US" sz="2400" dirty="0" err="1" smtClean="0">
                <a:solidFill>
                  <a:schemeClr val="bg1"/>
                </a:solidFill>
                <a:effectLst>
                  <a:outerShdw blurRad="38100" dist="38100" dir="2700000" algn="tl">
                    <a:srgbClr val="000000">
                      <a:alpha val="43137"/>
                    </a:srgbClr>
                  </a:outerShdw>
                </a:effectLst>
                <a:latin typeface="Arial Rounded MT Bold" pitchFamily="34" charset="0"/>
              </a:rPr>
              <a:t>mellan</a:t>
            </a:r>
            <a:r>
              <a:rPr lang="en-US" sz="2400" dirty="0" smtClean="0">
                <a:solidFill>
                  <a:schemeClr val="bg1"/>
                </a:solidFill>
                <a:effectLst>
                  <a:outerShdw blurRad="38100" dist="38100" dir="2700000" algn="tl">
                    <a:srgbClr val="000000">
                      <a:alpha val="43137"/>
                    </a:srgbClr>
                  </a:outerShdw>
                </a:effectLst>
                <a:latin typeface="Arial Rounded MT Bold" pitchFamily="34" charset="0"/>
              </a:rPr>
              <a:t> </a:t>
            </a:r>
            <a:br>
              <a:rPr lang="en-US" sz="2400" dirty="0" smtClean="0">
                <a:solidFill>
                  <a:schemeClr val="bg1"/>
                </a:solidFill>
                <a:effectLst>
                  <a:outerShdw blurRad="38100" dist="38100" dir="2700000" algn="tl">
                    <a:srgbClr val="000000">
                      <a:alpha val="43137"/>
                    </a:srgbClr>
                  </a:outerShdw>
                </a:effectLst>
                <a:latin typeface="Arial Rounded MT Bold" pitchFamily="34" charset="0"/>
              </a:rPr>
            </a:br>
            <a:r>
              <a:rPr lang="en-US" sz="2400" dirty="0" err="1" smtClean="0">
                <a:solidFill>
                  <a:schemeClr val="bg1"/>
                </a:solidFill>
                <a:effectLst>
                  <a:outerShdw blurRad="38100" dist="38100" dir="2700000" algn="tl">
                    <a:srgbClr val="000000">
                      <a:alpha val="43137"/>
                    </a:srgbClr>
                  </a:outerShdw>
                </a:effectLst>
                <a:latin typeface="Arial Rounded MT Bold" pitchFamily="34" charset="0"/>
              </a:rPr>
              <a:t>Ptolemaios</a:t>
            </a:r>
            <a:r>
              <a:rPr lang="en-US" sz="2400" dirty="0" smtClean="0">
                <a:solidFill>
                  <a:schemeClr val="bg1"/>
                </a:solidFill>
                <a:effectLst>
                  <a:outerShdw blurRad="38100" dist="38100" dir="2700000" algn="tl">
                    <a:srgbClr val="000000">
                      <a:alpha val="43137"/>
                    </a:srgbClr>
                  </a:outerShdw>
                </a:effectLst>
                <a:latin typeface="Arial Rounded MT Bold" pitchFamily="34" charset="0"/>
              </a:rPr>
              <a:t>, </a:t>
            </a:r>
            <a:r>
              <a:rPr lang="en-US" sz="2400" dirty="0" err="1" smtClean="0">
                <a:solidFill>
                  <a:srgbClr val="FFFF00"/>
                </a:solidFill>
                <a:effectLst>
                  <a:outerShdw blurRad="38100" dist="38100" dir="2700000" algn="tl">
                    <a:srgbClr val="000000">
                      <a:alpha val="43137"/>
                    </a:srgbClr>
                  </a:outerShdw>
                </a:effectLst>
                <a:latin typeface="Arial Rounded MT Bold" pitchFamily="34" charset="0"/>
              </a:rPr>
              <a:t>Lysimakos</a:t>
            </a:r>
            <a:r>
              <a:rPr lang="en-US" sz="2400" dirty="0" smtClean="0">
                <a:solidFill>
                  <a:schemeClr val="bg1"/>
                </a:solidFill>
                <a:effectLst>
                  <a:outerShdw blurRad="38100" dist="38100" dir="2700000" algn="tl">
                    <a:srgbClr val="000000">
                      <a:alpha val="43137"/>
                    </a:srgbClr>
                  </a:outerShdw>
                </a:effectLst>
                <a:latin typeface="Arial Rounded MT Bold" pitchFamily="34" charset="0"/>
              </a:rPr>
              <a:t> (</a:t>
            </a:r>
            <a:r>
              <a:rPr lang="en-US" sz="2400" dirty="0" err="1" smtClean="0">
                <a:solidFill>
                  <a:schemeClr val="bg1"/>
                </a:solidFill>
                <a:effectLst>
                  <a:outerShdw blurRad="38100" dist="38100" dir="2700000" algn="tl">
                    <a:srgbClr val="000000">
                      <a:alpha val="43137"/>
                    </a:srgbClr>
                  </a:outerShdw>
                </a:effectLst>
                <a:latin typeface="Arial Rounded MT Bold" pitchFamily="34" charset="0"/>
              </a:rPr>
              <a:t>regenten</a:t>
            </a:r>
            <a:r>
              <a:rPr lang="en-US" sz="2400" dirty="0" smtClean="0">
                <a:solidFill>
                  <a:schemeClr val="bg1"/>
                </a:solidFill>
                <a:effectLst>
                  <a:outerShdw blurRad="38100" dist="38100" dir="2700000" algn="tl">
                    <a:srgbClr val="000000">
                      <a:alpha val="43137"/>
                    </a:srgbClr>
                  </a:outerShdw>
                </a:effectLst>
                <a:latin typeface="Arial Rounded MT Bold" pitchFamily="34" charset="0"/>
              </a:rPr>
              <a:t> i </a:t>
            </a:r>
            <a:r>
              <a:rPr lang="en-US" sz="2400" dirty="0" err="1" smtClean="0">
                <a:solidFill>
                  <a:schemeClr val="bg1"/>
                </a:solidFill>
                <a:effectLst>
                  <a:outerShdw blurRad="38100" dist="38100" dir="2700000" algn="tl">
                    <a:srgbClr val="000000">
                      <a:alpha val="43137"/>
                    </a:srgbClr>
                  </a:outerShdw>
                </a:effectLst>
                <a:latin typeface="Arial Rounded MT Bold" pitchFamily="34" charset="0"/>
              </a:rPr>
              <a:t>Trakien</a:t>
            </a:r>
            <a:r>
              <a:rPr lang="en-US" sz="2400" dirty="0" smtClean="0">
                <a:solidFill>
                  <a:schemeClr val="bg1"/>
                </a:solidFill>
                <a:effectLst>
                  <a:outerShdw blurRad="38100" dist="38100" dir="2700000" algn="tl">
                    <a:srgbClr val="000000">
                      <a:alpha val="43137"/>
                    </a:srgbClr>
                  </a:outerShdw>
                </a:effectLst>
                <a:latin typeface="Arial Rounded MT Bold" pitchFamily="34" charset="0"/>
              </a:rPr>
              <a:t>) </a:t>
            </a:r>
            <a:r>
              <a:rPr lang="en-US" sz="2400" dirty="0" err="1" smtClean="0">
                <a:solidFill>
                  <a:schemeClr val="bg1"/>
                </a:solidFill>
                <a:effectLst>
                  <a:outerShdw blurRad="38100" dist="38100" dir="2700000" algn="tl">
                    <a:srgbClr val="000000">
                      <a:alpha val="43137"/>
                    </a:srgbClr>
                  </a:outerShdw>
                </a:effectLst>
                <a:latin typeface="Arial Rounded MT Bold" pitchFamily="34" charset="0"/>
              </a:rPr>
              <a:t>och</a:t>
            </a:r>
            <a:r>
              <a:rPr lang="en-US" sz="2400" dirty="0" smtClean="0">
                <a:solidFill>
                  <a:schemeClr val="bg1"/>
                </a:solidFill>
                <a:effectLst>
                  <a:outerShdw blurRad="38100" dist="38100" dir="2700000" algn="tl">
                    <a:srgbClr val="000000">
                      <a:alpha val="43137"/>
                    </a:srgbClr>
                  </a:outerShdw>
                </a:effectLst>
                <a:latin typeface="Arial Rounded MT Bold" pitchFamily="34" charset="0"/>
              </a:rPr>
              <a:t> </a:t>
            </a:r>
            <a:r>
              <a:rPr lang="en-US" sz="2400" dirty="0" err="1" smtClean="0">
                <a:solidFill>
                  <a:srgbClr val="FFFF00"/>
                </a:solidFill>
                <a:effectLst>
                  <a:outerShdw blurRad="38100" dist="38100" dir="2700000" algn="tl">
                    <a:srgbClr val="000000">
                      <a:alpha val="43137"/>
                    </a:srgbClr>
                  </a:outerShdw>
                </a:effectLst>
                <a:latin typeface="Arial Rounded MT Bold" pitchFamily="34" charset="0"/>
              </a:rPr>
              <a:t>Kassandros</a:t>
            </a:r>
            <a:r>
              <a:rPr lang="en-US" sz="2400" dirty="0" smtClean="0">
                <a:solidFill>
                  <a:schemeClr val="bg1"/>
                </a:solidFill>
                <a:effectLst>
                  <a:outerShdw blurRad="38100" dist="38100" dir="2700000" algn="tl">
                    <a:srgbClr val="000000">
                      <a:alpha val="43137"/>
                    </a:srgbClr>
                  </a:outerShdw>
                </a:effectLst>
                <a:latin typeface="Arial Rounded MT Bold" pitchFamily="34" charset="0"/>
              </a:rPr>
              <a:t> (</a:t>
            </a:r>
            <a:r>
              <a:rPr lang="en-US" sz="2400" dirty="0" err="1" smtClean="0">
                <a:solidFill>
                  <a:schemeClr val="bg1"/>
                </a:solidFill>
                <a:effectLst>
                  <a:outerShdw blurRad="38100" dist="38100" dir="2700000" algn="tl">
                    <a:srgbClr val="000000">
                      <a:alpha val="43137"/>
                    </a:srgbClr>
                  </a:outerShdw>
                </a:effectLst>
                <a:latin typeface="Arial Rounded MT Bold" pitchFamily="34" charset="0"/>
              </a:rPr>
              <a:t>som</a:t>
            </a:r>
            <a:r>
              <a:rPr lang="en-US" sz="2400" dirty="0" smtClean="0">
                <a:solidFill>
                  <a:schemeClr val="bg1"/>
                </a:solidFill>
                <a:effectLst>
                  <a:outerShdw blurRad="38100" dist="38100" dir="2700000" algn="tl">
                    <a:srgbClr val="000000">
                      <a:alpha val="43137"/>
                    </a:srgbClr>
                  </a:outerShdw>
                </a:effectLst>
                <a:latin typeface="Arial Rounded MT Bold" pitchFamily="34" charset="0"/>
              </a:rPr>
              <a:t> </a:t>
            </a:r>
            <a:r>
              <a:rPr lang="en-US" sz="2400" dirty="0" err="1" smtClean="0">
                <a:solidFill>
                  <a:schemeClr val="bg1"/>
                </a:solidFill>
                <a:effectLst>
                  <a:outerShdw blurRad="38100" dist="38100" dir="2700000" algn="tl">
                    <a:srgbClr val="000000">
                      <a:alpha val="43137"/>
                    </a:srgbClr>
                  </a:outerShdw>
                </a:effectLst>
                <a:latin typeface="Arial Rounded MT Bold" pitchFamily="34" charset="0"/>
              </a:rPr>
              <a:t>gjort</a:t>
            </a:r>
            <a:r>
              <a:rPr lang="en-US" sz="2400" dirty="0" smtClean="0">
                <a:solidFill>
                  <a:schemeClr val="bg1"/>
                </a:solidFill>
                <a:effectLst>
                  <a:outerShdw blurRad="38100" dist="38100" dir="2700000" algn="tl">
                    <a:srgbClr val="000000">
                      <a:alpha val="43137"/>
                    </a:srgbClr>
                  </a:outerShdw>
                </a:effectLst>
                <a:latin typeface="Arial Rounded MT Bold" pitchFamily="34" charset="0"/>
              </a:rPr>
              <a:t> </a:t>
            </a:r>
            <a:r>
              <a:rPr lang="en-US" sz="2400" dirty="0" err="1" smtClean="0">
                <a:solidFill>
                  <a:schemeClr val="bg1"/>
                </a:solidFill>
                <a:effectLst>
                  <a:outerShdw blurRad="38100" dist="38100" dir="2700000" algn="tl">
                    <a:srgbClr val="000000">
                      <a:alpha val="43137"/>
                    </a:srgbClr>
                  </a:outerShdw>
                </a:effectLst>
                <a:latin typeface="Arial Rounded MT Bold" pitchFamily="34" charset="0"/>
              </a:rPr>
              <a:t>anspråk</a:t>
            </a:r>
            <a:r>
              <a:rPr lang="en-US" sz="2400" dirty="0" smtClean="0">
                <a:solidFill>
                  <a:schemeClr val="bg1"/>
                </a:solidFill>
                <a:effectLst>
                  <a:outerShdw blurRad="38100" dist="38100" dir="2700000" algn="tl">
                    <a:srgbClr val="000000">
                      <a:alpha val="43137"/>
                    </a:srgbClr>
                  </a:outerShdw>
                </a:effectLst>
                <a:latin typeface="Arial Rounded MT Bold" pitchFamily="34" charset="0"/>
              </a:rPr>
              <a:t> </a:t>
            </a:r>
            <a:r>
              <a:rPr lang="en-US" sz="2400" dirty="0" err="1" smtClean="0">
                <a:solidFill>
                  <a:schemeClr val="bg1"/>
                </a:solidFill>
                <a:effectLst>
                  <a:outerShdw blurRad="38100" dist="38100" dir="2700000" algn="tl">
                    <a:srgbClr val="000000">
                      <a:alpha val="43137"/>
                    </a:srgbClr>
                  </a:outerShdw>
                </a:effectLst>
                <a:latin typeface="Arial Rounded MT Bold" pitchFamily="34" charset="0"/>
              </a:rPr>
              <a:t>på</a:t>
            </a:r>
            <a:r>
              <a:rPr lang="en-US" sz="2400" dirty="0" smtClean="0">
                <a:solidFill>
                  <a:schemeClr val="bg1"/>
                </a:solidFill>
                <a:effectLst>
                  <a:outerShdw blurRad="38100" dist="38100" dir="2700000" algn="tl">
                    <a:srgbClr val="000000">
                      <a:alpha val="43137"/>
                    </a:srgbClr>
                  </a:outerShdw>
                </a:effectLst>
                <a:latin typeface="Arial Rounded MT Bold" pitchFamily="34" charset="0"/>
              </a:rPr>
              <a:t> </a:t>
            </a:r>
            <a:r>
              <a:rPr lang="en-US" sz="2400" dirty="0" err="1" smtClean="0">
                <a:solidFill>
                  <a:schemeClr val="bg1"/>
                </a:solidFill>
                <a:effectLst>
                  <a:outerShdw blurRad="38100" dist="38100" dir="2700000" algn="tl">
                    <a:srgbClr val="000000">
                      <a:alpha val="43137"/>
                    </a:srgbClr>
                  </a:outerShdw>
                </a:effectLst>
                <a:latin typeface="Arial Rounded MT Bold" pitchFamily="34" charset="0"/>
              </a:rPr>
              <a:t>Makedonien</a:t>
            </a:r>
            <a:r>
              <a:rPr lang="en-US" sz="2400" dirty="0" smtClean="0">
                <a:solidFill>
                  <a:schemeClr val="bg1"/>
                </a:solidFill>
                <a:effectLst>
                  <a:outerShdw blurRad="38100" dist="38100" dir="2700000" algn="tl">
                    <a:srgbClr val="000000">
                      <a:alpha val="43137"/>
                    </a:srgbClr>
                  </a:outerShdw>
                </a:effectLst>
                <a:latin typeface="Arial Rounded MT Bold" pitchFamily="34" charset="0"/>
              </a:rPr>
              <a:t>) mot </a:t>
            </a:r>
            <a:r>
              <a:rPr lang="en-US" sz="2400" dirty="0" err="1" smtClean="0">
                <a:solidFill>
                  <a:schemeClr val="bg1"/>
                </a:solidFill>
                <a:effectLst>
                  <a:outerShdw blurRad="38100" dist="38100" dir="2700000" algn="tl">
                    <a:srgbClr val="000000">
                      <a:alpha val="43137"/>
                    </a:srgbClr>
                  </a:outerShdw>
                </a:effectLst>
                <a:latin typeface="Arial Rounded MT Bold" pitchFamily="34" charset="0"/>
              </a:rPr>
              <a:t>Antigonus</a:t>
            </a:r>
            <a:r>
              <a:rPr lang="en-US" sz="2400" dirty="0" smtClean="0">
                <a:solidFill>
                  <a:schemeClr val="bg1"/>
                </a:solidFill>
                <a:effectLst>
                  <a:outerShdw blurRad="38100" dist="38100" dir="2700000" algn="tl">
                    <a:srgbClr val="000000">
                      <a:alpha val="43137"/>
                    </a:srgbClr>
                  </a:outerShdw>
                </a:effectLst>
                <a:latin typeface="Arial Rounded MT Bold" pitchFamily="34" charset="0"/>
              </a:rPr>
              <a:t>, </a:t>
            </a:r>
            <a:r>
              <a:rPr lang="en-US" sz="2400" dirty="0" err="1" smtClean="0">
                <a:solidFill>
                  <a:schemeClr val="bg1"/>
                </a:solidFill>
                <a:effectLst>
                  <a:outerShdw blurRad="38100" dist="38100" dir="2700000" algn="tl">
                    <a:srgbClr val="000000">
                      <a:alpha val="43137"/>
                    </a:srgbClr>
                  </a:outerShdw>
                </a:effectLst>
                <a:latin typeface="Arial Rounded MT Bold" pitchFamily="34" charset="0"/>
              </a:rPr>
              <a:t>vars</a:t>
            </a:r>
            <a:r>
              <a:rPr lang="en-US" sz="2400" dirty="0" smtClean="0">
                <a:solidFill>
                  <a:schemeClr val="bg1"/>
                </a:solidFill>
                <a:effectLst>
                  <a:outerShdw blurRad="38100" dist="38100" dir="2700000" algn="tl">
                    <a:srgbClr val="000000">
                      <a:alpha val="43137"/>
                    </a:srgbClr>
                  </a:outerShdw>
                </a:effectLst>
                <a:latin typeface="Arial Rounded MT Bold" pitchFamily="34" charset="0"/>
              </a:rPr>
              <a:t> </a:t>
            </a:r>
            <a:r>
              <a:rPr lang="en-US" sz="2400" dirty="0" err="1" smtClean="0">
                <a:solidFill>
                  <a:schemeClr val="bg1"/>
                </a:solidFill>
                <a:effectLst>
                  <a:outerShdw blurRad="38100" dist="38100" dir="2700000" algn="tl">
                    <a:srgbClr val="000000">
                      <a:alpha val="43137"/>
                    </a:srgbClr>
                  </a:outerShdw>
                </a:effectLst>
                <a:latin typeface="Arial Rounded MT Bold" pitchFamily="34" charset="0"/>
              </a:rPr>
              <a:t>önskan</a:t>
            </a:r>
            <a:r>
              <a:rPr lang="en-US" sz="2400" dirty="0" smtClean="0">
                <a:solidFill>
                  <a:schemeClr val="bg1"/>
                </a:solidFill>
                <a:effectLst>
                  <a:outerShdw blurRad="38100" dist="38100" dir="2700000" algn="tl">
                    <a:srgbClr val="000000">
                      <a:alpha val="43137"/>
                    </a:srgbClr>
                  </a:outerShdw>
                </a:effectLst>
                <a:latin typeface="Arial Rounded MT Bold" pitchFamily="34" charset="0"/>
              </a:rPr>
              <a:t> </a:t>
            </a:r>
            <a:r>
              <a:rPr lang="en-US" sz="2400" dirty="0" err="1" smtClean="0">
                <a:solidFill>
                  <a:schemeClr val="bg1"/>
                </a:solidFill>
                <a:effectLst>
                  <a:outerShdw blurRad="38100" dist="38100" dir="2700000" algn="tl">
                    <a:srgbClr val="000000">
                      <a:alpha val="43137"/>
                    </a:srgbClr>
                  </a:outerShdw>
                </a:effectLst>
                <a:latin typeface="Arial Rounded MT Bold" pitchFamily="34" charset="0"/>
              </a:rPr>
              <a:t>att</a:t>
            </a:r>
            <a:r>
              <a:rPr lang="en-US" sz="2400" dirty="0" smtClean="0">
                <a:solidFill>
                  <a:schemeClr val="bg1"/>
                </a:solidFill>
                <a:effectLst>
                  <a:outerShdw blurRad="38100" dist="38100" dir="2700000" algn="tl">
                    <a:srgbClr val="000000">
                      <a:alpha val="43137"/>
                    </a:srgbClr>
                  </a:outerShdw>
                </a:effectLst>
                <a:latin typeface="Arial Rounded MT Bold" pitchFamily="34" charset="0"/>
              </a:rPr>
              <a:t> </a:t>
            </a:r>
            <a:r>
              <a:rPr lang="en-US" sz="2400" dirty="0" err="1" smtClean="0">
                <a:solidFill>
                  <a:schemeClr val="bg1"/>
                </a:solidFill>
                <a:effectLst>
                  <a:outerShdw blurRad="38100" dist="38100" dir="2700000" algn="tl">
                    <a:srgbClr val="000000">
                      <a:alpha val="43137"/>
                    </a:srgbClr>
                  </a:outerShdw>
                </a:effectLst>
                <a:latin typeface="Arial Rounded MT Bold" pitchFamily="34" charset="0"/>
              </a:rPr>
              <a:t>bli</a:t>
            </a:r>
            <a:r>
              <a:rPr lang="en-US" sz="2400" dirty="0" smtClean="0">
                <a:solidFill>
                  <a:schemeClr val="bg1"/>
                </a:solidFill>
                <a:effectLst>
                  <a:outerShdw blurRad="38100" dist="38100" dir="2700000" algn="tl">
                    <a:srgbClr val="000000">
                      <a:alpha val="43137"/>
                    </a:srgbClr>
                  </a:outerShdw>
                </a:effectLst>
                <a:latin typeface="Arial Rounded MT Bold" pitchFamily="34" charset="0"/>
              </a:rPr>
              <a:t> regent </a:t>
            </a:r>
            <a:r>
              <a:rPr lang="en-US" sz="2400" dirty="0" err="1" smtClean="0">
                <a:solidFill>
                  <a:schemeClr val="bg1"/>
                </a:solidFill>
                <a:effectLst>
                  <a:outerShdw blurRad="38100" dist="38100" dir="2700000" algn="tl">
                    <a:srgbClr val="000000">
                      <a:alpha val="43137"/>
                    </a:srgbClr>
                  </a:outerShdw>
                </a:effectLst>
                <a:latin typeface="Arial Rounded MT Bold" pitchFamily="34" charset="0"/>
              </a:rPr>
              <a:t>över</a:t>
            </a:r>
            <a:r>
              <a:rPr lang="en-US" sz="2400" dirty="0" smtClean="0">
                <a:solidFill>
                  <a:schemeClr val="bg1"/>
                </a:solidFill>
                <a:effectLst>
                  <a:outerShdw blurRad="38100" dist="38100" dir="2700000" algn="tl">
                    <a:srgbClr val="000000">
                      <a:alpha val="43137"/>
                    </a:srgbClr>
                  </a:outerShdw>
                </a:effectLst>
                <a:latin typeface="Arial Rounded MT Bold" pitchFamily="34" charset="0"/>
              </a:rPr>
              <a:t> </a:t>
            </a:r>
            <a:r>
              <a:rPr lang="en-US" sz="2400" dirty="0" err="1" smtClean="0">
                <a:solidFill>
                  <a:schemeClr val="bg1"/>
                </a:solidFill>
                <a:effectLst>
                  <a:outerShdw blurRad="38100" dist="38100" dir="2700000" algn="tl">
                    <a:srgbClr val="000000">
                      <a:alpha val="43137"/>
                    </a:srgbClr>
                  </a:outerShdw>
                </a:effectLst>
                <a:latin typeface="Arial Rounded MT Bold" pitchFamily="34" charset="0"/>
              </a:rPr>
              <a:t>hela</a:t>
            </a:r>
            <a:r>
              <a:rPr lang="en-US" sz="2400" dirty="0" smtClean="0">
                <a:solidFill>
                  <a:schemeClr val="bg1"/>
                </a:solidFill>
                <a:effectLst>
                  <a:outerShdw blurRad="38100" dist="38100" dir="2700000" algn="tl">
                    <a:srgbClr val="000000">
                      <a:alpha val="43137"/>
                    </a:srgbClr>
                  </a:outerShdw>
                </a:effectLst>
                <a:latin typeface="Arial Rounded MT Bold" pitchFamily="34" charset="0"/>
              </a:rPr>
              <a:t> </a:t>
            </a:r>
            <a:r>
              <a:rPr lang="en-US" sz="2400" dirty="0" err="1" smtClean="0">
                <a:solidFill>
                  <a:schemeClr val="bg1"/>
                </a:solidFill>
                <a:effectLst>
                  <a:outerShdw blurRad="38100" dist="38100" dir="2700000" algn="tl">
                    <a:srgbClr val="000000">
                      <a:alpha val="43137"/>
                    </a:srgbClr>
                  </a:outerShdw>
                </a:effectLst>
                <a:latin typeface="Arial Rounded MT Bold" pitchFamily="34" charset="0"/>
              </a:rPr>
              <a:t>Alexanders</a:t>
            </a:r>
            <a:r>
              <a:rPr lang="en-US" sz="2400" dirty="0" smtClean="0">
                <a:solidFill>
                  <a:schemeClr val="bg1"/>
                </a:solidFill>
                <a:effectLst>
                  <a:outerShdw blurRad="38100" dist="38100" dir="2700000" algn="tl">
                    <a:srgbClr val="000000">
                      <a:alpha val="43137"/>
                    </a:srgbClr>
                  </a:outerShdw>
                </a:effectLst>
                <a:latin typeface="Arial Rounded MT Bold" pitchFamily="34" charset="0"/>
              </a:rPr>
              <a:t> </a:t>
            </a:r>
            <a:r>
              <a:rPr lang="en-US" sz="2400" dirty="0" err="1" smtClean="0">
                <a:solidFill>
                  <a:schemeClr val="bg1"/>
                </a:solidFill>
                <a:effectLst>
                  <a:outerShdw blurRad="38100" dist="38100" dir="2700000" algn="tl">
                    <a:srgbClr val="000000">
                      <a:alpha val="43137"/>
                    </a:srgbClr>
                  </a:outerShdw>
                </a:effectLst>
                <a:latin typeface="Arial Rounded MT Bold" pitchFamily="34" charset="0"/>
              </a:rPr>
              <a:t>imperium</a:t>
            </a:r>
            <a:r>
              <a:rPr lang="en-US" sz="2400" dirty="0" smtClean="0">
                <a:solidFill>
                  <a:schemeClr val="bg1"/>
                </a:solidFill>
                <a:effectLst>
                  <a:outerShdw blurRad="38100" dist="38100" dir="2700000" algn="tl">
                    <a:srgbClr val="000000">
                      <a:alpha val="43137"/>
                    </a:srgbClr>
                  </a:outerShdw>
                </a:effectLst>
                <a:latin typeface="Arial Rounded MT Bold" pitchFamily="34" charset="0"/>
              </a:rPr>
              <a:t> </a:t>
            </a:r>
            <a:r>
              <a:rPr lang="en-US" sz="2400" dirty="0" err="1" smtClean="0">
                <a:solidFill>
                  <a:schemeClr val="bg1"/>
                </a:solidFill>
                <a:effectLst>
                  <a:outerShdw blurRad="38100" dist="38100" dir="2700000" algn="tl">
                    <a:srgbClr val="000000">
                      <a:alpha val="43137"/>
                    </a:srgbClr>
                  </a:outerShdw>
                </a:effectLst>
                <a:latin typeface="Arial Rounded MT Bold" pitchFamily="34" charset="0"/>
              </a:rPr>
              <a:t>utgjorde</a:t>
            </a:r>
            <a:r>
              <a:rPr lang="en-US" sz="2400" dirty="0" smtClean="0">
                <a:solidFill>
                  <a:schemeClr val="bg1"/>
                </a:solidFill>
                <a:effectLst>
                  <a:outerShdw blurRad="38100" dist="38100" dir="2700000" algn="tl">
                    <a:srgbClr val="000000">
                      <a:alpha val="43137"/>
                    </a:srgbClr>
                  </a:outerShdw>
                </a:effectLst>
                <a:latin typeface="Arial Rounded MT Bold" pitchFamily="34" charset="0"/>
              </a:rPr>
              <a:t> </a:t>
            </a:r>
            <a:r>
              <a:rPr lang="en-US" sz="2400" dirty="0" err="1" smtClean="0">
                <a:solidFill>
                  <a:schemeClr val="bg1"/>
                </a:solidFill>
                <a:effectLst>
                  <a:outerShdw blurRad="38100" dist="38100" dir="2700000" algn="tl">
                    <a:srgbClr val="000000">
                      <a:alpha val="43137"/>
                    </a:srgbClr>
                  </a:outerShdw>
                </a:effectLst>
                <a:latin typeface="Arial Rounded MT Bold" pitchFamily="34" charset="0"/>
              </a:rPr>
              <a:t>ett</a:t>
            </a:r>
            <a:r>
              <a:rPr lang="en-US" sz="2400" dirty="0" smtClean="0">
                <a:solidFill>
                  <a:schemeClr val="bg1"/>
                </a:solidFill>
                <a:effectLst>
                  <a:outerShdw blurRad="38100" dist="38100" dir="2700000" algn="tl">
                    <a:srgbClr val="000000">
                      <a:alpha val="43137"/>
                    </a:srgbClr>
                  </a:outerShdw>
                </a:effectLst>
                <a:latin typeface="Arial Rounded MT Bold" pitchFamily="34" charset="0"/>
              </a:rPr>
              <a:t> hot mot </a:t>
            </a:r>
            <a:r>
              <a:rPr lang="en-US" sz="2400" dirty="0" err="1" smtClean="0">
                <a:solidFill>
                  <a:schemeClr val="bg1"/>
                </a:solidFill>
                <a:effectLst>
                  <a:outerShdw blurRad="38100" dist="38100" dir="2700000" algn="tl">
                    <a:srgbClr val="000000">
                      <a:alpha val="43137"/>
                    </a:srgbClr>
                  </a:outerShdw>
                </a:effectLst>
                <a:latin typeface="Arial Rounded MT Bold" pitchFamily="34" charset="0"/>
              </a:rPr>
              <a:t>dem</a:t>
            </a:r>
            <a:r>
              <a:rPr lang="en-US" sz="2400" dirty="0" smtClean="0">
                <a:solidFill>
                  <a:schemeClr val="bg1"/>
                </a:solidFill>
                <a:effectLst>
                  <a:outerShdw blurRad="38100" dist="38100" dir="2700000" algn="tl">
                    <a:srgbClr val="000000">
                      <a:alpha val="43137"/>
                    </a:srgbClr>
                  </a:outerShdw>
                </a:effectLst>
                <a:latin typeface="Arial Rounded MT Bold" pitchFamily="34" charset="0"/>
              </a:rPr>
              <a:t> </a:t>
            </a:r>
            <a:r>
              <a:rPr lang="en-US" sz="2400" dirty="0" err="1" smtClean="0">
                <a:solidFill>
                  <a:schemeClr val="bg1"/>
                </a:solidFill>
                <a:effectLst>
                  <a:outerShdw blurRad="38100" dist="38100" dir="2700000" algn="tl">
                    <a:srgbClr val="000000">
                      <a:alpha val="43137"/>
                    </a:srgbClr>
                  </a:outerShdw>
                </a:effectLst>
                <a:latin typeface="Arial Rounded MT Bold" pitchFamily="34" charset="0"/>
              </a:rPr>
              <a:t>alla</a:t>
            </a:r>
            <a:r>
              <a:rPr lang="en-US" sz="2400" dirty="0" smtClean="0">
                <a:solidFill>
                  <a:schemeClr val="bg1"/>
                </a:solidFill>
                <a:effectLst>
                  <a:outerShdw blurRad="38100" dist="38100" dir="2700000" algn="tl">
                    <a:srgbClr val="000000">
                      <a:alpha val="43137"/>
                    </a:srgbClr>
                  </a:outerShdw>
                </a:effectLst>
                <a:latin typeface="Arial Rounded MT Bold" pitchFamily="34" charset="0"/>
              </a:rPr>
              <a:t>. I </a:t>
            </a:r>
            <a:r>
              <a:rPr lang="en-US" sz="2400" dirty="0" err="1" smtClean="0">
                <a:solidFill>
                  <a:schemeClr val="bg1"/>
                </a:solidFill>
                <a:effectLst>
                  <a:outerShdw blurRad="38100" dist="38100" dir="2700000" algn="tl">
                    <a:srgbClr val="000000">
                      <a:alpha val="43137"/>
                    </a:srgbClr>
                  </a:outerShdw>
                </a:effectLst>
                <a:latin typeface="Arial Rounded MT Bold" pitchFamily="34" charset="0"/>
              </a:rPr>
              <a:t>det</a:t>
            </a:r>
            <a:r>
              <a:rPr lang="en-US" sz="2400" dirty="0" smtClean="0">
                <a:solidFill>
                  <a:schemeClr val="bg1"/>
                </a:solidFill>
                <a:effectLst>
                  <a:outerShdw blurRad="38100" dist="38100" dir="2700000" algn="tl">
                    <a:srgbClr val="000000">
                      <a:alpha val="43137"/>
                    </a:srgbClr>
                  </a:outerShdw>
                </a:effectLst>
                <a:latin typeface="Arial Rounded MT Bold" pitchFamily="34" charset="0"/>
              </a:rPr>
              <a:t> </a:t>
            </a:r>
            <a:r>
              <a:rPr lang="en-US" sz="2400" dirty="0" err="1" smtClean="0">
                <a:solidFill>
                  <a:schemeClr val="bg1"/>
                </a:solidFill>
                <a:effectLst>
                  <a:outerShdw blurRad="38100" dist="38100" dir="2700000" algn="tl">
                    <a:srgbClr val="000000">
                      <a:alpha val="43137"/>
                    </a:srgbClr>
                  </a:outerShdw>
                </a:effectLst>
                <a:latin typeface="Arial Rounded MT Bold" pitchFamily="34" charset="0"/>
              </a:rPr>
              <a:t>resulterande</a:t>
            </a:r>
            <a:r>
              <a:rPr lang="en-US" sz="2400" dirty="0" smtClean="0">
                <a:solidFill>
                  <a:schemeClr val="bg1"/>
                </a:solidFill>
                <a:effectLst>
                  <a:outerShdw blurRad="38100" dist="38100" dir="2700000" algn="tl">
                    <a:srgbClr val="000000">
                      <a:alpha val="43137"/>
                    </a:srgbClr>
                  </a:outerShdw>
                </a:effectLst>
                <a:latin typeface="Arial Rounded MT Bold" pitchFamily="34" charset="0"/>
              </a:rPr>
              <a:t> </a:t>
            </a:r>
            <a:r>
              <a:rPr lang="en-US" sz="2400" dirty="0" err="1" smtClean="0">
                <a:solidFill>
                  <a:schemeClr val="bg1"/>
                </a:solidFill>
                <a:effectLst>
                  <a:outerShdw blurRad="38100" dist="38100" dir="2700000" algn="tl">
                    <a:srgbClr val="000000">
                      <a:alpha val="43137"/>
                    </a:srgbClr>
                  </a:outerShdw>
                </a:effectLst>
                <a:latin typeface="Arial Rounded MT Bold" pitchFamily="34" charset="0"/>
              </a:rPr>
              <a:t>koalitionskriget</a:t>
            </a:r>
            <a:r>
              <a:rPr lang="en-US" sz="2400" dirty="0" smtClean="0">
                <a:solidFill>
                  <a:schemeClr val="bg1"/>
                </a:solidFill>
                <a:effectLst>
                  <a:outerShdw blurRad="38100" dist="38100" dir="2700000" algn="tl">
                    <a:srgbClr val="000000">
                      <a:alpha val="43137"/>
                    </a:srgbClr>
                  </a:outerShdw>
                </a:effectLst>
                <a:latin typeface="Arial Rounded MT Bold" pitchFamily="34" charset="0"/>
              </a:rPr>
              <a:t> (315-311) </a:t>
            </a:r>
            <a:r>
              <a:rPr lang="en-US" sz="2400" dirty="0" err="1" smtClean="0">
                <a:solidFill>
                  <a:schemeClr val="bg1"/>
                </a:solidFill>
                <a:effectLst>
                  <a:outerShdw blurRad="38100" dist="38100" dir="2700000" algn="tl">
                    <a:srgbClr val="000000">
                      <a:alpha val="43137"/>
                    </a:srgbClr>
                  </a:outerShdw>
                </a:effectLst>
                <a:latin typeface="Arial Rounded MT Bold" pitchFamily="34" charset="0"/>
              </a:rPr>
              <a:t>blev</a:t>
            </a:r>
            <a:r>
              <a:rPr lang="en-US" sz="2400" dirty="0" smtClean="0">
                <a:solidFill>
                  <a:schemeClr val="bg1"/>
                </a:solidFill>
                <a:effectLst>
                  <a:outerShdw blurRad="38100" dist="38100" dir="2700000" algn="tl">
                    <a:srgbClr val="000000">
                      <a:alpha val="43137"/>
                    </a:srgbClr>
                  </a:outerShdw>
                </a:effectLst>
                <a:latin typeface="Arial Rounded MT Bold" pitchFamily="34" charset="0"/>
              </a:rPr>
              <a:t> </a:t>
            </a:r>
            <a:r>
              <a:rPr lang="en-US" sz="2400" dirty="0" err="1" smtClean="0">
                <a:solidFill>
                  <a:srgbClr val="FFFF00"/>
                </a:solidFill>
                <a:effectLst>
                  <a:outerShdw blurRad="38100" dist="38100" dir="2700000" algn="tl">
                    <a:srgbClr val="000000">
                      <a:alpha val="43137"/>
                    </a:srgbClr>
                  </a:outerShdw>
                </a:effectLst>
                <a:latin typeface="Arial Rounded MT Bold" pitchFamily="34" charset="0"/>
              </a:rPr>
              <a:t>Seleukos</a:t>
            </a:r>
            <a:r>
              <a:rPr lang="en-US" sz="2400" dirty="0" smtClean="0">
                <a:solidFill>
                  <a:schemeClr val="bg1"/>
                </a:solidFill>
                <a:effectLst>
                  <a:outerShdw blurRad="38100" dist="38100" dir="2700000" algn="tl">
                    <a:srgbClr val="000000">
                      <a:alpha val="43137"/>
                    </a:srgbClr>
                  </a:outerShdw>
                </a:effectLst>
                <a:latin typeface="Arial Rounded MT Bold" pitchFamily="34" charset="0"/>
              </a:rPr>
              <a:t> en </a:t>
            </a:r>
            <a:r>
              <a:rPr lang="en-US" sz="2400" dirty="0" err="1" smtClean="0">
                <a:solidFill>
                  <a:schemeClr val="bg1"/>
                </a:solidFill>
                <a:effectLst>
                  <a:outerShdw blurRad="38100" dist="38100" dir="2700000" algn="tl">
                    <a:srgbClr val="000000">
                      <a:alpha val="43137"/>
                    </a:srgbClr>
                  </a:outerShdw>
                </a:effectLst>
                <a:latin typeface="Arial Rounded MT Bold" pitchFamily="34" charset="0"/>
              </a:rPr>
              <a:t>av</a:t>
            </a:r>
            <a:r>
              <a:rPr lang="en-US" sz="2400" dirty="0" smtClean="0">
                <a:solidFill>
                  <a:schemeClr val="bg1"/>
                </a:solidFill>
                <a:effectLst>
                  <a:outerShdw blurRad="38100" dist="38100" dir="2700000" algn="tl">
                    <a:srgbClr val="000000">
                      <a:alpha val="43137"/>
                    </a:srgbClr>
                  </a:outerShdw>
                </a:effectLst>
                <a:latin typeface="Arial Rounded MT Bold" pitchFamily="34" charset="0"/>
              </a:rPr>
              <a:t> </a:t>
            </a:r>
            <a:r>
              <a:rPr lang="en-US" sz="2400" dirty="0" err="1" smtClean="0">
                <a:solidFill>
                  <a:srgbClr val="FFFF00"/>
                </a:solidFill>
                <a:effectLst>
                  <a:outerShdw blurRad="38100" dist="38100" dir="2700000" algn="tl">
                    <a:srgbClr val="000000">
                      <a:alpha val="43137"/>
                    </a:srgbClr>
                  </a:outerShdw>
                </a:effectLst>
                <a:latin typeface="Arial Rounded MT Bold" pitchFamily="34" charset="0"/>
              </a:rPr>
              <a:t>Ptolemaios</a:t>
            </a:r>
            <a:r>
              <a:rPr lang="en-US" sz="2400" dirty="0" smtClean="0">
                <a:solidFill>
                  <a:srgbClr val="FFFF00"/>
                </a:solidFill>
                <a:effectLst>
                  <a:outerShdw blurRad="38100" dist="38100" dir="2700000" algn="tl">
                    <a:srgbClr val="000000">
                      <a:alpha val="43137"/>
                    </a:srgbClr>
                  </a:outerShdw>
                </a:effectLst>
                <a:latin typeface="Arial Rounded MT Bold" pitchFamily="34" charset="0"/>
              </a:rPr>
              <a:t> </a:t>
            </a:r>
            <a:r>
              <a:rPr lang="en-US" sz="2400" dirty="0" err="1" smtClean="0">
                <a:solidFill>
                  <a:srgbClr val="FFFF00"/>
                </a:solidFill>
                <a:effectLst>
                  <a:outerShdw blurRad="38100" dist="38100" dir="2700000" algn="tl">
                    <a:srgbClr val="000000">
                      <a:alpha val="43137"/>
                    </a:srgbClr>
                  </a:outerShdw>
                </a:effectLst>
                <a:latin typeface="Arial Rounded MT Bold" pitchFamily="34" charset="0"/>
              </a:rPr>
              <a:t>generaler</a:t>
            </a:r>
            <a:r>
              <a:rPr lang="en-US" sz="2400" dirty="0" smtClean="0">
                <a:solidFill>
                  <a:srgbClr val="FFFF00"/>
                </a:solidFill>
                <a:effectLst>
                  <a:outerShdw blurRad="38100" dist="38100" dir="2700000" algn="tl">
                    <a:srgbClr val="000000">
                      <a:alpha val="43137"/>
                    </a:srgbClr>
                  </a:outerShdw>
                </a:effectLst>
                <a:latin typeface="Arial Rounded MT Bold" pitchFamily="34" charset="0"/>
              </a:rPr>
              <a:t> </a:t>
            </a:r>
            <a:r>
              <a:rPr lang="en-US" sz="2400" dirty="0" err="1" smtClean="0">
                <a:solidFill>
                  <a:schemeClr val="bg1"/>
                </a:solidFill>
                <a:effectLst>
                  <a:outerShdw blurRad="38100" dist="38100" dir="2700000" algn="tl">
                    <a:srgbClr val="000000">
                      <a:alpha val="43137"/>
                    </a:srgbClr>
                  </a:outerShdw>
                </a:effectLst>
                <a:latin typeface="Arial Rounded MT Bold" pitchFamily="34" charset="0"/>
              </a:rPr>
              <a:t>och</a:t>
            </a:r>
            <a:r>
              <a:rPr lang="en-US" sz="2400" dirty="0" smtClean="0">
                <a:solidFill>
                  <a:schemeClr val="bg1"/>
                </a:solidFill>
                <a:effectLst>
                  <a:outerShdw blurRad="38100" dist="38100" dir="2700000" algn="tl">
                    <a:srgbClr val="000000">
                      <a:alpha val="43137"/>
                    </a:srgbClr>
                  </a:outerShdw>
                </a:effectLst>
                <a:latin typeface="Arial Rounded MT Bold" pitchFamily="34" charset="0"/>
              </a:rPr>
              <a:t> </a:t>
            </a:r>
            <a:r>
              <a:rPr lang="en-US" sz="2400" dirty="0" err="1" smtClean="0">
                <a:solidFill>
                  <a:schemeClr val="bg1"/>
                </a:solidFill>
                <a:effectLst>
                  <a:outerShdw blurRad="38100" dist="38100" dir="2700000" algn="tl">
                    <a:srgbClr val="000000">
                      <a:alpha val="43137"/>
                    </a:srgbClr>
                  </a:outerShdw>
                </a:effectLst>
                <a:latin typeface="Arial Rounded MT Bold" pitchFamily="34" charset="0"/>
              </a:rPr>
              <a:t>ledde</a:t>
            </a:r>
            <a:r>
              <a:rPr lang="en-US" sz="2400" dirty="0" smtClean="0">
                <a:solidFill>
                  <a:schemeClr val="bg1"/>
                </a:solidFill>
                <a:effectLst>
                  <a:outerShdw blurRad="38100" dist="38100" dir="2700000" algn="tl">
                    <a:srgbClr val="000000">
                      <a:alpha val="43137"/>
                    </a:srgbClr>
                  </a:outerShdw>
                </a:effectLst>
                <a:latin typeface="Arial Rounded MT Bold" pitchFamily="34" charset="0"/>
              </a:rPr>
              <a:t> de </a:t>
            </a:r>
            <a:r>
              <a:rPr lang="en-US" sz="2400" dirty="0" err="1" smtClean="0">
                <a:solidFill>
                  <a:schemeClr val="bg1"/>
                </a:solidFill>
                <a:effectLst>
                  <a:outerShdw blurRad="38100" dist="38100" dir="2700000" algn="tl">
                    <a:srgbClr val="000000">
                      <a:alpha val="43137"/>
                    </a:srgbClr>
                  </a:outerShdw>
                </a:effectLst>
                <a:latin typeface="Arial Rounded MT Bold" pitchFamily="34" charset="0"/>
              </a:rPr>
              <a:t>ptolemaiska</a:t>
            </a:r>
            <a:r>
              <a:rPr lang="en-US" sz="2400" dirty="0" smtClean="0">
                <a:solidFill>
                  <a:schemeClr val="bg1"/>
                </a:solidFill>
                <a:effectLst>
                  <a:outerShdw blurRad="38100" dist="38100" dir="2700000" algn="tl">
                    <a:srgbClr val="000000">
                      <a:alpha val="43137"/>
                    </a:srgbClr>
                  </a:outerShdw>
                </a:effectLst>
                <a:latin typeface="Arial Rounded MT Bold" pitchFamily="34" charset="0"/>
              </a:rPr>
              <a:t> </a:t>
            </a:r>
            <a:r>
              <a:rPr lang="en-US" sz="2400" dirty="0" err="1" smtClean="0">
                <a:solidFill>
                  <a:schemeClr val="bg1"/>
                </a:solidFill>
                <a:effectLst>
                  <a:outerShdw blurRad="38100" dist="38100" dir="2700000" algn="tl">
                    <a:srgbClr val="000000">
                      <a:alpha val="43137"/>
                    </a:srgbClr>
                  </a:outerShdw>
                </a:effectLst>
                <a:latin typeface="Arial Rounded MT Bold" pitchFamily="34" charset="0"/>
              </a:rPr>
              <a:t>trupperna</a:t>
            </a:r>
            <a:r>
              <a:rPr lang="en-US" sz="2400" dirty="0" smtClean="0">
                <a:solidFill>
                  <a:schemeClr val="bg1"/>
                </a:solidFill>
                <a:effectLst>
                  <a:outerShdw blurRad="38100" dist="38100" dir="2700000" algn="tl">
                    <a:srgbClr val="000000">
                      <a:alpha val="43137"/>
                    </a:srgbClr>
                  </a:outerShdw>
                </a:effectLst>
                <a:latin typeface="Arial Rounded MT Bold" pitchFamily="34" charset="0"/>
              </a:rPr>
              <a:t> </a:t>
            </a:r>
            <a:r>
              <a:rPr lang="en-US" sz="2400" dirty="0" err="1" smtClean="0">
                <a:solidFill>
                  <a:schemeClr val="bg1"/>
                </a:solidFill>
                <a:effectLst>
                  <a:outerShdw blurRad="38100" dist="38100" dir="2700000" algn="tl">
                    <a:srgbClr val="000000">
                      <a:alpha val="43137"/>
                    </a:srgbClr>
                  </a:outerShdw>
                </a:effectLst>
                <a:latin typeface="Arial Rounded MT Bold" pitchFamily="34" charset="0"/>
              </a:rPr>
              <a:t>tillsammans</a:t>
            </a:r>
            <a:r>
              <a:rPr lang="en-US" sz="2400" dirty="0" smtClean="0">
                <a:solidFill>
                  <a:schemeClr val="bg1"/>
                </a:solidFill>
                <a:effectLst>
                  <a:outerShdw blurRad="38100" dist="38100" dir="2700000" algn="tl">
                    <a:srgbClr val="000000">
                      <a:alpha val="43137"/>
                    </a:srgbClr>
                  </a:outerShdw>
                </a:effectLst>
                <a:latin typeface="Arial Rounded MT Bold" pitchFamily="34" charset="0"/>
              </a:rPr>
              <a:t> med </a:t>
            </a:r>
            <a:r>
              <a:rPr lang="en-US" sz="2400" dirty="0" err="1" smtClean="0">
                <a:solidFill>
                  <a:schemeClr val="bg1"/>
                </a:solidFill>
                <a:effectLst>
                  <a:outerShdw blurRad="38100" dist="38100" dir="2700000" algn="tl">
                    <a:srgbClr val="000000">
                      <a:alpha val="43137"/>
                    </a:srgbClr>
                  </a:outerShdw>
                </a:effectLst>
                <a:latin typeface="Arial Rounded MT Bold" pitchFamily="34" charset="0"/>
              </a:rPr>
              <a:t>honom</a:t>
            </a:r>
            <a:r>
              <a:rPr lang="en-US" sz="2400" dirty="0" smtClean="0">
                <a:solidFill>
                  <a:schemeClr val="bg1"/>
                </a:solidFill>
                <a:effectLst>
                  <a:outerShdw blurRad="38100" dist="38100" dir="2700000" algn="tl">
                    <a:srgbClr val="000000">
                      <a:alpha val="43137"/>
                    </a:srgbClr>
                  </a:outerShdw>
                </a:effectLst>
                <a:latin typeface="Arial Rounded MT Bold" pitchFamily="34" charset="0"/>
              </a:rPr>
              <a:t>, </a:t>
            </a:r>
          </a:p>
        </p:txBody>
      </p:sp>
      <p:sp>
        <p:nvSpPr>
          <p:cNvPr id="6" name="textruta 5"/>
          <p:cNvSpPr txBox="1"/>
          <p:nvPr/>
        </p:nvSpPr>
        <p:spPr>
          <a:xfrm>
            <a:off x="5652120" y="6156012"/>
            <a:ext cx="2576328" cy="369332"/>
          </a:xfrm>
          <a:prstGeom prst="rect">
            <a:avLst/>
          </a:prstGeom>
          <a:noFill/>
          <a:effectLst>
            <a:outerShdw blurRad="50800" dist="38100" dir="2700000" algn="tl" rotWithShape="0">
              <a:prstClr val="black">
                <a:alpha val="40000"/>
              </a:prstClr>
            </a:outerShdw>
          </a:effectLst>
        </p:spPr>
        <p:txBody>
          <a:bodyPr wrap="square" rtlCol="0">
            <a:spAutoFit/>
          </a:bodyPr>
          <a:lstStyle/>
          <a:p>
            <a:pPr marL="342900" indent="-342900" algn="r"/>
            <a:r>
              <a:rPr lang="sv-SE" b="1" dirty="0" err="1" smtClean="0">
                <a:solidFill>
                  <a:schemeClr val="bg1"/>
                </a:solidFill>
              </a:rPr>
              <a:t>Arikel</a:t>
            </a:r>
            <a:r>
              <a:rPr lang="sv-SE" b="1" dirty="0" smtClean="0">
                <a:solidFill>
                  <a:schemeClr val="bg1"/>
                </a:solidFill>
              </a:rPr>
              <a:t>: </a:t>
            </a:r>
            <a:r>
              <a:rPr lang="sv-SE" b="1" i="1" dirty="0" err="1" smtClean="0">
                <a:solidFill>
                  <a:schemeClr val="bg1"/>
                </a:solidFill>
              </a:rPr>
              <a:t>Seleucus</a:t>
            </a:r>
            <a:r>
              <a:rPr lang="sv-SE" b="1" i="1" dirty="0" smtClean="0">
                <a:solidFill>
                  <a:schemeClr val="bg1"/>
                </a:solidFill>
              </a:rPr>
              <a:t> I </a:t>
            </a:r>
            <a:r>
              <a:rPr lang="sv-SE" b="1" i="1" dirty="0" err="1" smtClean="0">
                <a:solidFill>
                  <a:schemeClr val="bg1"/>
                </a:solidFill>
              </a:rPr>
              <a:t>Nicator</a:t>
            </a:r>
            <a:endParaRPr lang="sv-SE" b="1" i="1" dirty="0">
              <a:solidFill>
                <a:schemeClr val="bg1"/>
              </a:solidFill>
            </a:endParaRPr>
          </a:p>
        </p:txBody>
      </p:sp>
      <p:pic>
        <p:nvPicPr>
          <p:cNvPr id="1026" name="Picture 2" descr="C:\Documents and Settings\Jonathan Karlsson\Mina dokument\Mötesserier\Övrigt\Daniel 11\britannica.jpg"/>
          <p:cNvPicPr>
            <a:picLocks noChangeAspect="1" noChangeArrowheads="1"/>
          </p:cNvPicPr>
          <p:nvPr/>
        </p:nvPicPr>
        <p:blipFill>
          <a:blip r:embed="rId3" cstate="screen"/>
          <a:srcRect/>
          <a:stretch>
            <a:fillRect/>
          </a:stretch>
        </p:blipFill>
        <p:spPr bwMode="auto">
          <a:xfrm>
            <a:off x="6653122" y="1628800"/>
            <a:ext cx="2012265" cy="1368152"/>
          </a:xfrm>
          <a:prstGeom prst="rect">
            <a:avLst/>
          </a:prstGeom>
          <a:noFill/>
        </p:spPr>
      </p:pic>
      <p:grpSp>
        <p:nvGrpSpPr>
          <p:cNvPr id="7" name="Grupp 6"/>
          <p:cNvGrpSpPr/>
          <p:nvPr/>
        </p:nvGrpSpPr>
        <p:grpSpPr>
          <a:xfrm>
            <a:off x="179512" y="-27384"/>
            <a:ext cx="8640960" cy="1243300"/>
            <a:chOff x="179512" y="-27384"/>
            <a:chExt cx="8640960" cy="1243300"/>
          </a:xfrm>
        </p:grpSpPr>
        <p:sp>
          <p:nvSpPr>
            <p:cNvPr id="8" name="Femhörning 7"/>
            <p:cNvSpPr/>
            <p:nvPr/>
          </p:nvSpPr>
          <p:spPr>
            <a:xfrm>
              <a:off x="323528" y="-27384"/>
              <a:ext cx="720080" cy="360040"/>
            </a:xfrm>
            <a:prstGeom prst="homePlate">
              <a:avLst/>
            </a:prstGeom>
            <a:solidFill>
              <a:schemeClr val="bg1">
                <a:lumMod val="6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sv-SE"/>
            </a:p>
          </p:txBody>
        </p:sp>
        <p:cxnSp>
          <p:nvCxnSpPr>
            <p:cNvPr id="9" name="Rak pil 8"/>
            <p:cNvCxnSpPr/>
            <p:nvPr/>
          </p:nvCxnSpPr>
          <p:spPr>
            <a:xfrm rot="5400000" flipH="1" flipV="1">
              <a:off x="144302" y="493512"/>
              <a:ext cx="359246" cy="794"/>
            </a:xfrm>
            <a:prstGeom prst="straightConnector1">
              <a:avLst/>
            </a:prstGeom>
            <a:ln w="38100">
              <a:solidFill>
                <a:srgbClr val="FF0000"/>
              </a:solidFill>
              <a:tailEnd type="non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0" name="textruta 9"/>
            <p:cNvSpPr txBox="1"/>
            <p:nvPr/>
          </p:nvSpPr>
          <p:spPr>
            <a:xfrm>
              <a:off x="179512" y="673532"/>
              <a:ext cx="648072" cy="523220"/>
            </a:xfrm>
            <a:prstGeom prst="rect">
              <a:avLst/>
            </a:prstGeom>
            <a:noFill/>
          </p:spPr>
          <p:txBody>
            <a:bodyPr wrap="square" rtlCol="0">
              <a:spAutoFit/>
            </a:bodyPr>
            <a:lstStyle/>
            <a:p>
              <a:r>
                <a:rPr lang="sv-SE" sz="1400" b="1" dirty="0" smtClean="0">
                  <a:solidFill>
                    <a:schemeClr val="bg1"/>
                  </a:solidFill>
                  <a:effectLst>
                    <a:outerShdw blurRad="38100" dist="38100" dir="2700000" algn="tl">
                      <a:srgbClr val="000000">
                        <a:alpha val="43137"/>
                      </a:srgbClr>
                    </a:outerShdw>
                  </a:effectLst>
                </a:rPr>
                <a:t>539 </a:t>
              </a:r>
              <a:r>
                <a:rPr lang="sv-SE" sz="1400" b="1" dirty="0" err="1" smtClean="0">
                  <a:solidFill>
                    <a:schemeClr val="bg1"/>
                  </a:solidFill>
                  <a:effectLst>
                    <a:outerShdw blurRad="38100" dist="38100" dir="2700000" algn="tl">
                      <a:srgbClr val="000000">
                        <a:alpha val="43137"/>
                      </a:srgbClr>
                    </a:outerShdw>
                  </a:effectLst>
                </a:rPr>
                <a:t>f.Kr</a:t>
              </a:r>
              <a:endParaRPr lang="sv-SE" sz="1400" b="1" dirty="0">
                <a:solidFill>
                  <a:schemeClr val="bg1"/>
                </a:solidFill>
                <a:effectLst>
                  <a:outerShdw blurRad="38100" dist="38100" dir="2700000" algn="tl">
                    <a:srgbClr val="000000">
                      <a:alpha val="43137"/>
                    </a:srgbClr>
                  </a:outerShdw>
                </a:effectLst>
              </a:endParaRPr>
            </a:p>
          </p:txBody>
        </p:sp>
        <p:sp>
          <p:nvSpPr>
            <p:cNvPr id="11" name="V-form 10"/>
            <p:cNvSpPr/>
            <p:nvPr/>
          </p:nvSpPr>
          <p:spPr>
            <a:xfrm>
              <a:off x="899592" y="-27384"/>
              <a:ext cx="792088" cy="360040"/>
            </a:xfrm>
            <a:prstGeom prst="chevron">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sv-SE">
                <a:solidFill>
                  <a:schemeClr val="tx1"/>
                </a:solidFill>
              </a:endParaRPr>
            </a:p>
          </p:txBody>
        </p:sp>
        <p:sp>
          <p:nvSpPr>
            <p:cNvPr id="12" name="V-form 11"/>
            <p:cNvSpPr/>
            <p:nvPr/>
          </p:nvSpPr>
          <p:spPr>
            <a:xfrm>
              <a:off x="1547664" y="-27384"/>
              <a:ext cx="2304256" cy="360040"/>
            </a:xfrm>
            <a:prstGeom prst="chevron">
              <a:avLst/>
            </a:prstGeom>
            <a:solidFill>
              <a:schemeClr val="tx1">
                <a:lumMod val="75000"/>
                <a:lumOff val="25000"/>
              </a:schemeClr>
            </a:solidFill>
          </p:spPr>
          <p:style>
            <a:lnRef idx="0">
              <a:schemeClr val="dk1"/>
            </a:lnRef>
            <a:fillRef idx="3">
              <a:schemeClr val="dk1"/>
            </a:fillRef>
            <a:effectRef idx="3">
              <a:schemeClr val="dk1"/>
            </a:effectRef>
            <a:fontRef idx="minor">
              <a:schemeClr val="lt1"/>
            </a:fontRef>
          </p:style>
          <p:txBody>
            <a:bodyPr rtlCol="0" anchor="ctr"/>
            <a:lstStyle/>
            <a:p>
              <a:pPr algn="ctr"/>
              <a:endParaRPr lang="sv-SE">
                <a:solidFill>
                  <a:schemeClr val="tx1"/>
                </a:solidFill>
              </a:endParaRPr>
            </a:p>
          </p:txBody>
        </p:sp>
        <p:sp>
          <p:nvSpPr>
            <p:cNvPr id="13" name="V-form 12"/>
            <p:cNvSpPr/>
            <p:nvPr/>
          </p:nvSpPr>
          <p:spPr>
            <a:xfrm>
              <a:off x="3707904" y="-27384"/>
              <a:ext cx="4536504" cy="360040"/>
            </a:xfrm>
            <a:prstGeom prst="chevron">
              <a:avLst/>
            </a:prstGeom>
            <a:gradFill>
              <a:gsLst>
                <a:gs pos="0">
                  <a:srgbClr val="4C216D"/>
                </a:gs>
                <a:gs pos="90000">
                  <a:srgbClr val="C00000"/>
                </a:gs>
              </a:gsLst>
              <a:lin ang="5400000" scaled="0"/>
            </a:gradFill>
          </p:spPr>
          <p:style>
            <a:lnRef idx="0">
              <a:schemeClr val="dk1"/>
            </a:lnRef>
            <a:fillRef idx="3">
              <a:schemeClr val="dk1"/>
            </a:fillRef>
            <a:effectRef idx="3">
              <a:schemeClr val="dk1"/>
            </a:effectRef>
            <a:fontRef idx="minor">
              <a:schemeClr val="lt1"/>
            </a:fontRef>
          </p:style>
          <p:txBody>
            <a:bodyPr rtlCol="0" anchor="ctr"/>
            <a:lstStyle/>
            <a:p>
              <a:pPr algn="ctr"/>
              <a:endParaRPr lang="sv-SE">
                <a:solidFill>
                  <a:schemeClr val="tx1"/>
                </a:solidFill>
              </a:endParaRPr>
            </a:p>
          </p:txBody>
        </p:sp>
        <p:sp>
          <p:nvSpPr>
            <p:cNvPr id="14" name="V-form 13"/>
            <p:cNvSpPr/>
            <p:nvPr/>
          </p:nvSpPr>
          <p:spPr>
            <a:xfrm>
              <a:off x="8100392" y="-27384"/>
              <a:ext cx="720080" cy="360040"/>
            </a:xfrm>
            <a:prstGeom prst="chevron">
              <a:avLst>
                <a:gd name="adj" fmla="val 0"/>
              </a:avLst>
            </a:prstGeom>
            <a:solidFill>
              <a:schemeClr val="accent1">
                <a:lumMod val="50000"/>
              </a:schemeClr>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sv-SE">
                <a:solidFill>
                  <a:schemeClr val="tx1"/>
                </a:solidFill>
              </a:endParaRPr>
            </a:p>
          </p:txBody>
        </p:sp>
        <p:cxnSp>
          <p:nvCxnSpPr>
            <p:cNvPr id="15" name="Rak pil 14"/>
            <p:cNvCxnSpPr/>
            <p:nvPr/>
          </p:nvCxnSpPr>
          <p:spPr>
            <a:xfrm rot="5400000" flipH="1" flipV="1">
              <a:off x="7898600" y="511882"/>
              <a:ext cx="359246" cy="794"/>
            </a:xfrm>
            <a:prstGeom prst="straightConnector1">
              <a:avLst/>
            </a:prstGeom>
            <a:ln w="38100">
              <a:solidFill>
                <a:srgbClr val="FF0000"/>
              </a:solidFill>
              <a:tailEnd type="non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6" name="textruta 15"/>
            <p:cNvSpPr txBox="1"/>
            <p:nvPr/>
          </p:nvSpPr>
          <p:spPr>
            <a:xfrm>
              <a:off x="7668344" y="692696"/>
              <a:ext cx="792088" cy="523220"/>
            </a:xfrm>
            <a:prstGeom prst="rect">
              <a:avLst/>
            </a:prstGeom>
            <a:noFill/>
          </p:spPr>
          <p:txBody>
            <a:bodyPr wrap="square" rtlCol="0">
              <a:spAutoFit/>
            </a:bodyPr>
            <a:lstStyle/>
            <a:p>
              <a:pPr algn="ctr"/>
              <a:r>
                <a:rPr lang="sv-SE" sz="1400" b="1" dirty="0" smtClean="0">
                  <a:solidFill>
                    <a:schemeClr val="bg1"/>
                  </a:solidFill>
                </a:rPr>
                <a:t>Ändens tid</a:t>
              </a:r>
              <a:endParaRPr lang="sv-SE" sz="1400" b="1" dirty="0">
                <a:solidFill>
                  <a:schemeClr val="bg1"/>
                </a:solidFill>
              </a:endParaRPr>
            </a:p>
          </p:txBody>
        </p:sp>
        <p:cxnSp>
          <p:nvCxnSpPr>
            <p:cNvPr id="17" name="Rak pil 16"/>
            <p:cNvCxnSpPr/>
            <p:nvPr/>
          </p:nvCxnSpPr>
          <p:spPr>
            <a:xfrm rot="5400000" flipH="1" flipV="1">
              <a:off x="1921793" y="345951"/>
              <a:ext cx="691902" cy="1588"/>
            </a:xfrm>
            <a:prstGeom prst="straightConnector1">
              <a:avLst/>
            </a:prstGeom>
            <a:ln w="38100">
              <a:solidFill>
                <a:srgbClr val="FF0000"/>
              </a:solidFill>
              <a:tailEnd type="non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8" name="textruta 17"/>
            <p:cNvSpPr txBox="1"/>
            <p:nvPr/>
          </p:nvSpPr>
          <p:spPr>
            <a:xfrm>
              <a:off x="2123728" y="672951"/>
              <a:ext cx="360040" cy="307777"/>
            </a:xfrm>
            <a:prstGeom prst="rect">
              <a:avLst/>
            </a:prstGeom>
            <a:noFill/>
          </p:spPr>
          <p:txBody>
            <a:bodyPr wrap="square" rtlCol="0">
              <a:spAutoFit/>
            </a:bodyPr>
            <a:lstStyle/>
            <a:p>
              <a:r>
                <a:rPr lang="sv-SE" sz="1400" b="1" dirty="0" smtClean="0">
                  <a:solidFill>
                    <a:schemeClr val="bg1"/>
                  </a:solidFill>
                  <a:effectLst>
                    <a:outerShdw blurRad="38100" dist="38100" dir="2700000" algn="tl">
                      <a:srgbClr val="000000">
                        <a:alpha val="43137"/>
                      </a:srgbClr>
                    </a:outerShdw>
                  </a:effectLst>
                </a:rPr>
                <a:t>0</a:t>
              </a:r>
              <a:endParaRPr lang="sv-SE" sz="1400" b="1" dirty="0">
                <a:solidFill>
                  <a:schemeClr val="bg1"/>
                </a:solidFill>
                <a:effectLst>
                  <a:outerShdw blurRad="38100" dist="38100" dir="2700000" algn="tl">
                    <a:srgbClr val="000000">
                      <a:alpha val="43137"/>
                    </a:srgbClr>
                  </a:outerShdw>
                </a:effectLst>
              </a:endParaRPr>
            </a:p>
          </p:txBody>
        </p:sp>
      </p:grpSp>
      <p:cxnSp>
        <p:nvCxnSpPr>
          <p:cNvPr id="19" name="Rak pil 18"/>
          <p:cNvCxnSpPr/>
          <p:nvPr/>
        </p:nvCxnSpPr>
        <p:spPr>
          <a:xfrm rot="5400000" flipH="1" flipV="1">
            <a:off x="719572" y="368660"/>
            <a:ext cx="576064" cy="216024"/>
          </a:xfrm>
          <a:prstGeom prst="straightConnector1">
            <a:avLst/>
          </a:prstGeom>
          <a:ln w="44450">
            <a:solidFill>
              <a:srgbClr val="C00000"/>
            </a:solidFill>
            <a:headEnd type="none"/>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766149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ruta 3"/>
          <p:cNvSpPr txBox="1"/>
          <p:nvPr/>
        </p:nvSpPr>
        <p:spPr>
          <a:xfrm>
            <a:off x="928662" y="785794"/>
            <a:ext cx="7286676" cy="830997"/>
          </a:xfrm>
          <a:prstGeom prst="rect">
            <a:avLst/>
          </a:prstGeom>
          <a:noFill/>
          <a:effectLst>
            <a:outerShdw blurRad="50800" dist="38100" dir="2700000" algn="tl" rotWithShape="0">
              <a:prstClr val="black">
                <a:alpha val="40000"/>
              </a:prstClr>
            </a:outerShdw>
          </a:effectLst>
        </p:spPr>
        <p:txBody>
          <a:bodyPr wrap="square" rtlCol="0">
            <a:spAutoFit/>
          </a:bodyPr>
          <a:lstStyle/>
          <a:p>
            <a:r>
              <a:rPr lang="sv-SE" sz="4800" dirty="0" err="1" smtClean="0">
                <a:solidFill>
                  <a:srgbClr val="FFC000"/>
                </a:solidFill>
                <a:effectLst>
                  <a:outerShdw blurRad="38100" dist="38100" dir="2700000" algn="tl">
                    <a:srgbClr val="000000">
                      <a:alpha val="43137"/>
                    </a:srgbClr>
                  </a:outerShdw>
                </a:effectLst>
                <a:latin typeface="Berlin Sans FB Demi" pitchFamily="34" charset="0"/>
              </a:rPr>
              <a:t>Encyclopædia</a:t>
            </a:r>
            <a:r>
              <a:rPr lang="sv-SE" sz="4800" dirty="0" smtClean="0">
                <a:solidFill>
                  <a:srgbClr val="FFC000"/>
                </a:solidFill>
                <a:effectLst>
                  <a:outerShdw blurRad="38100" dist="38100" dir="2700000" algn="tl">
                    <a:srgbClr val="000000">
                      <a:alpha val="43137"/>
                    </a:srgbClr>
                  </a:outerShdw>
                </a:effectLst>
                <a:latin typeface="Berlin Sans FB Demi" pitchFamily="34" charset="0"/>
              </a:rPr>
              <a:t> Britannica</a:t>
            </a:r>
            <a:endParaRPr lang="sv-SE" sz="4800" dirty="0">
              <a:solidFill>
                <a:srgbClr val="FFC000"/>
              </a:solidFill>
              <a:effectLst>
                <a:outerShdw blurRad="38100" dist="38100" dir="2700000" algn="tl">
                  <a:srgbClr val="000000">
                    <a:alpha val="43137"/>
                  </a:srgbClr>
                </a:outerShdw>
              </a:effectLst>
              <a:latin typeface="Berlin Sans FB Demi" pitchFamily="34" charset="0"/>
            </a:endParaRPr>
          </a:p>
        </p:txBody>
      </p:sp>
      <p:sp>
        <p:nvSpPr>
          <p:cNvPr id="5" name="textruta 4"/>
          <p:cNvSpPr txBox="1"/>
          <p:nvPr/>
        </p:nvSpPr>
        <p:spPr>
          <a:xfrm>
            <a:off x="1071538" y="1928802"/>
            <a:ext cx="7172870" cy="5139869"/>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2800" dirty="0" err="1" smtClean="0">
                <a:solidFill>
                  <a:schemeClr val="bg1"/>
                </a:solidFill>
                <a:effectLst>
                  <a:outerShdw blurRad="38100" dist="38100" dir="2700000" algn="tl">
                    <a:srgbClr val="000000">
                      <a:alpha val="43137"/>
                    </a:srgbClr>
                  </a:outerShdw>
                </a:effectLst>
                <a:latin typeface="Arial Rounded MT Bold" pitchFamily="34" charset="0"/>
              </a:rPr>
              <a:t>vilka</a:t>
            </a:r>
            <a:r>
              <a:rPr lang="en-US" sz="2800" dirty="0" smtClean="0">
                <a:solidFill>
                  <a:schemeClr val="bg1"/>
                </a:solidFill>
                <a:effectLst>
                  <a:outerShdw blurRad="38100" dist="38100" dir="2700000" algn="tl">
                    <a:srgbClr val="000000">
                      <a:alpha val="43137"/>
                    </a:srgbClr>
                  </a:outerShdw>
                </a:effectLst>
                <a:latin typeface="Arial Rounded MT Bold" pitchFamily="34" charset="0"/>
              </a:rPr>
              <a:t> </a:t>
            </a:r>
            <a:r>
              <a:rPr lang="en-US" sz="2800" dirty="0" err="1" smtClean="0">
                <a:solidFill>
                  <a:schemeClr val="bg1"/>
                </a:solidFill>
                <a:effectLst>
                  <a:outerShdw blurRad="38100" dist="38100" dir="2700000" algn="tl">
                    <a:srgbClr val="000000">
                      <a:alpha val="43137"/>
                    </a:srgbClr>
                  </a:outerShdw>
                </a:effectLst>
                <a:latin typeface="Arial Rounded MT Bold" pitchFamily="34" charset="0"/>
              </a:rPr>
              <a:t>besegrade</a:t>
            </a:r>
            <a:r>
              <a:rPr lang="en-US" sz="2800" dirty="0" smtClean="0">
                <a:solidFill>
                  <a:schemeClr val="bg1"/>
                </a:solidFill>
                <a:effectLst>
                  <a:outerShdw blurRad="38100" dist="38100" dir="2700000" algn="tl">
                    <a:srgbClr val="000000">
                      <a:alpha val="43137"/>
                    </a:srgbClr>
                  </a:outerShdw>
                </a:effectLst>
                <a:latin typeface="Arial Rounded MT Bold" pitchFamily="34" charset="0"/>
              </a:rPr>
              <a:t> Demetrius, </a:t>
            </a:r>
            <a:br>
              <a:rPr lang="en-US" sz="2800" dirty="0" smtClean="0">
                <a:solidFill>
                  <a:schemeClr val="bg1"/>
                </a:solidFill>
                <a:effectLst>
                  <a:outerShdw blurRad="38100" dist="38100" dir="2700000" algn="tl">
                    <a:srgbClr val="000000">
                      <a:alpha val="43137"/>
                    </a:srgbClr>
                  </a:outerShdw>
                </a:effectLst>
                <a:latin typeface="Arial Rounded MT Bold" pitchFamily="34" charset="0"/>
              </a:rPr>
            </a:br>
            <a:r>
              <a:rPr lang="en-US" sz="2800" dirty="0" err="1" smtClean="0">
                <a:solidFill>
                  <a:schemeClr val="bg1"/>
                </a:solidFill>
                <a:effectLst>
                  <a:outerShdw blurRad="38100" dist="38100" dir="2700000" algn="tl">
                    <a:srgbClr val="000000">
                      <a:alpha val="43137"/>
                    </a:srgbClr>
                  </a:outerShdw>
                </a:effectLst>
                <a:latin typeface="Arial Rounded MT Bold" pitchFamily="34" charset="0"/>
              </a:rPr>
              <a:t>Antigonus</a:t>
            </a:r>
            <a:r>
              <a:rPr lang="en-US" sz="2800" dirty="0" smtClean="0">
                <a:solidFill>
                  <a:schemeClr val="bg1"/>
                </a:solidFill>
                <a:effectLst>
                  <a:outerShdw blurRad="38100" dist="38100" dir="2700000" algn="tl">
                    <a:srgbClr val="000000">
                      <a:alpha val="43137"/>
                    </a:srgbClr>
                  </a:outerShdw>
                </a:effectLst>
                <a:latin typeface="Arial Rounded MT Bold" pitchFamily="34" charset="0"/>
              </a:rPr>
              <a:t> sons, </a:t>
            </a:r>
            <a:r>
              <a:rPr lang="en-US" sz="2800" dirty="0" err="1" smtClean="0">
                <a:solidFill>
                  <a:schemeClr val="bg1"/>
                </a:solidFill>
                <a:effectLst>
                  <a:outerShdw blurRad="38100" dist="38100" dir="2700000" algn="tl">
                    <a:srgbClr val="000000">
                      <a:alpha val="43137"/>
                    </a:srgbClr>
                  </a:outerShdw>
                </a:effectLst>
                <a:latin typeface="Arial Rounded MT Bold" pitchFamily="34" charset="0"/>
              </a:rPr>
              <a:t>styrkor</a:t>
            </a:r>
            <a:r>
              <a:rPr lang="en-US" sz="2800" dirty="0" smtClean="0">
                <a:solidFill>
                  <a:schemeClr val="bg1"/>
                </a:solidFill>
                <a:effectLst>
                  <a:outerShdw blurRad="38100" dist="38100" dir="2700000" algn="tl">
                    <a:srgbClr val="000000">
                      <a:alpha val="43137"/>
                    </a:srgbClr>
                  </a:outerShdw>
                </a:effectLst>
                <a:latin typeface="Arial Rounded MT Bold" pitchFamily="34" charset="0"/>
              </a:rPr>
              <a:t> i </a:t>
            </a:r>
            <a:r>
              <a:rPr lang="en-US" sz="2800" dirty="0" err="1" smtClean="0">
                <a:solidFill>
                  <a:schemeClr val="bg1"/>
                </a:solidFill>
                <a:effectLst>
                  <a:outerShdw blurRad="38100" dist="38100" dir="2700000" algn="tl">
                    <a:srgbClr val="000000">
                      <a:alpha val="43137"/>
                    </a:srgbClr>
                  </a:outerShdw>
                </a:effectLst>
                <a:latin typeface="Arial Rounded MT Bold" pitchFamily="34" charset="0"/>
              </a:rPr>
              <a:t>slaget</a:t>
            </a:r>
            <a:r>
              <a:rPr lang="en-US" sz="2800" dirty="0" smtClean="0">
                <a:solidFill>
                  <a:schemeClr val="bg1"/>
                </a:solidFill>
                <a:effectLst>
                  <a:outerShdw blurRad="38100" dist="38100" dir="2700000" algn="tl">
                    <a:srgbClr val="000000">
                      <a:alpha val="43137"/>
                    </a:srgbClr>
                  </a:outerShdw>
                </a:effectLst>
                <a:latin typeface="Arial Rounded MT Bold" pitchFamily="34" charset="0"/>
              </a:rPr>
              <a:t> </a:t>
            </a:r>
          </a:p>
          <a:p>
            <a:r>
              <a:rPr lang="en-US" sz="2800" dirty="0" err="1" smtClean="0">
                <a:solidFill>
                  <a:schemeClr val="bg1"/>
                </a:solidFill>
                <a:effectLst>
                  <a:outerShdw blurRad="38100" dist="38100" dir="2700000" algn="tl">
                    <a:srgbClr val="000000">
                      <a:alpha val="43137"/>
                    </a:srgbClr>
                  </a:outerShdw>
                </a:effectLst>
                <a:latin typeface="Arial Rounded MT Bold" pitchFamily="34" charset="0"/>
              </a:rPr>
              <a:t>vid</a:t>
            </a:r>
            <a:r>
              <a:rPr lang="en-US" sz="2800" dirty="0" smtClean="0">
                <a:solidFill>
                  <a:schemeClr val="bg1"/>
                </a:solidFill>
                <a:effectLst>
                  <a:outerShdw blurRad="38100" dist="38100" dir="2700000" algn="tl">
                    <a:srgbClr val="000000">
                      <a:alpha val="43137"/>
                    </a:srgbClr>
                  </a:outerShdw>
                </a:effectLst>
                <a:latin typeface="Arial Rounded MT Bold" pitchFamily="34" charset="0"/>
              </a:rPr>
              <a:t> Gaza i </a:t>
            </a:r>
            <a:r>
              <a:rPr lang="en-US" sz="2800" dirty="0" err="1" smtClean="0">
                <a:solidFill>
                  <a:schemeClr val="bg1"/>
                </a:solidFill>
                <a:effectLst>
                  <a:outerShdw blurRad="38100" dist="38100" dir="2700000" algn="tl">
                    <a:srgbClr val="000000">
                      <a:alpha val="43137"/>
                    </a:srgbClr>
                  </a:outerShdw>
                </a:effectLst>
                <a:latin typeface="Arial Rounded MT Bold" pitchFamily="34" charset="0"/>
              </a:rPr>
              <a:t>södra</a:t>
            </a:r>
            <a:r>
              <a:rPr lang="en-US" sz="2800" dirty="0" smtClean="0">
                <a:solidFill>
                  <a:schemeClr val="bg1"/>
                </a:solidFill>
                <a:effectLst>
                  <a:outerShdw blurRad="38100" dist="38100" dir="2700000" algn="tl">
                    <a:srgbClr val="000000">
                      <a:alpha val="43137"/>
                    </a:srgbClr>
                  </a:outerShdw>
                </a:effectLst>
                <a:latin typeface="Arial Rounded MT Bold" pitchFamily="34" charset="0"/>
              </a:rPr>
              <a:t> </a:t>
            </a:r>
            <a:r>
              <a:rPr lang="en-US" sz="2800" dirty="0" err="1" smtClean="0">
                <a:solidFill>
                  <a:schemeClr val="bg1"/>
                </a:solidFill>
                <a:effectLst>
                  <a:outerShdw blurRad="38100" dist="38100" dir="2700000" algn="tl">
                    <a:srgbClr val="000000">
                      <a:alpha val="43137"/>
                    </a:srgbClr>
                  </a:outerShdw>
                </a:effectLst>
                <a:latin typeface="Arial Rounded MT Bold" pitchFamily="34" charset="0"/>
              </a:rPr>
              <a:t>Syrien</a:t>
            </a:r>
            <a:r>
              <a:rPr lang="en-US" sz="2800" dirty="0" smtClean="0">
                <a:solidFill>
                  <a:schemeClr val="bg1"/>
                </a:solidFill>
                <a:effectLst>
                  <a:outerShdw blurRad="38100" dist="38100" dir="2700000" algn="tl">
                    <a:srgbClr val="000000">
                      <a:alpha val="43137"/>
                    </a:srgbClr>
                  </a:outerShdw>
                </a:effectLst>
                <a:latin typeface="Arial Rounded MT Bold" pitchFamily="34" charset="0"/>
              </a:rPr>
              <a:t> (312). </a:t>
            </a:r>
          </a:p>
          <a:p>
            <a:endParaRPr lang="en-US" sz="2800" dirty="0" smtClean="0">
              <a:solidFill>
                <a:schemeClr val="bg1"/>
              </a:solidFill>
              <a:effectLst>
                <a:outerShdw blurRad="38100" dist="38100" dir="2700000" algn="tl">
                  <a:srgbClr val="000000">
                    <a:alpha val="43137"/>
                  </a:srgbClr>
                </a:outerShdw>
              </a:effectLst>
              <a:latin typeface="Arial Rounded MT Bold" pitchFamily="34" charset="0"/>
            </a:endParaRPr>
          </a:p>
          <a:p>
            <a:r>
              <a:rPr lang="en-US" sz="2800" dirty="0" err="1" smtClean="0">
                <a:solidFill>
                  <a:srgbClr val="FFFF00"/>
                </a:solidFill>
                <a:effectLst>
                  <a:outerShdw blurRad="38100" dist="38100" dir="2700000" algn="tl">
                    <a:srgbClr val="000000">
                      <a:alpha val="43137"/>
                    </a:srgbClr>
                  </a:outerShdw>
                </a:effectLst>
                <a:latin typeface="Arial Rounded MT Bold" pitchFamily="34" charset="0"/>
              </a:rPr>
              <a:t>Seleukos</a:t>
            </a:r>
            <a:r>
              <a:rPr lang="en-US" sz="2800" dirty="0" smtClean="0">
                <a:solidFill>
                  <a:schemeClr val="bg1"/>
                </a:solidFill>
                <a:effectLst>
                  <a:outerShdw blurRad="38100" dist="38100" dir="2700000" algn="tl">
                    <a:srgbClr val="000000">
                      <a:alpha val="43137"/>
                    </a:srgbClr>
                  </a:outerShdw>
                </a:effectLst>
                <a:latin typeface="Arial Rounded MT Bold" pitchFamily="34" charset="0"/>
              </a:rPr>
              <a:t> </a:t>
            </a:r>
            <a:r>
              <a:rPr lang="en-US" sz="2800" dirty="0" err="1" smtClean="0">
                <a:solidFill>
                  <a:schemeClr val="bg1"/>
                </a:solidFill>
                <a:effectLst>
                  <a:outerShdw blurRad="38100" dist="38100" dir="2700000" algn="tl">
                    <a:srgbClr val="000000">
                      <a:alpha val="43137"/>
                    </a:srgbClr>
                  </a:outerShdw>
                </a:effectLst>
                <a:latin typeface="Arial Rounded MT Bold" pitchFamily="34" charset="0"/>
              </a:rPr>
              <a:t>vände</a:t>
            </a:r>
            <a:r>
              <a:rPr lang="en-US" sz="2800" dirty="0" smtClean="0">
                <a:solidFill>
                  <a:schemeClr val="bg1"/>
                </a:solidFill>
                <a:effectLst>
                  <a:outerShdw blurRad="38100" dist="38100" dir="2700000" algn="tl">
                    <a:srgbClr val="000000">
                      <a:alpha val="43137"/>
                    </a:srgbClr>
                  </a:outerShdw>
                </a:effectLst>
                <a:latin typeface="Arial Rounded MT Bold" pitchFamily="34" charset="0"/>
              </a:rPr>
              <a:t> </a:t>
            </a:r>
            <a:r>
              <a:rPr lang="en-US" sz="2800" dirty="0" err="1" smtClean="0">
                <a:solidFill>
                  <a:schemeClr val="bg1"/>
                </a:solidFill>
                <a:effectLst>
                  <a:outerShdw blurRad="38100" dist="38100" dir="2700000" algn="tl">
                    <a:srgbClr val="000000">
                      <a:alpha val="43137"/>
                    </a:srgbClr>
                  </a:outerShdw>
                </a:effectLst>
                <a:latin typeface="Arial Rounded MT Bold" pitchFamily="34" charset="0"/>
              </a:rPr>
              <a:t>åter</a:t>
            </a:r>
            <a:r>
              <a:rPr lang="en-US" sz="2800" dirty="0" smtClean="0">
                <a:solidFill>
                  <a:schemeClr val="bg1"/>
                </a:solidFill>
                <a:effectLst>
                  <a:outerShdw blurRad="38100" dist="38100" dir="2700000" algn="tl">
                    <a:srgbClr val="000000">
                      <a:alpha val="43137"/>
                    </a:srgbClr>
                  </a:outerShdw>
                </a:effectLst>
                <a:latin typeface="Arial Rounded MT Bold" pitchFamily="34" charset="0"/>
              </a:rPr>
              <a:t> sin </a:t>
            </a:r>
            <a:r>
              <a:rPr lang="en-US" sz="2800" dirty="0" err="1" smtClean="0">
                <a:solidFill>
                  <a:schemeClr val="bg1"/>
                </a:solidFill>
                <a:effectLst>
                  <a:outerShdw blurRad="38100" dist="38100" dir="2700000" algn="tl">
                    <a:srgbClr val="000000">
                      <a:alpha val="43137"/>
                    </a:srgbClr>
                  </a:outerShdw>
                </a:effectLst>
                <a:latin typeface="Arial Rounded MT Bold" pitchFamily="34" charset="0"/>
              </a:rPr>
              <a:t>uppmärksamhet</a:t>
            </a:r>
            <a:r>
              <a:rPr lang="en-US" sz="2800" dirty="0" smtClean="0">
                <a:solidFill>
                  <a:schemeClr val="bg1"/>
                </a:solidFill>
                <a:effectLst>
                  <a:outerShdw blurRad="38100" dist="38100" dir="2700000" algn="tl">
                    <a:srgbClr val="000000">
                      <a:alpha val="43137"/>
                    </a:srgbClr>
                  </a:outerShdw>
                </a:effectLst>
                <a:latin typeface="Arial Rounded MT Bold" pitchFamily="34" charset="0"/>
              </a:rPr>
              <a:t> till </a:t>
            </a:r>
            <a:r>
              <a:rPr lang="en-US" sz="2800" dirty="0" err="1" smtClean="0">
                <a:solidFill>
                  <a:schemeClr val="bg1"/>
                </a:solidFill>
                <a:effectLst>
                  <a:outerShdw blurRad="38100" dist="38100" dir="2700000" algn="tl">
                    <a:srgbClr val="000000">
                      <a:alpha val="43137"/>
                    </a:srgbClr>
                  </a:outerShdw>
                </a:effectLst>
                <a:latin typeface="Arial Rounded MT Bold" pitchFamily="34" charset="0"/>
              </a:rPr>
              <a:t>att</a:t>
            </a:r>
            <a:r>
              <a:rPr lang="en-US" sz="2800" dirty="0" smtClean="0">
                <a:solidFill>
                  <a:schemeClr val="bg1"/>
                </a:solidFill>
                <a:effectLst>
                  <a:outerShdw blurRad="38100" dist="38100" dir="2700000" algn="tl">
                    <a:srgbClr val="000000">
                      <a:alpha val="43137"/>
                    </a:srgbClr>
                  </a:outerShdw>
                </a:effectLst>
                <a:latin typeface="Arial Rounded MT Bold" pitchFamily="34" charset="0"/>
              </a:rPr>
              <a:t> </a:t>
            </a:r>
            <a:r>
              <a:rPr lang="en-US" sz="2800" dirty="0" err="1" smtClean="0">
                <a:solidFill>
                  <a:schemeClr val="bg1"/>
                </a:solidFill>
                <a:effectLst>
                  <a:outerShdw blurRad="38100" dist="38100" dir="2700000" algn="tl">
                    <a:srgbClr val="000000">
                      <a:alpha val="43137"/>
                    </a:srgbClr>
                  </a:outerShdw>
                </a:effectLst>
                <a:latin typeface="Arial Rounded MT Bold" pitchFamily="34" charset="0"/>
              </a:rPr>
              <a:t>återvända</a:t>
            </a:r>
            <a:r>
              <a:rPr lang="en-US" sz="2800" dirty="0" smtClean="0">
                <a:solidFill>
                  <a:schemeClr val="bg1"/>
                </a:solidFill>
                <a:effectLst>
                  <a:outerShdw blurRad="38100" dist="38100" dir="2700000" algn="tl">
                    <a:srgbClr val="000000">
                      <a:alpha val="43137"/>
                    </a:srgbClr>
                  </a:outerShdw>
                </a:effectLst>
                <a:latin typeface="Arial Rounded MT Bold" pitchFamily="34" charset="0"/>
              </a:rPr>
              <a:t> till Babylon </a:t>
            </a:r>
            <a:r>
              <a:rPr lang="en-US" sz="2800" dirty="0" err="1" smtClean="0">
                <a:solidFill>
                  <a:schemeClr val="bg1"/>
                </a:solidFill>
                <a:effectLst>
                  <a:outerShdw blurRad="38100" dist="38100" dir="2700000" algn="tl">
                    <a:srgbClr val="000000">
                      <a:alpha val="43137"/>
                    </a:srgbClr>
                  </a:outerShdw>
                </a:effectLst>
                <a:latin typeface="Arial Rounded MT Bold" pitchFamily="34" charset="0"/>
              </a:rPr>
              <a:t>och</a:t>
            </a:r>
            <a:r>
              <a:rPr lang="en-US" sz="2800" dirty="0" smtClean="0">
                <a:solidFill>
                  <a:schemeClr val="bg1"/>
                </a:solidFill>
                <a:effectLst>
                  <a:outerShdw blurRad="38100" dist="38100" dir="2700000" algn="tl">
                    <a:srgbClr val="000000">
                      <a:alpha val="43137"/>
                    </a:srgbClr>
                  </a:outerShdw>
                </a:effectLst>
                <a:latin typeface="Arial Rounded MT Bold" pitchFamily="34" charset="0"/>
              </a:rPr>
              <a:t> i </a:t>
            </a:r>
            <a:r>
              <a:rPr lang="en-US" sz="2800" dirty="0" err="1" smtClean="0">
                <a:solidFill>
                  <a:schemeClr val="bg1"/>
                </a:solidFill>
                <a:effectLst>
                  <a:outerShdw blurRad="38100" dist="38100" dir="2700000" algn="tl">
                    <a:srgbClr val="000000">
                      <a:alpha val="43137"/>
                    </a:srgbClr>
                  </a:outerShdw>
                </a:effectLst>
                <a:latin typeface="Arial Rounded MT Bold" pitchFamily="34" charset="0"/>
              </a:rPr>
              <a:t>augusti</a:t>
            </a:r>
            <a:r>
              <a:rPr lang="en-US" sz="2800" dirty="0" smtClean="0">
                <a:solidFill>
                  <a:schemeClr val="bg1"/>
                </a:solidFill>
                <a:effectLst>
                  <a:outerShdw blurRad="38100" dist="38100" dir="2700000" algn="tl">
                    <a:srgbClr val="000000">
                      <a:alpha val="43137"/>
                    </a:srgbClr>
                  </a:outerShdw>
                </a:effectLst>
                <a:latin typeface="Arial Rounded MT Bold" pitchFamily="34" charset="0"/>
              </a:rPr>
              <a:t> 312 </a:t>
            </a:r>
            <a:r>
              <a:rPr lang="en-US" sz="2800" dirty="0" err="1" smtClean="0">
                <a:solidFill>
                  <a:schemeClr val="bg1"/>
                </a:solidFill>
                <a:effectLst>
                  <a:outerShdw blurRad="38100" dist="38100" dir="2700000" algn="tl">
                    <a:srgbClr val="000000">
                      <a:alpha val="43137"/>
                    </a:srgbClr>
                  </a:outerShdw>
                </a:effectLst>
                <a:latin typeface="Arial Rounded MT Bold" pitchFamily="34" charset="0"/>
              </a:rPr>
              <a:t>lyckades</a:t>
            </a:r>
            <a:r>
              <a:rPr lang="en-US" sz="2800" dirty="0" smtClean="0">
                <a:solidFill>
                  <a:schemeClr val="bg1"/>
                </a:solidFill>
                <a:effectLst>
                  <a:outerShdw blurRad="38100" dist="38100" dir="2700000" algn="tl">
                    <a:srgbClr val="000000">
                      <a:alpha val="43137"/>
                    </a:srgbClr>
                  </a:outerShdw>
                </a:effectLst>
                <a:latin typeface="Arial Rounded MT Bold" pitchFamily="34" charset="0"/>
              </a:rPr>
              <a:t> </a:t>
            </a:r>
            <a:r>
              <a:rPr lang="en-US" sz="2800" dirty="0" err="1" smtClean="0">
                <a:solidFill>
                  <a:schemeClr val="bg1"/>
                </a:solidFill>
                <a:effectLst>
                  <a:outerShdw blurRad="38100" dist="38100" dir="2700000" algn="tl">
                    <a:srgbClr val="000000">
                      <a:alpha val="43137"/>
                    </a:srgbClr>
                  </a:outerShdw>
                </a:effectLst>
                <a:latin typeface="Arial Rounded MT Bold" pitchFamily="34" charset="0"/>
              </a:rPr>
              <a:t>han</a:t>
            </a:r>
            <a:r>
              <a:rPr lang="en-US" sz="2800" dirty="0" smtClean="0">
                <a:solidFill>
                  <a:schemeClr val="bg1"/>
                </a:solidFill>
                <a:effectLst>
                  <a:outerShdw blurRad="38100" dist="38100" dir="2700000" algn="tl">
                    <a:srgbClr val="000000">
                      <a:alpha val="43137"/>
                    </a:srgbClr>
                  </a:outerShdw>
                </a:effectLst>
                <a:latin typeface="Arial Rounded MT Bold" pitchFamily="34" charset="0"/>
              </a:rPr>
              <a:t> </a:t>
            </a:r>
            <a:r>
              <a:rPr lang="en-US" sz="2800" dirty="0" err="1" smtClean="0">
                <a:solidFill>
                  <a:schemeClr val="bg1"/>
                </a:solidFill>
                <a:effectLst>
                  <a:outerShdw blurRad="38100" dist="38100" dir="2700000" algn="tl">
                    <a:srgbClr val="000000">
                      <a:alpha val="43137"/>
                    </a:srgbClr>
                  </a:outerShdw>
                </a:effectLst>
                <a:latin typeface="Arial Rounded MT Bold" pitchFamily="34" charset="0"/>
              </a:rPr>
              <a:t>återinta</a:t>
            </a:r>
            <a:r>
              <a:rPr lang="en-US" sz="2800" dirty="0" smtClean="0">
                <a:solidFill>
                  <a:schemeClr val="bg1"/>
                </a:solidFill>
                <a:effectLst>
                  <a:outerShdw blurRad="38100" dist="38100" dir="2700000" algn="tl">
                    <a:srgbClr val="000000">
                      <a:alpha val="43137"/>
                    </a:srgbClr>
                  </a:outerShdw>
                </a:effectLst>
                <a:latin typeface="Arial Rounded MT Bold" pitchFamily="34" charset="0"/>
              </a:rPr>
              <a:t> Babylon med </a:t>
            </a:r>
            <a:r>
              <a:rPr lang="en-US" sz="2800" dirty="0" err="1" smtClean="0">
                <a:solidFill>
                  <a:schemeClr val="bg1"/>
                </a:solidFill>
                <a:effectLst>
                  <a:outerShdw blurRad="38100" dist="38100" dir="2700000" algn="tl">
                    <a:srgbClr val="000000">
                      <a:alpha val="43137"/>
                    </a:srgbClr>
                  </a:outerShdw>
                </a:effectLst>
                <a:latin typeface="Arial Rounded MT Bold" pitchFamily="34" charset="0"/>
              </a:rPr>
              <a:t>endast</a:t>
            </a:r>
            <a:r>
              <a:rPr lang="en-US" sz="2800" dirty="0" smtClean="0">
                <a:solidFill>
                  <a:schemeClr val="bg1"/>
                </a:solidFill>
                <a:effectLst>
                  <a:outerShdw blurRad="38100" dist="38100" dir="2700000" algn="tl">
                    <a:srgbClr val="000000">
                      <a:alpha val="43137"/>
                    </a:srgbClr>
                  </a:outerShdw>
                </a:effectLst>
                <a:latin typeface="Arial Rounded MT Bold" pitchFamily="34" charset="0"/>
              </a:rPr>
              <a:t> en </a:t>
            </a:r>
            <a:r>
              <a:rPr lang="en-US" sz="2800" dirty="0" err="1" smtClean="0">
                <a:solidFill>
                  <a:schemeClr val="bg1"/>
                </a:solidFill>
                <a:effectLst>
                  <a:outerShdw blurRad="38100" dist="38100" dir="2700000" algn="tl">
                    <a:srgbClr val="000000">
                      <a:alpha val="43137"/>
                    </a:srgbClr>
                  </a:outerShdw>
                </a:effectLst>
                <a:latin typeface="Arial Rounded MT Bold" pitchFamily="34" charset="0"/>
              </a:rPr>
              <a:t>liten</a:t>
            </a:r>
            <a:r>
              <a:rPr lang="en-US" sz="2800" dirty="0" smtClean="0">
                <a:solidFill>
                  <a:schemeClr val="bg1"/>
                </a:solidFill>
                <a:effectLst>
                  <a:outerShdw blurRad="38100" dist="38100" dir="2700000" algn="tl">
                    <a:srgbClr val="000000">
                      <a:alpha val="43137"/>
                    </a:srgbClr>
                  </a:outerShdw>
                </a:effectLst>
                <a:latin typeface="Arial Rounded MT Bold" pitchFamily="34" charset="0"/>
              </a:rPr>
              <a:t> </a:t>
            </a:r>
            <a:r>
              <a:rPr lang="en-US" sz="2800" dirty="0" err="1" smtClean="0">
                <a:solidFill>
                  <a:schemeClr val="bg1"/>
                </a:solidFill>
                <a:effectLst>
                  <a:outerShdw blurRad="38100" dist="38100" dir="2700000" algn="tl">
                    <a:srgbClr val="000000">
                      <a:alpha val="43137"/>
                    </a:srgbClr>
                  </a:outerShdw>
                </a:effectLst>
                <a:latin typeface="Arial Rounded MT Bold" pitchFamily="34" charset="0"/>
              </a:rPr>
              <a:t>armé</a:t>
            </a:r>
            <a:r>
              <a:rPr lang="en-US" sz="2800" dirty="0" smtClean="0">
                <a:solidFill>
                  <a:schemeClr val="bg1"/>
                </a:solidFill>
                <a:effectLst>
                  <a:outerShdw blurRad="38100" dist="38100" dir="2700000" algn="tl">
                    <a:srgbClr val="000000">
                      <a:alpha val="43137"/>
                    </a:srgbClr>
                  </a:outerShdw>
                </a:effectLst>
                <a:latin typeface="Arial Rounded MT Bold" pitchFamily="34" charset="0"/>
              </a:rPr>
              <a:t>. </a:t>
            </a:r>
            <a:r>
              <a:rPr lang="en-US" sz="2800" dirty="0" err="1" smtClean="0">
                <a:solidFill>
                  <a:schemeClr val="bg1"/>
                </a:solidFill>
                <a:effectLst>
                  <a:outerShdw blurRad="38100" dist="38100" dir="2700000" algn="tl">
                    <a:srgbClr val="000000">
                      <a:alpha val="43137"/>
                    </a:srgbClr>
                  </a:outerShdw>
                </a:effectLst>
                <a:latin typeface="Arial Rounded MT Bold" pitchFamily="34" charset="0"/>
              </a:rPr>
              <a:t>Denna</a:t>
            </a:r>
            <a:r>
              <a:rPr lang="en-US" sz="2800" dirty="0" smtClean="0">
                <a:solidFill>
                  <a:schemeClr val="bg1"/>
                </a:solidFill>
                <a:effectLst>
                  <a:outerShdw blurRad="38100" dist="38100" dir="2700000" algn="tl">
                    <a:srgbClr val="000000">
                      <a:alpha val="43137"/>
                    </a:srgbClr>
                  </a:outerShdw>
                </a:effectLst>
                <a:latin typeface="Arial Rounded MT Bold" pitchFamily="34" charset="0"/>
              </a:rPr>
              <a:t> </a:t>
            </a:r>
            <a:r>
              <a:rPr lang="en-US" sz="2800" dirty="0" err="1" smtClean="0">
                <a:solidFill>
                  <a:schemeClr val="bg1"/>
                </a:solidFill>
                <a:effectLst>
                  <a:outerShdw blurRad="38100" dist="38100" dir="2700000" algn="tl">
                    <a:srgbClr val="000000">
                      <a:alpha val="43137"/>
                    </a:srgbClr>
                  </a:outerShdw>
                </a:effectLst>
                <a:latin typeface="Arial Rounded MT Bold" pitchFamily="34" charset="0"/>
              </a:rPr>
              <a:t>erövring</a:t>
            </a:r>
            <a:r>
              <a:rPr lang="en-US" sz="2800" dirty="0" smtClean="0">
                <a:solidFill>
                  <a:schemeClr val="bg1"/>
                </a:solidFill>
                <a:effectLst>
                  <a:outerShdw blurRad="38100" dist="38100" dir="2700000" algn="tl">
                    <a:srgbClr val="000000">
                      <a:alpha val="43137"/>
                    </a:srgbClr>
                  </a:outerShdw>
                </a:effectLst>
                <a:latin typeface="Arial Rounded MT Bold" pitchFamily="34" charset="0"/>
              </a:rPr>
              <a:t> </a:t>
            </a:r>
            <a:r>
              <a:rPr lang="en-US" sz="2800" dirty="0" err="1" smtClean="0">
                <a:solidFill>
                  <a:schemeClr val="bg1"/>
                </a:solidFill>
                <a:effectLst>
                  <a:outerShdw blurRad="38100" dist="38100" dir="2700000" algn="tl">
                    <a:srgbClr val="000000">
                      <a:alpha val="43137"/>
                    </a:srgbClr>
                  </a:outerShdw>
                </a:effectLst>
                <a:latin typeface="Arial Rounded MT Bold" pitchFamily="34" charset="0"/>
              </a:rPr>
              <a:t>markerade</a:t>
            </a:r>
            <a:r>
              <a:rPr lang="en-US" sz="2800" dirty="0" smtClean="0">
                <a:solidFill>
                  <a:schemeClr val="bg1"/>
                </a:solidFill>
                <a:effectLst>
                  <a:outerShdw blurRad="38100" dist="38100" dir="2700000" algn="tl">
                    <a:srgbClr val="000000">
                      <a:alpha val="43137"/>
                    </a:srgbClr>
                  </a:outerShdw>
                </a:effectLst>
                <a:latin typeface="Arial Rounded MT Bold" pitchFamily="34" charset="0"/>
              </a:rPr>
              <a:t> </a:t>
            </a:r>
            <a:r>
              <a:rPr lang="en-US" sz="2800" dirty="0" err="1" smtClean="0">
                <a:solidFill>
                  <a:schemeClr val="bg1"/>
                </a:solidFill>
                <a:effectLst>
                  <a:outerShdw blurRad="38100" dist="38100" dir="2700000" algn="tl">
                    <a:srgbClr val="000000">
                      <a:alpha val="43137"/>
                    </a:srgbClr>
                  </a:outerShdw>
                </a:effectLst>
                <a:latin typeface="Arial Rounded MT Bold" pitchFamily="34" charset="0"/>
              </a:rPr>
              <a:t>början</a:t>
            </a:r>
            <a:r>
              <a:rPr lang="en-US" sz="2800" dirty="0" smtClean="0">
                <a:solidFill>
                  <a:schemeClr val="bg1"/>
                </a:solidFill>
                <a:effectLst>
                  <a:outerShdw blurRad="38100" dist="38100" dir="2700000" algn="tl">
                    <a:srgbClr val="000000">
                      <a:alpha val="43137"/>
                    </a:srgbClr>
                  </a:outerShdw>
                </a:effectLst>
                <a:latin typeface="Arial Rounded MT Bold" pitchFamily="34" charset="0"/>
              </a:rPr>
              <a:t> </a:t>
            </a:r>
            <a:r>
              <a:rPr lang="en-US" sz="2800" dirty="0" err="1" smtClean="0">
                <a:solidFill>
                  <a:schemeClr val="bg1"/>
                </a:solidFill>
                <a:effectLst>
                  <a:outerShdw blurRad="38100" dist="38100" dir="2700000" algn="tl">
                    <a:srgbClr val="000000">
                      <a:alpha val="43137"/>
                    </a:srgbClr>
                  </a:outerShdw>
                </a:effectLst>
                <a:latin typeface="Arial Rounded MT Bold" pitchFamily="34" charset="0"/>
              </a:rPr>
              <a:t>av</a:t>
            </a:r>
            <a:r>
              <a:rPr lang="en-US" sz="2800" dirty="0" smtClean="0">
                <a:solidFill>
                  <a:schemeClr val="bg1"/>
                </a:solidFill>
                <a:effectLst>
                  <a:outerShdw blurRad="38100" dist="38100" dir="2700000" algn="tl">
                    <a:srgbClr val="000000">
                      <a:alpha val="43137"/>
                    </a:srgbClr>
                  </a:outerShdw>
                </a:effectLst>
                <a:latin typeface="Arial Rounded MT Bold" pitchFamily="34" charset="0"/>
              </a:rPr>
              <a:t> den </a:t>
            </a:r>
            <a:r>
              <a:rPr lang="en-US" sz="2800" dirty="0" err="1" smtClean="0">
                <a:solidFill>
                  <a:srgbClr val="FFFF00"/>
                </a:solidFill>
                <a:effectLst>
                  <a:outerShdw blurRad="38100" dist="38100" dir="2700000" algn="tl">
                    <a:srgbClr val="000000">
                      <a:alpha val="43137"/>
                    </a:srgbClr>
                  </a:outerShdw>
                </a:effectLst>
                <a:latin typeface="Arial Rounded MT Bold" pitchFamily="34" charset="0"/>
              </a:rPr>
              <a:t>selukidiska</a:t>
            </a:r>
            <a:r>
              <a:rPr lang="en-US" sz="2800" dirty="0" smtClean="0">
                <a:solidFill>
                  <a:srgbClr val="FFFF00"/>
                </a:solidFill>
                <a:effectLst>
                  <a:outerShdw blurRad="38100" dist="38100" dir="2700000" algn="tl">
                    <a:srgbClr val="000000">
                      <a:alpha val="43137"/>
                    </a:srgbClr>
                  </a:outerShdw>
                </a:effectLst>
                <a:latin typeface="Arial Rounded MT Bold" pitchFamily="34" charset="0"/>
              </a:rPr>
              <a:t> </a:t>
            </a:r>
            <a:r>
              <a:rPr lang="en-US" sz="2800" dirty="0" err="1" smtClean="0">
                <a:solidFill>
                  <a:srgbClr val="FFFF00"/>
                </a:solidFill>
                <a:effectLst>
                  <a:outerShdw blurRad="38100" dist="38100" dir="2700000" algn="tl">
                    <a:srgbClr val="000000">
                      <a:alpha val="43137"/>
                    </a:srgbClr>
                  </a:outerShdw>
                </a:effectLst>
                <a:latin typeface="Arial Rounded MT Bold" pitchFamily="34" charset="0"/>
              </a:rPr>
              <a:t>eran</a:t>
            </a:r>
            <a:r>
              <a:rPr lang="en-US" sz="2800" dirty="0" smtClean="0">
                <a:solidFill>
                  <a:schemeClr val="bg1"/>
                </a:solidFill>
                <a:effectLst>
                  <a:outerShdw blurRad="38100" dist="38100" dir="2700000" algn="tl">
                    <a:srgbClr val="000000">
                      <a:alpha val="43137"/>
                    </a:srgbClr>
                  </a:outerShdw>
                </a:effectLst>
                <a:latin typeface="Arial Rounded MT Bold" pitchFamily="34" charset="0"/>
              </a:rPr>
              <a:t>”</a:t>
            </a:r>
          </a:p>
          <a:p>
            <a:endParaRPr lang="en-US" sz="2400" dirty="0" smtClean="0">
              <a:solidFill>
                <a:schemeClr val="bg1"/>
              </a:solidFill>
              <a:effectLst>
                <a:outerShdw blurRad="38100" dist="38100" dir="2700000" algn="tl">
                  <a:srgbClr val="000000">
                    <a:alpha val="43137"/>
                  </a:srgbClr>
                </a:outerShdw>
              </a:effectLst>
              <a:latin typeface="Arial Rounded MT Bold" pitchFamily="34" charset="0"/>
            </a:endParaRPr>
          </a:p>
          <a:p>
            <a:endParaRPr lang="en-US" sz="2400" dirty="0" smtClean="0">
              <a:solidFill>
                <a:schemeClr val="bg1"/>
              </a:solidFill>
              <a:effectLst>
                <a:outerShdw blurRad="38100" dist="38100" dir="2700000" algn="tl">
                  <a:srgbClr val="000000">
                    <a:alpha val="43137"/>
                  </a:srgbClr>
                </a:outerShdw>
              </a:effectLst>
              <a:latin typeface="Arial Rounded MT Bold" pitchFamily="34" charset="0"/>
            </a:endParaRPr>
          </a:p>
        </p:txBody>
      </p:sp>
      <p:sp>
        <p:nvSpPr>
          <p:cNvPr id="6" name="textruta 5"/>
          <p:cNvSpPr txBox="1"/>
          <p:nvPr/>
        </p:nvSpPr>
        <p:spPr>
          <a:xfrm>
            <a:off x="5652120" y="5805264"/>
            <a:ext cx="2576328" cy="369332"/>
          </a:xfrm>
          <a:prstGeom prst="rect">
            <a:avLst/>
          </a:prstGeom>
          <a:noFill/>
          <a:effectLst>
            <a:outerShdw blurRad="50800" dist="38100" dir="2700000" algn="tl" rotWithShape="0">
              <a:prstClr val="black">
                <a:alpha val="40000"/>
              </a:prstClr>
            </a:outerShdw>
          </a:effectLst>
        </p:spPr>
        <p:txBody>
          <a:bodyPr wrap="square" rtlCol="0">
            <a:spAutoFit/>
          </a:bodyPr>
          <a:lstStyle/>
          <a:p>
            <a:pPr marL="342900" indent="-342900" algn="r"/>
            <a:r>
              <a:rPr lang="sv-SE" b="1" dirty="0" err="1" smtClean="0">
                <a:solidFill>
                  <a:schemeClr val="bg1"/>
                </a:solidFill>
              </a:rPr>
              <a:t>Arikel</a:t>
            </a:r>
            <a:r>
              <a:rPr lang="sv-SE" b="1" dirty="0" smtClean="0">
                <a:solidFill>
                  <a:schemeClr val="bg1"/>
                </a:solidFill>
              </a:rPr>
              <a:t>: </a:t>
            </a:r>
            <a:r>
              <a:rPr lang="sv-SE" b="1" dirty="0" err="1" smtClean="0">
                <a:solidFill>
                  <a:schemeClr val="bg1"/>
                </a:solidFill>
              </a:rPr>
              <a:t>Seleucus</a:t>
            </a:r>
            <a:r>
              <a:rPr lang="sv-SE" b="1" dirty="0" smtClean="0">
                <a:solidFill>
                  <a:schemeClr val="bg1"/>
                </a:solidFill>
              </a:rPr>
              <a:t> I </a:t>
            </a:r>
            <a:r>
              <a:rPr lang="sv-SE" b="1" dirty="0" err="1" smtClean="0">
                <a:solidFill>
                  <a:schemeClr val="bg1"/>
                </a:solidFill>
              </a:rPr>
              <a:t>Nicator</a:t>
            </a:r>
            <a:endParaRPr lang="sv-SE" b="1" dirty="0">
              <a:solidFill>
                <a:schemeClr val="bg1"/>
              </a:solidFill>
            </a:endParaRPr>
          </a:p>
        </p:txBody>
      </p:sp>
      <p:pic>
        <p:nvPicPr>
          <p:cNvPr id="1026" name="Picture 2" descr="C:\Documents and Settings\Jonathan Karlsson\Mina dokument\Mötesserier\Övrigt\Daniel 11\britannica.jpg"/>
          <p:cNvPicPr>
            <a:picLocks noChangeAspect="1" noChangeArrowheads="1"/>
          </p:cNvPicPr>
          <p:nvPr/>
        </p:nvPicPr>
        <p:blipFill>
          <a:blip r:embed="rId3" cstate="screen"/>
          <a:srcRect/>
          <a:stretch>
            <a:fillRect/>
          </a:stretch>
        </p:blipFill>
        <p:spPr bwMode="auto">
          <a:xfrm>
            <a:off x="6653122" y="1628800"/>
            <a:ext cx="2012265" cy="1368152"/>
          </a:xfrm>
          <a:prstGeom prst="rect">
            <a:avLst/>
          </a:prstGeom>
          <a:noFill/>
        </p:spPr>
      </p:pic>
      <p:grpSp>
        <p:nvGrpSpPr>
          <p:cNvPr id="7" name="Grupp 6"/>
          <p:cNvGrpSpPr/>
          <p:nvPr/>
        </p:nvGrpSpPr>
        <p:grpSpPr>
          <a:xfrm>
            <a:off x="179512" y="-27384"/>
            <a:ext cx="8640960" cy="1243300"/>
            <a:chOff x="179512" y="-27384"/>
            <a:chExt cx="8640960" cy="1243300"/>
          </a:xfrm>
        </p:grpSpPr>
        <p:sp>
          <p:nvSpPr>
            <p:cNvPr id="8" name="Femhörning 7"/>
            <p:cNvSpPr/>
            <p:nvPr/>
          </p:nvSpPr>
          <p:spPr>
            <a:xfrm>
              <a:off x="323528" y="-27384"/>
              <a:ext cx="720080" cy="360040"/>
            </a:xfrm>
            <a:prstGeom prst="homePlate">
              <a:avLst/>
            </a:prstGeom>
            <a:solidFill>
              <a:schemeClr val="bg1">
                <a:lumMod val="6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sv-SE"/>
            </a:p>
          </p:txBody>
        </p:sp>
        <p:cxnSp>
          <p:nvCxnSpPr>
            <p:cNvPr id="9" name="Rak pil 8"/>
            <p:cNvCxnSpPr/>
            <p:nvPr/>
          </p:nvCxnSpPr>
          <p:spPr>
            <a:xfrm rot="5400000" flipH="1" flipV="1">
              <a:off x="144302" y="493512"/>
              <a:ext cx="359246" cy="794"/>
            </a:xfrm>
            <a:prstGeom prst="straightConnector1">
              <a:avLst/>
            </a:prstGeom>
            <a:ln w="38100">
              <a:solidFill>
                <a:srgbClr val="FF0000"/>
              </a:solidFill>
              <a:tailEnd type="non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0" name="textruta 9"/>
            <p:cNvSpPr txBox="1"/>
            <p:nvPr/>
          </p:nvSpPr>
          <p:spPr>
            <a:xfrm>
              <a:off x="179512" y="673532"/>
              <a:ext cx="648072" cy="523220"/>
            </a:xfrm>
            <a:prstGeom prst="rect">
              <a:avLst/>
            </a:prstGeom>
            <a:noFill/>
          </p:spPr>
          <p:txBody>
            <a:bodyPr wrap="square" rtlCol="0">
              <a:spAutoFit/>
            </a:bodyPr>
            <a:lstStyle/>
            <a:p>
              <a:r>
                <a:rPr lang="sv-SE" sz="1400" b="1" dirty="0" smtClean="0">
                  <a:solidFill>
                    <a:schemeClr val="bg1"/>
                  </a:solidFill>
                  <a:effectLst>
                    <a:outerShdw blurRad="38100" dist="38100" dir="2700000" algn="tl">
                      <a:srgbClr val="000000">
                        <a:alpha val="43137"/>
                      </a:srgbClr>
                    </a:outerShdw>
                  </a:effectLst>
                </a:rPr>
                <a:t>539 </a:t>
              </a:r>
              <a:r>
                <a:rPr lang="sv-SE" sz="1400" b="1" dirty="0" err="1" smtClean="0">
                  <a:solidFill>
                    <a:schemeClr val="bg1"/>
                  </a:solidFill>
                  <a:effectLst>
                    <a:outerShdw blurRad="38100" dist="38100" dir="2700000" algn="tl">
                      <a:srgbClr val="000000">
                        <a:alpha val="43137"/>
                      </a:srgbClr>
                    </a:outerShdw>
                  </a:effectLst>
                </a:rPr>
                <a:t>f.Kr</a:t>
              </a:r>
              <a:endParaRPr lang="sv-SE" sz="1400" b="1" dirty="0">
                <a:solidFill>
                  <a:schemeClr val="bg1"/>
                </a:solidFill>
                <a:effectLst>
                  <a:outerShdw blurRad="38100" dist="38100" dir="2700000" algn="tl">
                    <a:srgbClr val="000000">
                      <a:alpha val="43137"/>
                    </a:srgbClr>
                  </a:outerShdw>
                </a:effectLst>
              </a:endParaRPr>
            </a:p>
          </p:txBody>
        </p:sp>
        <p:sp>
          <p:nvSpPr>
            <p:cNvPr id="11" name="V-form 10"/>
            <p:cNvSpPr/>
            <p:nvPr/>
          </p:nvSpPr>
          <p:spPr>
            <a:xfrm>
              <a:off x="899592" y="-27384"/>
              <a:ext cx="792088" cy="360040"/>
            </a:xfrm>
            <a:prstGeom prst="chevron">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sv-SE">
                <a:solidFill>
                  <a:schemeClr val="tx1"/>
                </a:solidFill>
              </a:endParaRPr>
            </a:p>
          </p:txBody>
        </p:sp>
        <p:sp>
          <p:nvSpPr>
            <p:cNvPr id="12" name="V-form 11"/>
            <p:cNvSpPr/>
            <p:nvPr/>
          </p:nvSpPr>
          <p:spPr>
            <a:xfrm>
              <a:off x="1547664" y="-27384"/>
              <a:ext cx="2304256" cy="360040"/>
            </a:xfrm>
            <a:prstGeom prst="chevron">
              <a:avLst/>
            </a:prstGeom>
            <a:solidFill>
              <a:schemeClr val="tx1">
                <a:lumMod val="75000"/>
                <a:lumOff val="25000"/>
              </a:schemeClr>
            </a:solidFill>
          </p:spPr>
          <p:style>
            <a:lnRef idx="0">
              <a:schemeClr val="dk1"/>
            </a:lnRef>
            <a:fillRef idx="3">
              <a:schemeClr val="dk1"/>
            </a:fillRef>
            <a:effectRef idx="3">
              <a:schemeClr val="dk1"/>
            </a:effectRef>
            <a:fontRef idx="minor">
              <a:schemeClr val="lt1"/>
            </a:fontRef>
          </p:style>
          <p:txBody>
            <a:bodyPr rtlCol="0" anchor="ctr"/>
            <a:lstStyle/>
            <a:p>
              <a:pPr algn="ctr"/>
              <a:endParaRPr lang="sv-SE">
                <a:solidFill>
                  <a:schemeClr val="tx1"/>
                </a:solidFill>
              </a:endParaRPr>
            </a:p>
          </p:txBody>
        </p:sp>
        <p:sp>
          <p:nvSpPr>
            <p:cNvPr id="13" name="V-form 12"/>
            <p:cNvSpPr/>
            <p:nvPr/>
          </p:nvSpPr>
          <p:spPr>
            <a:xfrm>
              <a:off x="3707904" y="-27384"/>
              <a:ext cx="4536504" cy="360040"/>
            </a:xfrm>
            <a:prstGeom prst="chevron">
              <a:avLst/>
            </a:prstGeom>
            <a:gradFill>
              <a:gsLst>
                <a:gs pos="0">
                  <a:srgbClr val="4C216D"/>
                </a:gs>
                <a:gs pos="90000">
                  <a:srgbClr val="C00000"/>
                </a:gs>
              </a:gsLst>
              <a:lin ang="5400000" scaled="0"/>
            </a:gradFill>
          </p:spPr>
          <p:style>
            <a:lnRef idx="0">
              <a:schemeClr val="dk1"/>
            </a:lnRef>
            <a:fillRef idx="3">
              <a:schemeClr val="dk1"/>
            </a:fillRef>
            <a:effectRef idx="3">
              <a:schemeClr val="dk1"/>
            </a:effectRef>
            <a:fontRef idx="minor">
              <a:schemeClr val="lt1"/>
            </a:fontRef>
          </p:style>
          <p:txBody>
            <a:bodyPr rtlCol="0" anchor="ctr"/>
            <a:lstStyle/>
            <a:p>
              <a:pPr algn="ctr"/>
              <a:endParaRPr lang="sv-SE">
                <a:solidFill>
                  <a:schemeClr val="tx1"/>
                </a:solidFill>
              </a:endParaRPr>
            </a:p>
          </p:txBody>
        </p:sp>
        <p:sp>
          <p:nvSpPr>
            <p:cNvPr id="14" name="V-form 13"/>
            <p:cNvSpPr/>
            <p:nvPr/>
          </p:nvSpPr>
          <p:spPr>
            <a:xfrm>
              <a:off x="8100392" y="-27384"/>
              <a:ext cx="720080" cy="360040"/>
            </a:xfrm>
            <a:prstGeom prst="chevron">
              <a:avLst>
                <a:gd name="adj" fmla="val 0"/>
              </a:avLst>
            </a:prstGeom>
            <a:solidFill>
              <a:schemeClr val="accent1">
                <a:lumMod val="50000"/>
              </a:schemeClr>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sv-SE">
                <a:solidFill>
                  <a:schemeClr val="tx1"/>
                </a:solidFill>
              </a:endParaRPr>
            </a:p>
          </p:txBody>
        </p:sp>
        <p:cxnSp>
          <p:nvCxnSpPr>
            <p:cNvPr id="15" name="Rak pil 14"/>
            <p:cNvCxnSpPr/>
            <p:nvPr/>
          </p:nvCxnSpPr>
          <p:spPr>
            <a:xfrm rot="5400000" flipH="1" flipV="1">
              <a:off x="7898600" y="511882"/>
              <a:ext cx="359246" cy="794"/>
            </a:xfrm>
            <a:prstGeom prst="straightConnector1">
              <a:avLst/>
            </a:prstGeom>
            <a:ln w="38100">
              <a:solidFill>
                <a:srgbClr val="FF0000"/>
              </a:solidFill>
              <a:tailEnd type="non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6" name="textruta 15"/>
            <p:cNvSpPr txBox="1"/>
            <p:nvPr/>
          </p:nvSpPr>
          <p:spPr>
            <a:xfrm>
              <a:off x="7668344" y="692696"/>
              <a:ext cx="792088" cy="523220"/>
            </a:xfrm>
            <a:prstGeom prst="rect">
              <a:avLst/>
            </a:prstGeom>
            <a:noFill/>
          </p:spPr>
          <p:txBody>
            <a:bodyPr wrap="square" rtlCol="0">
              <a:spAutoFit/>
            </a:bodyPr>
            <a:lstStyle/>
            <a:p>
              <a:pPr algn="ctr"/>
              <a:r>
                <a:rPr lang="sv-SE" sz="1400" b="1" dirty="0" smtClean="0">
                  <a:solidFill>
                    <a:schemeClr val="bg1"/>
                  </a:solidFill>
                </a:rPr>
                <a:t>Ändens tid</a:t>
              </a:r>
              <a:endParaRPr lang="sv-SE" sz="1400" b="1" dirty="0">
                <a:solidFill>
                  <a:schemeClr val="bg1"/>
                </a:solidFill>
              </a:endParaRPr>
            </a:p>
          </p:txBody>
        </p:sp>
        <p:cxnSp>
          <p:nvCxnSpPr>
            <p:cNvPr id="17" name="Rak pil 16"/>
            <p:cNvCxnSpPr/>
            <p:nvPr/>
          </p:nvCxnSpPr>
          <p:spPr>
            <a:xfrm rot="5400000" flipH="1" flipV="1">
              <a:off x="1921793" y="345951"/>
              <a:ext cx="691902" cy="1588"/>
            </a:xfrm>
            <a:prstGeom prst="straightConnector1">
              <a:avLst/>
            </a:prstGeom>
            <a:ln w="38100">
              <a:solidFill>
                <a:srgbClr val="FF0000"/>
              </a:solidFill>
              <a:tailEnd type="non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8" name="textruta 17"/>
            <p:cNvSpPr txBox="1"/>
            <p:nvPr/>
          </p:nvSpPr>
          <p:spPr>
            <a:xfrm>
              <a:off x="2123728" y="672951"/>
              <a:ext cx="360040" cy="307777"/>
            </a:xfrm>
            <a:prstGeom prst="rect">
              <a:avLst/>
            </a:prstGeom>
            <a:noFill/>
          </p:spPr>
          <p:txBody>
            <a:bodyPr wrap="square" rtlCol="0">
              <a:spAutoFit/>
            </a:bodyPr>
            <a:lstStyle/>
            <a:p>
              <a:r>
                <a:rPr lang="sv-SE" sz="1400" b="1" dirty="0" smtClean="0">
                  <a:solidFill>
                    <a:schemeClr val="bg1"/>
                  </a:solidFill>
                  <a:effectLst>
                    <a:outerShdw blurRad="38100" dist="38100" dir="2700000" algn="tl">
                      <a:srgbClr val="000000">
                        <a:alpha val="43137"/>
                      </a:srgbClr>
                    </a:outerShdw>
                  </a:effectLst>
                </a:rPr>
                <a:t>0</a:t>
              </a:r>
              <a:endParaRPr lang="sv-SE" sz="1400" b="1" dirty="0">
                <a:solidFill>
                  <a:schemeClr val="bg1"/>
                </a:solidFill>
                <a:effectLst>
                  <a:outerShdw blurRad="38100" dist="38100" dir="2700000" algn="tl">
                    <a:srgbClr val="000000">
                      <a:alpha val="43137"/>
                    </a:srgbClr>
                  </a:outerShdw>
                </a:effectLst>
              </a:endParaRPr>
            </a:p>
          </p:txBody>
        </p:sp>
      </p:grpSp>
      <p:cxnSp>
        <p:nvCxnSpPr>
          <p:cNvPr id="19" name="Rak pil 18"/>
          <p:cNvCxnSpPr/>
          <p:nvPr/>
        </p:nvCxnSpPr>
        <p:spPr>
          <a:xfrm rot="5400000" flipH="1" flipV="1">
            <a:off x="719572" y="368660"/>
            <a:ext cx="576064" cy="216024"/>
          </a:xfrm>
          <a:prstGeom prst="straightConnector1">
            <a:avLst/>
          </a:prstGeom>
          <a:ln w="44450">
            <a:solidFill>
              <a:srgbClr val="C00000"/>
            </a:solidFill>
            <a:headEnd type="none"/>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628698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ruta 3"/>
          <p:cNvSpPr txBox="1"/>
          <p:nvPr/>
        </p:nvSpPr>
        <p:spPr>
          <a:xfrm>
            <a:off x="928662" y="785794"/>
            <a:ext cx="7286676" cy="830997"/>
          </a:xfrm>
          <a:prstGeom prst="rect">
            <a:avLst/>
          </a:prstGeom>
          <a:noFill/>
          <a:effectLst>
            <a:outerShdw blurRad="50800" dist="38100" dir="2700000" algn="tl" rotWithShape="0">
              <a:prstClr val="black">
                <a:alpha val="40000"/>
              </a:prstClr>
            </a:outerShdw>
          </a:effectLst>
        </p:spPr>
        <p:txBody>
          <a:bodyPr wrap="square" rtlCol="0">
            <a:spAutoFit/>
          </a:bodyPr>
          <a:lstStyle/>
          <a:p>
            <a:r>
              <a:rPr lang="sv-SE" sz="4800" dirty="0" smtClean="0">
                <a:solidFill>
                  <a:srgbClr val="FFC000"/>
                </a:solidFill>
                <a:latin typeface="Berlin Sans FB Demi" pitchFamily="34" charset="0"/>
              </a:rPr>
              <a:t>Daniel 11:5</a:t>
            </a:r>
            <a:endParaRPr lang="sv-SE" sz="4800" dirty="0">
              <a:solidFill>
                <a:srgbClr val="FFC000"/>
              </a:solidFill>
              <a:latin typeface="Berlin Sans FB Demi" pitchFamily="34" charset="0"/>
            </a:endParaRPr>
          </a:p>
        </p:txBody>
      </p:sp>
      <p:sp>
        <p:nvSpPr>
          <p:cNvPr id="5" name="textruta 4"/>
          <p:cNvSpPr txBox="1"/>
          <p:nvPr/>
        </p:nvSpPr>
        <p:spPr>
          <a:xfrm>
            <a:off x="1071538" y="1928802"/>
            <a:ext cx="4735028" cy="4031873"/>
          </a:xfrm>
          <a:prstGeom prst="rect">
            <a:avLst/>
          </a:prstGeom>
          <a:noFill/>
          <a:effectLst>
            <a:outerShdw blurRad="50800" dist="38100" dir="2700000" algn="tl" rotWithShape="0">
              <a:prstClr val="black">
                <a:alpha val="40000"/>
              </a:prstClr>
            </a:outerShdw>
          </a:effectLst>
        </p:spPr>
        <p:txBody>
          <a:bodyPr wrap="square" rtlCol="0">
            <a:spAutoFit/>
          </a:bodyPr>
          <a:lstStyle/>
          <a:p>
            <a:r>
              <a:rPr lang="sv-SE" sz="3200" dirty="0" smtClean="0">
                <a:solidFill>
                  <a:schemeClr val="bg1"/>
                </a:solidFill>
                <a:effectLst>
                  <a:outerShdw blurRad="38100" dist="38100" dir="2700000" algn="tl">
                    <a:srgbClr val="000000">
                      <a:alpha val="43137"/>
                    </a:srgbClr>
                  </a:outerShdw>
                </a:effectLst>
                <a:latin typeface="Arial Rounded MT Bold" pitchFamily="34" charset="0"/>
              </a:rPr>
              <a:t>”Kungen i Söderlandet </a:t>
            </a:r>
            <a:r>
              <a:rPr lang="sv-SE" sz="3200" dirty="0" smtClean="0">
                <a:solidFill>
                  <a:schemeClr val="tx1">
                    <a:lumMod val="50000"/>
                    <a:lumOff val="50000"/>
                  </a:schemeClr>
                </a:solidFill>
                <a:effectLst>
                  <a:outerShdw blurRad="38100" dist="38100" dir="2700000" algn="tl">
                    <a:srgbClr val="000000">
                      <a:alpha val="43137"/>
                    </a:srgbClr>
                  </a:outerShdw>
                </a:effectLst>
                <a:latin typeface="Arial Rounded MT Bold" pitchFamily="34" charset="0"/>
              </a:rPr>
              <a:t>[Ptolemaios I] </a:t>
            </a:r>
            <a:r>
              <a:rPr lang="sv-SE" sz="3200" dirty="0" smtClean="0">
                <a:solidFill>
                  <a:schemeClr val="bg1"/>
                </a:solidFill>
                <a:effectLst>
                  <a:outerShdw blurRad="38100" dist="38100" dir="2700000" algn="tl">
                    <a:srgbClr val="000000">
                      <a:alpha val="43137"/>
                    </a:srgbClr>
                  </a:outerShdw>
                </a:effectLst>
                <a:latin typeface="Arial Rounded MT Bold" pitchFamily="34" charset="0"/>
              </a:rPr>
              <a:t>skall bli mäktig. Och av hans furstar skall en </a:t>
            </a:r>
            <a:r>
              <a:rPr lang="sv-SE" sz="3200" dirty="0" smtClean="0">
                <a:solidFill>
                  <a:schemeClr val="tx1">
                    <a:lumMod val="50000"/>
                    <a:lumOff val="50000"/>
                  </a:schemeClr>
                </a:solidFill>
                <a:effectLst>
                  <a:outerShdw blurRad="38100" dist="38100" dir="2700000" algn="tl">
                    <a:srgbClr val="000000">
                      <a:alpha val="43137"/>
                    </a:srgbClr>
                  </a:outerShdw>
                </a:effectLst>
                <a:latin typeface="Arial Rounded MT Bold" pitchFamily="34" charset="0"/>
              </a:rPr>
              <a:t>[</a:t>
            </a:r>
            <a:r>
              <a:rPr lang="sv-SE" sz="3200" dirty="0" err="1" smtClean="0">
                <a:solidFill>
                  <a:schemeClr val="tx1">
                    <a:lumMod val="50000"/>
                    <a:lumOff val="50000"/>
                  </a:schemeClr>
                </a:solidFill>
                <a:effectLst>
                  <a:outerShdw blurRad="38100" dist="38100" dir="2700000" algn="tl">
                    <a:srgbClr val="000000">
                      <a:alpha val="43137"/>
                    </a:srgbClr>
                  </a:outerShdw>
                </a:effectLst>
                <a:latin typeface="Arial Rounded MT Bold" pitchFamily="34" charset="0"/>
              </a:rPr>
              <a:t>Seleukos</a:t>
            </a:r>
            <a:r>
              <a:rPr lang="sv-SE" sz="3200" dirty="0" smtClean="0">
                <a:solidFill>
                  <a:schemeClr val="tx1">
                    <a:lumMod val="50000"/>
                    <a:lumOff val="50000"/>
                  </a:schemeClr>
                </a:solidFill>
                <a:effectLst>
                  <a:outerShdw blurRad="38100" dist="38100" dir="2700000" algn="tl">
                    <a:srgbClr val="000000">
                      <a:alpha val="43137"/>
                    </a:srgbClr>
                  </a:outerShdw>
                </a:effectLst>
                <a:latin typeface="Arial Rounded MT Bold" pitchFamily="34" charset="0"/>
              </a:rPr>
              <a:t> I] </a:t>
            </a:r>
            <a:r>
              <a:rPr lang="sv-SE" sz="3200" dirty="0" smtClean="0">
                <a:solidFill>
                  <a:schemeClr val="bg1"/>
                </a:solidFill>
                <a:effectLst>
                  <a:outerShdw blurRad="38100" dist="38100" dir="2700000" algn="tl">
                    <a:srgbClr val="000000">
                      <a:alpha val="43137"/>
                    </a:srgbClr>
                  </a:outerShdw>
                </a:effectLst>
                <a:latin typeface="Arial Rounded MT Bold" pitchFamily="34" charset="0"/>
              </a:rPr>
              <a:t>vara mäktigare än han, och </a:t>
            </a:r>
            <a:r>
              <a:rPr lang="sv-SE" sz="3200" dirty="0" smtClean="0">
                <a:solidFill>
                  <a:srgbClr val="FFFF00"/>
                </a:solidFill>
                <a:effectLst>
                  <a:outerShdw blurRad="38100" dist="38100" dir="2700000" algn="tl">
                    <a:srgbClr val="000000">
                      <a:alpha val="43137"/>
                    </a:srgbClr>
                  </a:outerShdw>
                </a:effectLst>
                <a:latin typeface="Arial Rounded MT Bold" pitchFamily="34" charset="0"/>
              </a:rPr>
              <a:t>hans herravälde skall bli stort</a:t>
            </a:r>
            <a:r>
              <a:rPr lang="sv-SE" sz="3200" dirty="0" smtClean="0">
                <a:solidFill>
                  <a:schemeClr val="bg1"/>
                </a:solidFill>
                <a:effectLst>
                  <a:outerShdw blurRad="38100" dist="38100" dir="2700000" algn="tl">
                    <a:srgbClr val="000000">
                      <a:alpha val="43137"/>
                    </a:srgbClr>
                  </a:outerShdw>
                </a:effectLst>
                <a:latin typeface="Arial Rounded MT Bold" pitchFamily="34" charset="0"/>
              </a:rPr>
              <a:t>.”</a:t>
            </a:r>
          </a:p>
        </p:txBody>
      </p:sp>
      <p:sp>
        <p:nvSpPr>
          <p:cNvPr id="7" name="textruta 6"/>
          <p:cNvSpPr txBox="1"/>
          <p:nvPr/>
        </p:nvSpPr>
        <p:spPr>
          <a:xfrm>
            <a:off x="6084168" y="5805264"/>
            <a:ext cx="2144280" cy="369332"/>
          </a:xfrm>
          <a:prstGeom prst="rect">
            <a:avLst/>
          </a:prstGeom>
          <a:noFill/>
          <a:effectLst>
            <a:outerShdw blurRad="50800" dist="38100" dir="2700000" algn="tl" rotWithShape="0">
              <a:prstClr val="black">
                <a:alpha val="40000"/>
              </a:prstClr>
            </a:outerShdw>
          </a:effectLst>
        </p:spPr>
        <p:txBody>
          <a:bodyPr wrap="square" rtlCol="0">
            <a:spAutoFit/>
          </a:bodyPr>
          <a:lstStyle/>
          <a:p>
            <a:pPr marL="342900" indent="-342900" algn="r"/>
            <a:r>
              <a:rPr lang="sv-SE" b="1" dirty="0" smtClean="0">
                <a:solidFill>
                  <a:schemeClr val="bg1"/>
                </a:solidFill>
              </a:rPr>
              <a:t>Svenska Folkbibeln</a:t>
            </a:r>
            <a:endParaRPr lang="sv-SE" b="1" dirty="0">
              <a:solidFill>
                <a:schemeClr val="bg1"/>
              </a:solidFill>
            </a:endParaRPr>
          </a:p>
        </p:txBody>
      </p:sp>
      <p:grpSp>
        <p:nvGrpSpPr>
          <p:cNvPr id="2" name="Grupp 5"/>
          <p:cNvGrpSpPr/>
          <p:nvPr/>
        </p:nvGrpSpPr>
        <p:grpSpPr>
          <a:xfrm>
            <a:off x="179512" y="-27384"/>
            <a:ext cx="8640960" cy="1243300"/>
            <a:chOff x="179512" y="-27384"/>
            <a:chExt cx="8640960" cy="1243300"/>
          </a:xfrm>
        </p:grpSpPr>
        <p:sp>
          <p:nvSpPr>
            <p:cNvPr id="8" name="Femhörning 7"/>
            <p:cNvSpPr/>
            <p:nvPr/>
          </p:nvSpPr>
          <p:spPr>
            <a:xfrm>
              <a:off x="323528" y="-27384"/>
              <a:ext cx="720080" cy="360040"/>
            </a:xfrm>
            <a:prstGeom prst="homePlate">
              <a:avLst/>
            </a:prstGeom>
            <a:solidFill>
              <a:schemeClr val="bg1">
                <a:lumMod val="6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sv-SE"/>
            </a:p>
          </p:txBody>
        </p:sp>
        <p:cxnSp>
          <p:nvCxnSpPr>
            <p:cNvPr id="9" name="Rak pil 8"/>
            <p:cNvCxnSpPr/>
            <p:nvPr/>
          </p:nvCxnSpPr>
          <p:spPr>
            <a:xfrm rot="5400000" flipH="1" flipV="1">
              <a:off x="144302" y="493512"/>
              <a:ext cx="359246" cy="794"/>
            </a:xfrm>
            <a:prstGeom prst="straightConnector1">
              <a:avLst/>
            </a:prstGeom>
            <a:ln w="38100">
              <a:solidFill>
                <a:srgbClr val="FF0000"/>
              </a:solidFill>
              <a:tailEnd type="non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0" name="textruta 9"/>
            <p:cNvSpPr txBox="1"/>
            <p:nvPr/>
          </p:nvSpPr>
          <p:spPr>
            <a:xfrm>
              <a:off x="179512" y="673532"/>
              <a:ext cx="648072" cy="523220"/>
            </a:xfrm>
            <a:prstGeom prst="rect">
              <a:avLst/>
            </a:prstGeom>
            <a:noFill/>
          </p:spPr>
          <p:txBody>
            <a:bodyPr wrap="square" rtlCol="0">
              <a:spAutoFit/>
            </a:bodyPr>
            <a:lstStyle/>
            <a:p>
              <a:r>
                <a:rPr lang="sv-SE" sz="1400" b="1" dirty="0" smtClean="0">
                  <a:solidFill>
                    <a:schemeClr val="bg1"/>
                  </a:solidFill>
                  <a:effectLst>
                    <a:outerShdw blurRad="38100" dist="38100" dir="2700000" algn="tl">
                      <a:srgbClr val="000000">
                        <a:alpha val="43137"/>
                      </a:srgbClr>
                    </a:outerShdw>
                  </a:effectLst>
                </a:rPr>
                <a:t>539 </a:t>
              </a:r>
              <a:r>
                <a:rPr lang="sv-SE" sz="1400" b="1" dirty="0" err="1" smtClean="0">
                  <a:solidFill>
                    <a:schemeClr val="bg1"/>
                  </a:solidFill>
                  <a:effectLst>
                    <a:outerShdw blurRad="38100" dist="38100" dir="2700000" algn="tl">
                      <a:srgbClr val="000000">
                        <a:alpha val="43137"/>
                      </a:srgbClr>
                    </a:outerShdw>
                  </a:effectLst>
                </a:rPr>
                <a:t>f.Kr</a:t>
              </a:r>
              <a:endParaRPr lang="sv-SE" sz="1400" b="1" dirty="0">
                <a:solidFill>
                  <a:schemeClr val="bg1"/>
                </a:solidFill>
                <a:effectLst>
                  <a:outerShdw blurRad="38100" dist="38100" dir="2700000" algn="tl">
                    <a:srgbClr val="000000">
                      <a:alpha val="43137"/>
                    </a:srgbClr>
                  </a:outerShdw>
                </a:effectLst>
              </a:endParaRPr>
            </a:p>
          </p:txBody>
        </p:sp>
        <p:sp>
          <p:nvSpPr>
            <p:cNvPr id="11" name="V-form 10"/>
            <p:cNvSpPr/>
            <p:nvPr/>
          </p:nvSpPr>
          <p:spPr>
            <a:xfrm>
              <a:off x="899592" y="-27384"/>
              <a:ext cx="792088" cy="360040"/>
            </a:xfrm>
            <a:prstGeom prst="chevron">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sv-SE">
                <a:solidFill>
                  <a:schemeClr val="tx1"/>
                </a:solidFill>
              </a:endParaRPr>
            </a:p>
          </p:txBody>
        </p:sp>
        <p:sp>
          <p:nvSpPr>
            <p:cNvPr id="12" name="V-form 11"/>
            <p:cNvSpPr/>
            <p:nvPr/>
          </p:nvSpPr>
          <p:spPr>
            <a:xfrm>
              <a:off x="1547664" y="-27384"/>
              <a:ext cx="2304256" cy="360040"/>
            </a:xfrm>
            <a:prstGeom prst="chevron">
              <a:avLst/>
            </a:prstGeom>
            <a:solidFill>
              <a:schemeClr val="tx1">
                <a:lumMod val="75000"/>
                <a:lumOff val="25000"/>
              </a:schemeClr>
            </a:solidFill>
          </p:spPr>
          <p:style>
            <a:lnRef idx="0">
              <a:schemeClr val="dk1"/>
            </a:lnRef>
            <a:fillRef idx="3">
              <a:schemeClr val="dk1"/>
            </a:fillRef>
            <a:effectRef idx="3">
              <a:schemeClr val="dk1"/>
            </a:effectRef>
            <a:fontRef idx="minor">
              <a:schemeClr val="lt1"/>
            </a:fontRef>
          </p:style>
          <p:txBody>
            <a:bodyPr rtlCol="0" anchor="ctr"/>
            <a:lstStyle/>
            <a:p>
              <a:pPr algn="ctr"/>
              <a:endParaRPr lang="sv-SE">
                <a:solidFill>
                  <a:schemeClr val="tx1"/>
                </a:solidFill>
              </a:endParaRPr>
            </a:p>
          </p:txBody>
        </p:sp>
        <p:sp>
          <p:nvSpPr>
            <p:cNvPr id="13" name="V-form 12"/>
            <p:cNvSpPr/>
            <p:nvPr/>
          </p:nvSpPr>
          <p:spPr>
            <a:xfrm>
              <a:off x="3707904" y="-27384"/>
              <a:ext cx="4536504" cy="360040"/>
            </a:xfrm>
            <a:prstGeom prst="chevron">
              <a:avLst/>
            </a:prstGeom>
            <a:gradFill>
              <a:gsLst>
                <a:gs pos="0">
                  <a:srgbClr val="4C216D"/>
                </a:gs>
                <a:gs pos="90000">
                  <a:srgbClr val="C00000"/>
                </a:gs>
              </a:gsLst>
              <a:lin ang="5400000" scaled="0"/>
            </a:gradFill>
          </p:spPr>
          <p:style>
            <a:lnRef idx="0">
              <a:schemeClr val="dk1"/>
            </a:lnRef>
            <a:fillRef idx="3">
              <a:schemeClr val="dk1"/>
            </a:fillRef>
            <a:effectRef idx="3">
              <a:schemeClr val="dk1"/>
            </a:effectRef>
            <a:fontRef idx="minor">
              <a:schemeClr val="lt1"/>
            </a:fontRef>
          </p:style>
          <p:txBody>
            <a:bodyPr rtlCol="0" anchor="ctr"/>
            <a:lstStyle/>
            <a:p>
              <a:pPr algn="ctr"/>
              <a:endParaRPr lang="sv-SE">
                <a:solidFill>
                  <a:schemeClr val="tx1"/>
                </a:solidFill>
              </a:endParaRPr>
            </a:p>
          </p:txBody>
        </p:sp>
        <p:sp>
          <p:nvSpPr>
            <p:cNvPr id="14" name="V-form 13"/>
            <p:cNvSpPr/>
            <p:nvPr/>
          </p:nvSpPr>
          <p:spPr>
            <a:xfrm>
              <a:off x="8100392" y="-27384"/>
              <a:ext cx="720080" cy="360040"/>
            </a:xfrm>
            <a:prstGeom prst="chevron">
              <a:avLst>
                <a:gd name="adj" fmla="val 0"/>
              </a:avLst>
            </a:prstGeom>
            <a:solidFill>
              <a:schemeClr val="accent1">
                <a:lumMod val="50000"/>
              </a:schemeClr>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sv-SE">
                <a:solidFill>
                  <a:schemeClr val="tx1"/>
                </a:solidFill>
              </a:endParaRPr>
            </a:p>
          </p:txBody>
        </p:sp>
        <p:cxnSp>
          <p:nvCxnSpPr>
            <p:cNvPr id="15" name="Rak pil 14"/>
            <p:cNvCxnSpPr/>
            <p:nvPr/>
          </p:nvCxnSpPr>
          <p:spPr>
            <a:xfrm rot="5400000" flipH="1" flipV="1">
              <a:off x="7898600" y="511882"/>
              <a:ext cx="359246" cy="794"/>
            </a:xfrm>
            <a:prstGeom prst="straightConnector1">
              <a:avLst/>
            </a:prstGeom>
            <a:ln w="38100">
              <a:solidFill>
                <a:srgbClr val="FF0000"/>
              </a:solidFill>
              <a:tailEnd type="non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6" name="textruta 15"/>
            <p:cNvSpPr txBox="1"/>
            <p:nvPr/>
          </p:nvSpPr>
          <p:spPr>
            <a:xfrm>
              <a:off x="7668344" y="692696"/>
              <a:ext cx="792088" cy="523220"/>
            </a:xfrm>
            <a:prstGeom prst="rect">
              <a:avLst/>
            </a:prstGeom>
            <a:noFill/>
          </p:spPr>
          <p:txBody>
            <a:bodyPr wrap="square" rtlCol="0">
              <a:spAutoFit/>
            </a:bodyPr>
            <a:lstStyle/>
            <a:p>
              <a:pPr algn="ctr"/>
              <a:r>
                <a:rPr lang="sv-SE" sz="1400" b="1" dirty="0" smtClean="0">
                  <a:solidFill>
                    <a:schemeClr val="bg1"/>
                  </a:solidFill>
                </a:rPr>
                <a:t>Ändens tid</a:t>
              </a:r>
              <a:endParaRPr lang="sv-SE" sz="1400" b="1" dirty="0">
                <a:solidFill>
                  <a:schemeClr val="bg1"/>
                </a:solidFill>
              </a:endParaRPr>
            </a:p>
          </p:txBody>
        </p:sp>
        <p:cxnSp>
          <p:nvCxnSpPr>
            <p:cNvPr id="17" name="Rak pil 16"/>
            <p:cNvCxnSpPr/>
            <p:nvPr/>
          </p:nvCxnSpPr>
          <p:spPr>
            <a:xfrm rot="5400000" flipH="1" flipV="1">
              <a:off x="1921793" y="345951"/>
              <a:ext cx="691902" cy="1588"/>
            </a:xfrm>
            <a:prstGeom prst="straightConnector1">
              <a:avLst/>
            </a:prstGeom>
            <a:ln w="38100">
              <a:solidFill>
                <a:srgbClr val="FF0000"/>
              </a:solidFill>
              <a:tailEnd type="non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8" name="textruta 17"/>
            <p:cNvSpPr txBox="1"/>
            <p:nvPr/>
          </p:nvSpPr>
          <p:spPr>
            <a:xfrm>
              <a:off x="2123728" y="672951"/>
              <a:ext cx="360040" cy="307777"/>
            </a:xfrm>
            <a:prstGeom prst="rect">
              <a:avLst/>
            </a:prstGeom>
            <a:noFill/>
          </p:spPr>
          <p:txBody>
            <a:bodyPr wrap="square" rtlCol="0">
              <a:spAutoFit/>
            </a:bodyPr>
            <a:lstStyle/>
            <a:p>
              <a:r>
                <a:rPr lang="sv-SE" sz="1400" b="1" dirty="0" smtClean="0">
                  <a:solidFill>
                    <a:schemeClr val="bg1"/>
                  </a:solidFill>
                  <a:effectLst>
                    <a:outerShdw blurRad="38100" dist="38100" dir="2700000" algn="tl">
                      <a:srgbClr val="000000">
                        <a:alpha val="43137"/>
                      </a:srgbClr>
                    </a:outerShdw>
                  </a:effectLst>
                </a:rPr>
                <a:t>0</a:t>
              </a:r>
              <a:endParaRPr lang="sv-SE" sz="1400" b="1" dirty="0">
                <a:solidFill>
                  <a:schemeClr val="bg1"/>
                </a:solidFill>
                <a:effectLst>
                  <a:outerShdw blurRad="38100" dist="38100" dir="2700000" algn="tl">
                    <a:srgbClr val="000000">
                      <a:alpha val="43137"/>
                    </a:srgbClr>
                  </a:outerShdw>
                </a:effectLst>
              </a:endParaRPr>
            </a:p>
          </p:txBody>
        </p:sp>
      </p:grpSp>
      <p:cxnSp>
        <p:nvCxnSpPr>
          <p:cNvPr id="19" name="Rak pil 18"/>
          <p:cNvCxnSpPr/>
          <p:nvPr/>
        </p:nvCxnSpPr>
        <p:spPr>
          <a:xfrm rot="5400000" flipH="1" flipV="1">
            <a:off x="719572" y="368660"/>
            <a:ext cx="576064" cy="216024"/>
          </a:xfrm>
          <a:prstGeom prst="straightConnector1">
            <a:avLst/>
          </a:prstGeom>
          <a:ln w="44450">
            <a:solidFill>
              <a:srgbClr val="C00000"/>
            </a:solidFill>
            <a:headEnd type="none"/>
            <a:tailEnd type="arrow"/>
          </a:ln>
        </p:spPr>
        <p:style>
          <a:lnRef idx="1">
            <a:schemeClr val="accent1"/>
          </a:lnRef>
          <a:fillRef idx="0">
            <a:schemeClr val="accent1"/>
          </a:fillRef>
          <a:effectRef idx="0">
            <a:schemeClr val="accent1"/>
          </a:effectRef>
          <a:fontRef idx="minor">
            <a:schemeClr val="tx1"/>
          </a:fontRef>
        </p:style>
      </p:cxnSp>
      <p:pic>
        <p:nvPicPr>
          <p:cNvPr id="2051" name="Picture 3" descr="C:\Users\Jonathan\Evangelisation\Övrigt\Daniel 11\Seleuco_I_Nicatore.JPG"/>
          <p:cNvPicPr>
            <a:picLocks noChangeAspect="1" noChangeArrowheads="1"/>
          </p:cNvPicPr>
          <p:nvPr/>
        </p:nvPicPr>
        <p:blipFill>
          <a:blip r:embed="rId3" cstate="screen">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a:ext>
            </a:extLst>
          </a:blip>
          <a:srcRect/>
          <a:stretch>
            <a:fillRect/>
          </a:stretch>
        </p:blipFill>
        <p:spPr bwMode="auto">
          <a:xfrm>
            <a:off x="5806566" y="1928802"/>
            <a:ext cx="2653866" cy="35384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40769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ruta 3"/>
          <p:cNvSpPr txBox="1"/>
          <p:nvPr/>
        </p:nvSpPr>
        <p:spPr>
          <a:xfrm>
            <a:off x="928662" y="785794"/>
            <a:ext cx="7286676" cy="830997"/>
          </a:xfrm>
          <a:prstGeom prst="rect">
            <a:avLst/>
          </a:prstGeom>
          <a:noFill/>
          <a:effectLst>
            <a:outerShdw blurRad="50800" dist="38100" dir="2700000" algn="tl" rotWithShape="0">
              <a:prstClr val="black">
                <a:alpha val="40000"/>
              </a:prstClr>
            </a:outerShdw>
          </a:effectLst>
        </p:spPr>
        <p:txBody>
          <a:bodyPr wrap="square" rtlCol="0">
            <a:spAutoFit/>
          </a:bodyPr>
          <a:lstStyle/>
          <a:p>
            <a:r>
              <a:rPr lang="sv-SE" sz="4800" dirty="0" err="1" smtClean="0">
                <a:solidFill>
                  <a:srgbClr val="FFC000"/>
                </a:solidFill>
                <a:effectLst>
                  <a:outerShdw blurRad="38100" dist="38100" dir="2700000" algn="tl">
                    <a:srgbClr val="000000">
                      <a:alpha val="43137"/>
                    </a:srgbClr>
                  </a:outerShdw>
                </a:effectLst>
                <a:latin typeface="Berlin Sans FB Demi" pitchFamily="34" charset="0"/>
              </a:rPr>
              <a:t>Encyclopædia</a:t>
            </a:r>
            <a:r>
              <a:rPr lang="sv-SE" sz="4800" dirty="0" smtClean="0">
                <a:solidFill>
                  <a:srgbClr val="FFC000"/>
                </a:solidFill>
                <a:effectLst>
                  <a:outerShdw blurRad="38100" dist="38100" dir="2700000" algn="tl">
                    <a:srgbClr val="000000">
                      <a:alpha val="43137"/>
                    </a:srgbClr>
                  </a:outerShdw>
                </a:effectLst>
                <a:latin typeface="Berlin Sans FB Demi" pitchFamily="34" charset="0"/>
              </a:rPr>
              <a:t> Britannica</a:t>
            </a:r>
            <a:endParaRPr lang="sv-SE" sz="4800" dirty="0">
              <a:solidFill>
                <a:srgbClr val="FFC000"/>
              </a:solidFill>
              <a:effectLst>
                <a:outerShdw blurRad="38100" dist="38100" dir="2700000" algn="tl">
                  <a:srgbClr val="000000">
                    <a:alpha val="43137"/>
                  </a:srgbClr>
                </a:outerShdw>
              </a:effectLst>
              <a:latin typeface="Berlin Sans FB Demi" pitchFamily="34" charset="0"/>
            </a:endParaRPr>
          </a:p>
        </p:txBody>
      </p:sp>
      <p:sp>
        <p:nvSpPr>
          <p:cNvPr id="5" name="textruta 4"/>
          <p:cNvSpPr txBox="1"/>
          <p:nvPr/>
        </p:nvSpPr>
        <p:spPr>
          <a:xfrm>
            <a:off x="1071538" y="1928802"/>
            <a:ext cx="5466293" cy="3970318"/>
          </a:xfrm>
          <a:prstGeom prst="rect">
            <a:avLst/>
          </a:prstGeom>
          <a:noFill/>
          <a:effectLst>
            <a:outerShdw blurRad="50800" dist="38100" dir="2700000" algn="tl" rotWithShape="0">
              <a:prstClr val="black">
                <a:alpha val="40000"/>
              </a:prstClr>
            </a:outerShdw>
          </a:effectLst>
        </p:spPr>
        <p:txBody>
          <a:bodyPr wrap="square" rtlCol="0">
            <a:spAutoFit/>
          </a:bodyPr>
          <a:lstStyle/>
          <a:p>
            <a:r>
              <a:rPr lang="sv-SE" sz="3600" dirty="0" smtClean="0">
                <a:solidFill>
                  <a:schemeClr val="bg1"/>
                </a:solidFill>
                <a:effectLst>
                  <a:outerShdw blurRad="38100" dist="38100" dir="2700000" algn="tl">
                    <a:srgbClr val="000000">
                      <a:alpha val="43137"/>
                    </a:srgbClr>
                  </a:outerShdw>
                </a:effectLst>
                <a:latin typeface="Arial Rounded MT Bold" pitchFamily="34" charset="0"/>
              </a:rPr>
              <a:t>“</a:t>
            </a:r>
            <a:r>
              <a:rPr lang="en-US" sz="3600" dirty="0" err="1" smtClean="0">
                <a:solidFill>
                  <a:srgbClr val="FFFF00"/>
                </a:solidFill>
                <a:effectLst>
                  <a:outerShdw blurRad="38100" dist="38100" dir="2700000" algn="tl">
                    <a:srgbClr val="000000">
                      <a:alpha val="43137"/>
                    </a:srgbClr>
                  </a:outerShdw>
                </a:effectLst>
                <a:latin typeface="Arial Rounded MT Bold" pitchFamily="34" charset="0"/>
              </a:rPr>
              <a:t>Seleukos</a:t>
            </a:r>
            <a:r>
              <a:rPr lang="en-US" sz="3600" dirty="0" smtClean="0">
                <a:solidFill>
                  <a:srgbClr val="FFFF00"/>
                </a:solidFill>
                <a:effectLst>
                  <a:outerShdw blurRad="38100" dist="38100" dir="2700000" algn="tl">
                    <a:srgbClr val="000000">
                      <a:alpha val="43137"/>
                    </a:srgbClr>
                  </a:outerShdw>
                </a:effectLst>
                <a:latin typeface="Arial Rounded MT Bold" pitchFamily="34" charset="0"/>
              </a:rPr>
              <a:t> </a:t>
            </a:r>
            <a:r>
              <a:rPr lang="en-US" sz="3600" dirty="0" err="1" smtClean="0">
                <a:solidFill>
                  <a:schemeClr val="bg1"/>
                </a:solidFill>
                <a:effectLst>
                  <a:outerShdw blurRad="38100" dist="38100" dir="2700000" algn="tl">
                    <a:srgbClr val="000000">
                      <a:alpha val="43137"/>
                    </a:srgbClr>
                  </a:outerShdw>
                </a:effectLst>
                <a:latin typeface="Arial Rounded MT Bold" pitchFamily="34" charset="0"/>
              </a:rPr>
              <a:t>besegrade</a:t>
            </a:r>
            <a:r>
              <a:rPr lang="en-US" sz="3600" dirty="0" smtClean="0">
                <a:solidFill>
                  <a:schemeClr val="bg1"/>
                </a:solidFill>
                <a:effectLst>
                  <a:outerShdw blurRad="38100" dist="38100" dir="2700000" algn="tl">
                    <a:srgbClr val="000000">
                      <a:alpha val="43137"/>
                    </a:srgbClr>
                  </a:outerShdw>
                </a:effectLst>
                <a:latin typeface="Arial Rounded MT Bold" pitchFamily="34" charset="0"/>
              </a:rPr>
              <a:t> </a:t>
            </a:r>
            <a:r>
              <a:rPr lang="en-US" sz="3600" dirty="0" err="1" smtClean="0">
                <a:solidFill>
                  <a:schemeClr val="bg1"/>
                </a:solidFill>
                <a:effectLst>
                  <a:outerShdw blurRad="38100" dist="38100" dir="2700000" algn="tl">
                    <a:srgbClr val="000000">
                      <a:alpha val="43137"/>
                    </a:srgbClr>
                  </a:outerShdw>
                </a:effectLst>
                <a:latin typeface="Arial Rounded MT Bold" pitchFamily="34" charset="0"/>
              </a:rPr>
              <a:t>och</a:t>
            </a:r>
            <a:r>
              <a:rPr lang="en-US" sz="3600" dirty="0" smtClean="0">
                <a:solidFill>
                  <a:schemeClr val="bg1"/>
                </a:solidFill>
                <a:effectLst>
                  <a:outerShdw blurRad="38100" dist="38100" dir="2700000" algn="tl">
                    <a:srgbClr val="000000">
                      <a:alpha val="43137"/>
                    </a:srgbClr>
                  </a:outerShdw>
                </a:effectLst>
                <a:latin typeface="Arial Rounded MT Bold" pitchFamily="34" charset="0"/>
              </a:rPr>
              <a:t> </a:t>
            </a:r>
            <a:r>
              <a:rPr lang="en-US" sz="3600" dirty="0" err="1" smtClean="0">
                <a:solidFill>
                  <a:srgbClr val="FFFF00"/>
                </a:solidFill>
                <a:effectLst>
                  <a:outerShdw blurRad="38100" dist="38100" dir="2700000" algn="tl">
                    <a:srgbClr val="000000">
                      <a:alpha val="43137"/>
                    </a:srgbClr>
                  </a:outerShdw>
                </a:effectLst>
                <a:latin typeface="Arial Rounded MT Bold" pitchFamily="34" charset="0"/>
              </a:rPr>
              <a:t>dödade</a:t>
            </a:r>
            <a:r>
              <a:rPr lang="en-US" sz="3600" dirty="0" smtClean="0">
                <a:solidFill>
                  <a:srgbClr val="FFFF00"/>
                </a:solidFill>
                <a:effectLst>
                  <a:outerShdw blurRad="38100" dist="38100" dir="2700000" algn="tl">
                    <a:srgbClr val="000000">
                      <a:alpha val="43137"/>
                    </a:srgbClr>
                  </a:outerShdw>
                </a:effectLst>
                <a:latin typeface="Arial Rounded MT Bold" pitchFamily="34" charset="0"/>
              </a:rPr>
              <a:t> </a:t>
            </a:r>
            <a:r>
              <a:rPr lang="en-US" sz="3600" dirty="0" err="1" smtClean="0">
                <a:solidFill>
                  <a:schemeClr val="bg1"/>
                </a:solidFill>
                <a:effectLst>
                  <a:outerShdw blurRad="38100" dist="38100" dir="2700000" algn="tl">
                    <a:srgbClr val="000000">
                      <a:alpha val="43137"/>
                    </a:srgbClr>
                  </a:outerShdw>
                </a:effectLst>
                <a:latin typeface="Arial Rounded MT Bold" pitchFamily="34" charset="0"/>
              </a:rPr>
              <a:t>Lysimakos</a:t>
            </a:r>
            <a:r>
              <a:rPr lang="en-US" sz="3600" dirty="0" smtClean="0">
                <a:solidFill>
                  <a:schemeClr val="bg1"/>
                </a:solidFill>
                <a:effectLst>
                  <a:outerShdw blurRad="38100" dist="38100" dir="2700000" algn="tl">
                    <a:srgbClr val="000000">
                      <a:alpha val="43137"/>
                    </a:srgbClr>
                  </a:outerShdw>
                </a:effectLst>
                <a:latin typeface="Arial Rounded MT Bold" pitchFamily="34" charset="0"/>
              </a:rPr>
              <a:t> … </a:t>
            </a:r>
            <a:r>
              <a:rPr lang="sv-SE" sz="3600" dirty="0" err="1" smtClean="0">
                <a:solidFill>
                  <a:srgbClr val="FFFF00"/>
                </a:solidFill>
                <a:effectLst>
                  <a:outerShdw blurRad="38100" dist="38100" dir="2700000" algn="tl">
                    <a:srgbClr val="000000">
                      <a:alpha val="43137"/>
                    </a:srgbClr>
                  </a:outerShdw>
                </a:effectLst>
                <a:latin typeface="Arial Rounded MT Bold" pitchFamily="34" charset="0"/>
              </a:rPr>
              <a:t>Lysimakos</a:t>
            </a:r>
            <a:r>
              <a:rPr lang="sv-SE" sz="3600" dirty="0" smtClean="0">
                <a:solidFill>
                  <a:schemeClr val="bg1"/>
                </a:solidFill>
                <a:effectLst>
                  <a:outerShdw blurRad="38100" dist="38100" dir="2700000" algn="tl">
                    <a:srgbClr val="000000">
                      <a:alpha val="43137"/>
                    </a:srgbClr>
                  </a:outerShdw>
                </a:effectLst>
                <a:latin typeface="Arial Rounded MT Bold" pitchFamily="34" charset="0"/>
              </a:rPr>
              <a:t> rike återupplivades aldrig. De tre maktcentrumen var </a:t>
            </a:r>
            <a:r>
              <a:rPr lang="sv-SE" sz="3600" dirty="0" smtClean="0">
                <a:solidFill>
                  <a:srgbClr val="FFFF00"/>
                </a:solidFill>
                <a:effectLst>
                  <a:outerShdw blurRad="38100" dist="38100" dir="2700000" algn="tl">
                    <a:srgbClr val="000000">
                      <a:alpha val="43137"/>
                    </a:srgbClr>
                  </a:outerShdw>
                </a:effectLst>
                <a:latin typeface="Arial Rounded MT Bold" pitchFamily="34" charset="0"/>
              </a:rPr>
              <a:t>Makedonien</a:t>
            </a:r>
            <a:r>
              <a:rPr lang="sv-SE" sz="3600" dirty="0" smtClean="0">
                <a:solidFill>
                  <a:schemeClr val="bg1"/>
                </a:solidFill>
                <a:effectLst>
                  <a:outerShdw blurRad="38100" dist="38100" dir="2700000" algn="tl">
                    <a:srgbClr val="000000">
                      <a:alpha val="43137"/>
                    </a:srgbClr>
                  </a:outerShdw>
                </a:effectLst>
                <a:latin typeface="Arial Rounded MT Bold" pitchFamily="34" charset="0"/>
              </a:rPr>
              <a:t>, </a:t>
            </a:r>
            <a:r>
              <a:rPr lang="sv-SE" sz="3600" dirty="0" smtClean="0">
                <a:solidFill>
                  <a:srgbClr val="FFFF00"/>
                </a:solidFill>
                <a:effectLst>
                  <a:outerShdw blurRad="38100" dist="38100" dir="2700000" algn="tl">
                    <a:srgbClr val="000000">
                      <a:alpha val="43137"/>
                    </a:srgbClr>
                  </a:outerShdw>
                </a:effectLst>
                <a:latin typeface="Arial Rounded MT Bold" pitchFamily="34" charset="0"/>
              </a:rPr>
              <a:t>Syrien</a:t>
            </a:r>
            <a:r>
              <a:rPr lang="sv-SE" sz="3600" dirty="0" smtClean="0">
                <a:solidFill>
                  <a:schemeClr val="bg1"/>
                </a:solidFill>
                <a:effectLst>
                  <a:outerShdw blurRad="38100" dist="38100" dir="2700000" algn="tl">
                    <a:srgbClr val="000000">
                      <a:alpha val="43137"/>
                    </a:srgbClr>
                  </a:outerShdw>
                </a:effectLst>
                <a:latin typeface="Arial Rounded MT Bold" pitchFamily="34" charset="0"/>
              </a:rPr>
              <a:t> och </a:t>
            </a:r>
            <a:r>
              <a:rPr lang="sv-SE" sz="3600" dirty="0" smtClean="0">
                <a:solidFill>
                  <a:srgbClr val="FFFF00"/>
                </a:solidFill>
                <a:effectLst>
                  <a:outerShdw blurRad="38100" dist="38100" dir="2700000" algn="tl">
                    <a:srgbClr val="000000">
                      <a:alpha val="43137"/>
                    </a:srgbClr>
                  </a:outerShdw>
                </a:effectLst>
                <a:latin typeface="Arial Rounded MT Bold" pitchFamily="34" charset="0"/>
              </a:rPr>
              <a:t>Egypten</a:t>
            </a:r>
            <a:r>
              <a:rPr lang="sv-SE" sz="3600" dirty="0" smtClean="0">
                <a:solidFill>
                  <a:schemeClr val="bg1"/>
                </a:solidFill>
                <a:effectLst>
                  <a:outerShdw blurRad="38100" dist="38100" dir="2700000" algn="tl">
                    <a:srgbClr val="000000">
                      <a:alpha val="43137"/>
                    </a:srgbClr>
                  </a:outerShdw>
                </a:effectLst>
                <a:latin typeface="Arial Rounded MT Bold" pitchFamily="34" charset="0"/>
              </a:rPr>
              <a:t>.”</a:t>
            </a:r>
            <a:endParaRPr lang="sv-SE" sz="3600" dirty="0">
              <a:solidFill>
                <a:schemeClr val="bg1"/>
              </a:solidFill>
              <a:effectLst>
                <a:outerShdw blurRad="38100" dist="38100" dir="2700000" algn="tl">
                  <a:srgbClr val="000000">
                    <a:alpha val="43137"/>
                  </a:srgbClr>
                </a:outerShdw>
              </a:effectLst>
              <a:latin typeface="Arial Rounded MT Bold" pitchFamily="34" charset="0"/>
            </a:endParaRPr>
          </a:p>
        </p:txBody>
      </p:sp>
      <p:pic>
        <p:nvPicPr>
          <p:cNvPr id="1026" name="Picture 2" descr="C:\Documents and Settings\Jonathan Karlsson\Mina dokument\Mötesserier\Övrigt\Daniel 11\britannica.jpg"/>
          <p:cNvPicPr>
            <a:picLocks noChangeAspect="1" noChangeArrowheads="1"/>
          </p:cNvPicPr>
          <p:nvPr/>
        </p:nvPicPr>
        <p:blipFill>
          <a:blip r:embed="rId3" cstate="screen"/>
          <a:srcRect/>
          <a:stretch>
            <a:fillRect/>
          </a:stretch>
        </p:blipFill>
        <p:spPr bwMode="auto">
          <a:xfrm>
            <a:off x="6653122" y="1628800"/>
            <a:ext cx="2012265" cy="1368152"/>
          </a:xfrm>
          <a:prstGeom prst="rect">
            <a:avLst/>
          </a:prstGeom>
          <a:noFill/>
        </p:spPr>
      </p:pic>
      <p:grpSp>
        <p:nvGrpSpPr>
          <p:cNvPr id="7" name="Grupp 6"/>
          <p:cNvGrpSpPr/>
          <p:nvPr/>
        </p:nvGrpSpPr>
        <p:grpSpPr>
          <a:xfrm>
            <a:off x="179512" y="-27384"/>
            <a:ext cx="8640960" cy="1243300"/>
            <a:chOff x="179512" y="-27384"/>
            <a:chExt cx="8640960" cy="1243300"/>
          </a:xfrm>
        </p:grpSpPr>
        <p:sp>
          <p:nvSpPr>
            <p:cNvPr id="8" name="Femhörning 7"/>
            <p:cNvSpPr/>
            <p:nvPr/>
          </p:nvSpPr>
          <p:spPr>
            <a:xfrm>
              <a:off x="323528" y="-27384"/>
              <a:ext cx="720080" cy="360040"/>
            </a:xfrm>
            <a:prstGeom prst="homePlate">
              <a:avLst/>
            </a:prstGeom>
            <a:solidFill>
              <a:schemeClr val="bg1">
                <a:lumMod val="6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sv-SE"/>
            </a:p>
          </p:txBody>
        </p:sp>
        <p:cxnSp>
          <p:nvCxnSpPr>
            <p:cNvPr id="9" name="Rak pil 8"/>
            <p:cNvCxnSpPr/>
            <p:nvPr/>
          </p:nvCxnSpPr>
          <p:spPr>
            <a:xfrm rot="5400000" flipH="1" flipV="1">
              <a:off x="144302" y="493512"/>
              <a:ext cx="359246" cy="794"/>
            </a:xfrm>
            <a:prstGeom prst="straightConnector1">
              <a:avLst/>
            </a:prstGeom>
            <a:ln w="38100">
              <a:solidFill>
                <a:srgbClr val="FF0000"/>
              </a:solidFill>
              <a:tailEnd type="non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0" name="textruta 9"/>
            <p:cNvSpPr txBox="1"/>
            <p:nvPr/>
          </p:nvSpPr>
          <p:spPr>
            <a:xfrm>
              <a:off x="179512" y="673532"/>
              <a:ext cx="648072" cy="523220"/>
            </a:xfrm>
            <a:prstGeom prst="rect">
              <a:avLst/>
            </a:prstGeom>
            <a:noFill/>
          </p:spPr>
          <p:txBody>
            <a:bodyPr wrap="square" rtlCol="0">
              <a:spAutoFit/>
            </a:bodyPr>
            <a:lstStyle/>
            <a:p>
              <a:r>
                <a:rPr lang="sv-SE" sz="1400" b="1" dirty="0" smtClean="0">
                  <a:solidFill>
                    <a:schemeClr val="bg1"/>
                  </a:solidFill>
                </a:rPr>
                <a:t>539 </a:t>
              </a:r>
              <a:r>
                <a:rPr lang="sv-SE" sz="1400" b="1" dirty="0" err="1" smtClean="0">
                  <a:solidFill>
                    <a:schemeClr val="bg1"/>
                  </a:solidFill>
                </a:rPr>
                <a:t>f.Kr</a:t>
              </a:r>
              <a:endParaRPr lang="sv-SE" sz="1400" b="1" dirty="0">
                <a:solidFill>
                  <a:schemeClr val="bg1"/>
                </a:solidFill>
              </a:endParaRPr>
            </a:p>
          </p:txBody>
        </p:sp>
        <p:sp>
          <p:nvSpPr>
            <p:cNvPr id="11" name="V-form 10"/>
            <p:cNvSpPr/>
            <p:nvPr/>
          </p:nvSpPr>
          <p:spPr>
            <a:xfrm>
              <a:off x="899592" y="-27384"/>
              <a:ext cx="792088" cy="360040"/>
            </a:xfrm>
            <a:prstGeom prst="chevron">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sv-SE">
                <a:solidFill>
                  <a:schemeClr val="tx1"/>
                </a:solidFill>
              </a:endParaRPr>
            </a:p>
          </p:txBody>
        </p:sp>
        <p:sp>
          <p:nvSpPr>
            <p:cNvPr id="12" name="V-form 11"/>
            <p:cNvSpPr/>
            <p:nvPr/>
          </p:nvSpPr>
          <p:spPr>
            <a:xfrm>
              <a:off x="1547664" y="-27384"/>
              <a:ext cx="2304256" cy="360040"/>
            </a:xfrm>
            <a:prstGeom prst="chevron">
              <a:avLst/>
            </a:prstGeom>
            <a:solidFill>
              <a:schemeClr val="tx1">
                <a:lumMod val="75000"/>
                <a:lumOff val="25000"/>
              </a:schemeClr>
            </a:solidFill>
          </p:spPr>
          <p:style>
            <a:lnRef idx="0">
              <a:schemeClr val="dk1"/>
            </a:lnRef>
            <a:fillRef idx="3">
              <a:schemeClr val="dk1"/>
            </a:fillRef>
            <a:effectRef idx="3">
              <a:schemeClr val="dk1"/>
            </a:effectRef>
            <a:fontRef idx="minor">
              <a:schemeClr val="lt1"/>
            </a:fontRef>
          </p:style>
          <p:txBody>
            <a:bodyPr rtlCol="0" anchor="ctr"/>
            <a:lstStyle/>
            <a:p>
              <a:pPr algn="ctr"/>
              <a:endParaRPr lang="sv-SE">
                <a:solidFill>
                  <a:schemeClr val="tx1"/>
                </a:solidFill>
              </a:endParaRPr>
            </a:p>
          </p:txBody>
        </p:sp>
        <p:sp>
          <p:nvSpPr>
            <p:cNvPr id="13" name="V-form 12"/>
            <p:cNvSpPr/>
            <p:nvPr/>
          </p:nvSpPr>
          <p:spPr>
            <a:xfrm>
              <a:off x="3707904" y="-27384"/>
              <a:ext cx="4536504" cy="360040"/>
            </a:xfrm>
            <a:prstGeom prst="chevron">
              <a:avLst/>
            </a:prstGeom>
            <a:gradFill>
              <a:gsLst>
                <a:gs pos="0">
                  <a:srgbClr val="4C216D"/>
                </a:gs>
                <a:gs pos="90000">
                  <a:srgbClr val="C00000"/>
                </a:gs>
              </a:gsLst>
              <a:lin ang="5400000" scaled="0"/>
            </a:gradFill>
          </p:spPr>
          <p:style>
            <a:lnRef idx="0">
              <a:schemeClr val="dk1"/>
            </a:lnRef>
            <a:fillRef idx="3">
              <a:schemeClr val="dk1"/>
            </a:fillRef>
            <a:effectRef idx="3">
              <a:schemeClr val="dk1"/>
            </a:effectRef>
            <a:fontRef idx="minor">
              <a:schemeClr val="lt1"/>
            </a:fontRef>
          </p:style>
          <p:txBody>
            <a:bodyPr rtlCol="0" anchor="ctr"/>
            <a:lstStyle/>
            <a:p>
              <a:pPr algn="ctr"/>
              <a:endParaRPr lang="sv-SE">
                <a:solidFill>
                  <a:schemeClr val="tx1"/>
                </a:solidFill>
              </a:endParaRPr>
            </a:p>
          </p:txBody>
        </p:sp>
        <p:sp>
          <p:nvSpPr>
            <p:cNvPr id="14" name="V-form 13"/>
            <p:cNvSpPr/>
            <p:nvPr/>
          </p:nvSpPr>
          <p:spPr>
            <a:xfrm>
              <a:off x="8100392" y="-27384"/>
              <a:ext cx="720080" cy="360040"/>
            </a:xfrm>
            <a:prstGeom prst="chevron">
              <a:avLst>
                <a:gd name="adj" fmla="val 0"/>
              </a:avLst>
            </a:prstGeom>
            <a:solidFill>
              <a:schemeClr val="accent1">
                <a:lumMod val="50000"/>
              </a:schemeClr>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sv-SE">
                <a:solidFill>
                  <a:schemeClr val="tx1"/>
                </a:solidFill>
              </a:endParaRPr>
            </a:p>
          </p:txBody>
        </p:sp>
        <p:cxnSp>
          <p:nvCxnSpPr>
            <p:cNvPr id="15" name="Rak pil 14"/>
            <p:cNvCxnSpPr/>
            <p:nvPr/>
          </p:nvCxnSpPr>
          <p:spPr>
            <a:xfrm rot="5400000" flipH="1" flipV="1">
              <a:off x="7898600" y="511882"/>
              <a:ext cx="359246" cy="794"/>
            </a:xfrm>
            <a:prstGeom prst="straightConnector1">
              <a:avLst/>
            </a:prstGeom>
            <a:ln w="38100">
              <a:solidFill>
                <a:srgbClr val="FF0000"/>
              </a:solidFill>
              <a:tailEnd type="non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6" name="textruta 15"/>
            <p:cNvSpPr txBox="1"/>
            <p:nvPr/>
          </p:nvSpPr>
          <p:spPr>
            <a:xfrm>
              <a:off x="7668344" y="692696"/>
              <a:ext cx="792088" cy="523220"/>
            </a:xfrm>
            <a:prstGeom prst="rect">
              <a:avLst/>
            </a:prstGeom>
            <a:noFill/>
          </p:spPr>
          <p:txBody>
            <a:bodyPr wrap="square" rtlCol="0">
              <a:spAutoFit/>
            </a:bodyPr>
            <a:lstStyle/>
            <a:p>
              <a:pPr algn="ctr"/>
              <a:r>
                <a:rPr lang="sv-SE" sz="1400" b="1" dirty="0" smtClean="0">
                  <a:solidFill>
                    <a:schemeClr val="bg1"/>
                  </a:solidFill>
                </a:rPr>
                <a:t>Ändens tid</a:t>
              </a:r>
              <a:endParaRPr lang="sv-SE" sz="1400" b="1" dirty="0">
                <a:solidFill>
                  <a:schemeClr val="bg1"/>
                </a:solidFill>
              </a:endParaRPr>
            </a:p>
          </p:txBody>
        </p:sp>
        <p:cxnSp>
          <p:nvCxnSpPr>
            <p:cNvPr id="17" name="Rak pil 16"/>
            <p:cNvCxnSpPr/>
            <p:nvPr/>
          </p:nvCxnSpPr>
          <p:spPr>
            <a:xfrm rot="5400000" flipH="1" flipV="1">
              <a:off x="1921793" y="345951"/>
              <a:ext cx="691902" cy="1588"/>
            </a:xfrm>
            <a:prstGeom prst="straightConnector1">
              <a:avLst/>
            </a:prstGeom>
            <a:ln w="38100">
              <a:solidFill>
                <a:srgbClr val="FF0000"/>
              </a:solidFill>
              <a:tailEnd type="non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8" name="textruta 17"/>
            <p:cNvSpPr txBox="1"/>
            <p:nvPr/>
          </p:nvSpPr>
          <p:spPr>
            <a:xfrm>
              <a:off x="2123728" y="672951"/>
              <a:ext cx="360040" cy="307777"/>
            </a:xfrm>
            <a:prstGeom prst="rect">
              <a:avLst/>
            </a:prstGeom>
            <a:noFill/>
          </p:spPr>
          <p:txBody>
            <a:bodyPr wrap="square" rtlCol="0">
              <a:spAutoFit/>
            </a:bodyPr>
            <a:lstStyle/>
            <a:p>
              <a:r>
                <a:rPr lang="sv-SE" sz="1400" b="1" dirty="0" smtClean="0">
                  <a:solidFill>
                    <a:schemeClr val="bg1"/>
                  </a:solidFill>
                  <a:effectLst>
                    <a:outerShdw blurRad="38100" dist="38100" dir="2700000" algn="tl">
                      <a:srgbClr val="000000">
                        <a:alpha val="43137"/>
                      </a:srgbClr>
                    </a:outerShdw>
                  </a:effectLst>
                </a:rPr>
                <a:t>0</a:t>
              </a:r>
              <a:endParaRPr lang="sv-SE" sz="1400" b="1" dirty="0">
                <a:solidFill>
                  <a:schemeClr val="bg1"/>
                </a:solidFill>
                <a:effectLst>
                  <a:outerShdw blurRad="38100" dist="38100" dir="2700000" algn="tl">
                    <a:srgbClr val="000000">
                      <a:alpha val="43137"/>
                    </a:srgbClr>
                  </a:outerShdw>
                </a:effectLst>
              </a:endParaRPr>
            </a:p>
          </p:txBody>
        </p:sp>
      </p:grpSp>
      <p:cxnSp>
        <p:nvCxnSpPr>
          <p:cNvPr id="19" name="Rak pil 18"/>
          <p:cNvCxnSpPr/>
          <p:nvPr/>
        </p:nvCxnSpPr>
        <p:spPr>
          <a:xfrm rot="5400000" flipH="1" flipV="1">
            <a:off x="791580" y="368660"/>
            <a:ext cx="576064" cy="216024"/>
          </a:xfrm>
          <a:prstGeom prst="straightConnector1">
            <a:avLst/>
          </a:prstGeom>
          <a:ln w="44450">
            <a:solidFill>
              <a:srgbClr val="C00000"/>
            </a:solidFill>
            <a:headEnd type="none"/>
            <a:tailEnd type="arrow"/>
          </a:ln>
        </p:spPr>
        <p:style>
          <a:lnRef idx="1">
            <a:schemeClr val="accent1"/>
          </a:lnRef>
          <a:fillRef idx="0">
            <a:schemeClr val="accent1"/>
          </a:fillRef>
          <a:effectRef idx="0">
            <a:schemeClr val="accent1"/>
          </a:effectRef>
          <a:fontRef idx="minor">
            <a:schemeClr val="tx1"/>
          </a:fontRef>
        </p:style>
      </p:cxnSp>
      <p:sp>
        <p:nvSpPr>
          <p:cNvPr id="21" name="textruta 20"/>
          <p:cNvSpPr txBox="1"/>
          <p:nvPr/>
        </p:nvSpPr>
        <p:spPr>
          <a:xfrm>
            <a:off x="4572000" y="6359262"/>
            <a:ext cx="4093387" cy="369332"/>
          </a:xfrm>
          <a:prstGeom prst="rect">
            <a:avLst/>
          </a:prstGeom>
          <a:noFill/>
          <a:effectLst>
            <a:outerShdw blurRad="50800" dist="38100" dir="2700000" algn="tl" rotWithShape="0">
              <a:prstClr val="black">
                <a:alpha val="40000"/>
              </a:prstClr>
            </a:outerShdw>
          </a:effectLst>
        </p:spPr>
        <p:txBody>
          <a:bodyPr wrap="square" rtlCol="0">
            <a:spAutoFit/>
          </a:bodyPr>
          <a:lstStyle/>
          <a:p>
            <a:pPr marL="342900" indent="-342900" algn="r"/>
            <a:r>
              <a:rPr lang="sv-SE" b="1" dirty="0" err="1" smtClean="0">
                <a:solidFill>
                  <a:schemeClr val="bg1"/>
                </a:solidFill>
              </a:rPr>
              <a:t>Arikel</a:t>
            </a:r>
            <a:r>
              <a:rPr lang="sv-SE" b="1" dirty="0" smtClean="0">
                <a:solidFill>
                  <a:schemeClr val="bg1"/>
                </a:solidFill>
              </a:rPr>
              <a:t>: Helenistic Age, </a:t>
            </a:r>
            <a:r>
              <a:rPr lang="sv-SE" sz="1100" b="1" dirty="0" smtClean="0">
                <a:solidFill>
                  <a:schemeClr val="bg1"/>
                </a:solidFill>
              </a:rPr>
              <a:t>Bild: José Luiz</a:t>
            </a:r>
            <a:endParaRPr lang="sv-SE" sz="1100" b="1" dirty="0">
              <a:solidFill>
                <a:schemeClr val="bg1"/>
              </a:solidFill>
            </a:endParaRPr>
          </a:p>
        </p:txBody>
      </p:sp>
      <p:pic>
        <p:nvPicPr>
          <p:cNvPr id="2" name="Picture 2" descr="C:\Users\Jonathan\Evangelisation\Övrigt\Daniel 11\Lysimachus,_marble_-_Ephesus_Museum_José_Luiz.JPG"/>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0" b="82638" l="0" r="100000">
                        <a14:backgroundMark x1="15829" y1="3339" x2="3518" y2="11519"/>
                        <a14:backgroundMark x1="66583" y1="3339" x2="88442" y2="5342"/>
                        <a14:backgroundMark x1="1759" y1="26544" x2="0" y2="42404"/>
                      </a14:backgroundRemoval>
                    </a14:imgEffect>
                  </a14:imgLayer>
                </a14:imgProps>
              </a:ext>
              <a:ext uri="{28A0092B-C50C-407E-A947-70E740481C1C}">
                <a14:useLocalDpi xmlns:a14="http://schemas.microsoft.com/office/drawing/2010/main" val="0"/>
              </a:ext>
            </a:extLst>
          </a:blip>
          <a:srcRect b="17214"/>
          <a:stretch/>
        </p:blipFill>
        <p:spPr bwMode="auto">
          <a:xfrm>
            <a:off x="6537831" y="3356992"/>
            <a:ext cx="2201059" cy="27418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739980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ruta 3"/>
          <p:cNvSpPr txBox="1"/>
          <p:nvPr/>
        </p:nvSpPr>
        <p:spPr>
          <a:xfrm>
            <a:off x="928662" y="785794"/>
            <a:ext cx="7286676" cy="830997"/>
          </a:xfrm>
          <a:prstGeom prst="rect">
            <a:avLst/>
          </a:prstGeom>
          <a:noFill/>
          <a:effectLst>
            <a:outerShdw blurRad="50800" dist="38100" dir="2700000" algn="tl" rotWithShape="0">
              <a:prstClr val="black">
                <a:alpha val="40000"/>
              </a:prstClr>
            </a:outerShdw>
          </a:effectLst>
        </p:spPr>
        <p:txBody>
          <a:bodyPr wrap="square" rtlCol="0">
            <a:spAutoFit/>
          </a:bodyPr>
          <a:lstStyle/>
          <a:p>
            <a:r>
              <a:rPr lang="sv-SE" sz="4800" dirty="0" smtClean="0">
                <a:solidFill>
                  <a:srgbClr val="FFC000"/>
                </a:solidFill>
                <a:latin typeface="Berlin Sans FB Demi" pitchFamily="34" charset="0"/>
              </a:rPr>
              <a:t>Daniel 11:4</a:t>
            </a:r>
            <a:endParaRPr lang="sv-SE" sz="4800" dirty="0">
              <a:solidFill>
                <a:srgbClr val="FFC000"/>
              </a:solidFill>
              <a:latin typeface="Berlin Sans FB Demi" pitchFamily="34" charset="0"/>
            </a:endParaRPr>
          </a:p>
        </p:txBody>
      </p:sp>
      <p:sp>
        <p:nvSpPr>
          <p:cNvPr id="5" name="Rektangel 4"/>
          <p:cNvSpPr/>
          <p:nvPr/>
        </p:nvSpPr>
        <p:spPr>
          <a:xfrm>
            <a:off x="0" y="1772816"/>
            <a:ext cx="9144000" cy="3456384"/>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sv-SE"/>
          </a:p>
        </p:txBody>
      </p:sp>
      <p:sp>
        <p:nvSpPr>
          <p:cNvPr id="40" name="Femhörning 39"/>
          <p:cNvSpPr/>
          <p:nvPr/>
        </p:nvSpPr>
        <p:spPr>
          <a:xfrm>
            <a:off x="0" y="1772816"/>
            <a:ext cx="1259632" cy="3456384"/>
          </a:xfrm>
          <a:prstGeom prst="homePlate">
            <a:avLst>
              <a:gd name="adj" fmla="val 92603"/>
            </a:avLst>
          </a:prstGeom>
          <a:solidFill>
            <a:schemeClr val="bg1">
              <a:lumMod val="75000"/>
            </a:schemeClr>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sv-SE"/>
          </a:p>
        </p:txBody>
      </p:sp>
      <p:sp>
        <p:nvSpPr>
          <p:cNvPr id="21" name="textruta 20"/>
          <p:cNvSpPr txBox="1"/>
          <p:nvPr/>
        </p:nvSpPr>
        <p:spPr>
          <a:xfrm>
            <a:off x="539552" y="4293096"/>
            <a:ext cx="1368152" cy="646331"/>
          </a:xfrm>
          <a:prstGeom prst="rect">
            <a:avLst/>
          </a:prstGeom>
          <a:noFill/>
          <a:effectLst>
            <a:outerShdw blurRad="50800" dist="38100" dir="2700000" algn="tl" rotWithShape="0">
              <a:prstClr val="black">
                <a:alpha val="40000"/>
              </a:prstClr>
            </a:outerShdw>
          </a:effectLst>
        </p:spPr>
        <p:txBody>
          <a:bodyPr wrap="square" rtlCol="0">
            <a:spAutoFit/>
          </a:bodyPr>
          <a:lstStyle/>
          <a:p>
            <a:pPr marL="342900" indent="-342900" algn="ctr"/>
            <a:r>
              <a:rPr lang="sv-SE" b="1" dirty="0" smtClean="0">
                <a:solidFill>
                  <a:schemeClr val="bg1"/>
                </a:solidFill>
                <a:effectLst>
                  <a:outerShdw blurRad="38100" dist="38100" dir="2700000" algn="tl">
                    <a:srgbClr val="000000">
                      <a:alpha val="43137"/>
                    </a:srgbClr>
                  </a:outerShdw>
                </a:effectLst>
              </a:rPr>
              <a:t>Alexander </a:t>
            </a:r>
          </a:p>
          <a:p>
            <a:pPr marL="342900" indent="-342900" algn="ctr"/>
            <a:r>
              <a:rPr lang="sv-SE" b="1" dirty="0" smtClean="0">
                <a:solidFill>
                  <a:schemeClr val="bg1"/>
                </a:solidFill>
                <a:effectLst>
                  <a:outerShdw blurRad="38100" dist="38100" dir="2700000" algn="tl">
                    <a:srgbClr val="000000">
                      <a:alpha val="43137"/>
                    </a:srgbClr>
                  </a:outerShdw>
                </a:effectLst>
              </a:rPr>
              <a:t>den store</a:t>
            </a:r>
            <a:endParaRPr lang="sv-SE" b="1" dirty="0">
              <a:solidFill>
                <a:schemeClr val="bg1"/>
              </a:solidFill>
              <a:effectLst>
                <a:outerShdw blurRad="38100" dist="38100" dir="2700000" algn="tl">
                  <a:srgbClr val="000000">
                    <a:alpha val="43137"/>
                  </a:srgbClr>
                </a:outerShdw>
              </a:effectLst>
            </a:endParaRPr>
          </a:p>
        </p:txBody>
      </p:sp>
      <p:grpSp>
        <p:nvGrpSpPr>
          <p:cNvPr id="2" name="Grupp 17"/>
          <p:cNvGrpSpPr/>
          <p:nvPr/>
        </p:nvGrpSpPr>
        <p:grpSpPr>
          <a:xfrm>
            <a:off x="179512" y="-27384"/>
            <a:ext cx="8640960" cy="1243300"/>
            <a:chOff x="179512" y="-27384"/>
            <a:chExt cx="8640960" cy="1243300"/>
          </a:xfrm>
        </p:grpSpPr>
        <p:sp>
          <p:nvSpPr>
            <p:cNvPr id="25" name="Femhörning 24"/>
            <p:cNvSpPr/>
            <p:nvPr/>
          </p:nvSpPr>
          <p:spPr>
            <a:xfrm>
              <a:off x="323528" y="-27384"/>
              <a:ext cx="720080" cy="360040"/>
            </a:xfrm>
            <a:prstGeom prst="homePlate">
              <a:avLst/>
            </a:prstGeom>
            <a:solidFill>
              <a:schemeClr val="bg1">
                <a:lumMod val="6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sv-SE"/>
            </a:p>
          </p:txBody>
        </p:sp>
        <p:cxnSp>
          <p:nvCxnSpPr>
            <p:cNvPr id="27" name="Rak pil 26"/>
            <p:cNvCxnSpPr/>
            <p:nvPr/>
          </p:nvCxnSpPr>
          <p:spPr>
            <a:xfrm rot="5400000" flipH="1" flipV="1">
              <a:off x="144302" y="493512"/>
              <a:ext cx="359246" cy="794"/>
            </a:xfrm>
            <a:prstGeom prst="straightConnector1">
              <a:avLst/>
            </a:prstGeom>
            <a:ln w="38100">
              <a:solidFill>
                <a:srgbClr val="FF0000"/>
              </a:solidFill>
              <a:tailEnd type="non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8" name="textruta 27"/>
            <p:cNvSpPr txBox="1"/>
            <p:nvPr/>
          </p:nvSpPr>
          <p:spPr>
            <a:xfrm>
              <a:off x="179512" y="673532"/>
              <a:ext cx="648072" cy="523220"/>
            </a:xfrm>
            <a:prstGeom prst="rect">
              <a:avLst/>
            </a:prstGeom>
            <a:noFill/>
          </p:spPr>
          <p:txBody>
            <a:bodyPr wrap="square" rtlCol="0">
              <a:spAutoFit/>
            </a:bodyPr>
            <a:lstStyle/>
            <a:p>
              <a:r>
                <a:rPr lang="sv-SE" sz="1400" b="1" dirty="0" smtClean="0">
                  <a:solidFill>
                    <a:schemeClr val="bg1"/>
                  </a:solidFill>
                  <a:effectLst>
                    <a:outerShdw blurRad="38100" dist="38100" dir="2700000" algn="tl">
                      <a:srgbClr val="000000">
                        <a:alpha val="43137"/>
                      </a:srgbClr>
                    </a:outerShdw>
                  </a:effectLst>
                </a:rPr>
                <a:t>539 </a:t>
              </a:r>
              <a:r>
                <a:rPr lang="sv-SE" sz="1400" b="1" dirty="0" err="1" smtClean="0">
                  <a:solidFill>
                    <a:schemeClr val="bg1"/>
                  </a:solidFill>
                  <a:effectLst>
                    <a:outerShdw blurRad="38100" dist="38100" dir="2700000" algn="tl">
                      <a:srgbClr val="000000">
                        <a:alpha val="43137"/>
                      </a:srgbClr>
                    </a:outerShdw>
                  </a:effectLst>
                </a:rPr>
                <a:t>f.Kr</a:t>
              </a:r>
              <a:endParaRPr lang="sv-SE" sz="1400" b="1" dirty="0">
                <a:solidFill>
                  <a:schemeClr val="bg1"/>
                </a:solidFill>
                <a:effectLst>
                  <a:outerShdw blurRad="38100" dist="38100" dir="2700000" algn="tl">
                    <a:srgbClr val="000000">
                      <a:alpha val="43137"/>
                    </a:srgbClr>
                  </a:outerShdw>
                </a:effectLst>
              </a:endParaRPr>
            </a:p>
          </p:txBody>
        </p:sp>
        <p:sp>
          <p:nvSpPr>
            <p:cNvPr id="29" name="V-form 28"/>
            <p:cNvSpPr/>
            <p:nvPr/>
          </p:nvSpPr>
          <p:spPr>
            <a:xfrm>
              <a:off x="899592" y="-27384"/>
              <a:ext cx="792088" cy="360040"/>
            </a:xfrm>
            <a:prstGeom prst="chevron">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sv-SE">
                <a:solidFill>
                  <a:schemeClr val="tx1"/>
                </a:solidFill>
              </a:endParaRPr>
            </a:p>
          </p:txBody>
        </p:sp>
        <p:sp>
          <p:nvSpPr>
            <p:cNvPr id="30" name="V-form 29"/>
            <p:cNvSpPr/>
            <p:nvPr/>
          </p:nvSpPr>
          <p:spPr>
            <a:xfrm>
              <a:off x="1547664" y="-27384"/>
              <a:ext cx="2304256" cy="360040"/>
            </a:xfrm>
            <a:prstGeom prst="chevron">
              <a:avLst/>
            </a:prstGeom>
            <a:solidFill>
              <a:schemeClr val="tx1">
                <a:lumMod val="75000"/>
                <a:lumOff val="25000"/>
              </a:schemeClr>
            </a:solidFill>
          </p:spPr>
          <p:style>
            <a:lnRef idx="0">
              <a:schemeClr val="dk1"/>
            </a:lnRef>
            <a:fillRef idx="3">
              <a:schemeClr val="dk1"/>
            </a:fillRef>
            <a:effectRef idx="3">
              <a:schemeClr val="dk1"/>
            </a:effectRef>
            <a:fontRef idx="minor">
              <a:schemeClr val="lt1"/>
            </a:fontRef>
          </p:style>
          <p:txBody>
            <a:bodyPr rtlCol="0" anchor="ctr"/>
            <a:lstStyle/>
            <a:p>
              <a:pPr algn="ctr"/>
              <a:endParaRPr lang="sv-SE">
                <a:solidFill>
                  <a:schemeClr val="tx1"/>
                </a:solidFill>
              </a:endParaRPr>
            </a:p>
          </p:txBody>
        </p:sp>
        <p:sp>
          <p:nvSpPr>
            <p:cNvPr id="31" name="V-form 30"/>
            <p:cNvSpPr/>
            <p:nvPr/>
          </p:nvSpPr>
          <p:spPr>
            <a:xfrm>
              <a:off x="3707904" y="-27384"/>
              <a:ext cx="4536504" cy="360040"/>
            </a:xfrm>
            <a:prstGeom prst="chevron">
              <a:avLst/>
            </a:prstGeom>
            <a:gradFill>
              <a:gsLst>
                <a:gs pos="0">
                  <a:srgbClr val="4C216D"/>
                </a:gs>
                <a:gs pos="90000">
                  <a:srgbClr val="C00000"/>
                </a:gs>
              </a:gsLst>
              <a:lin ang="5400000" scaled="0"/>
            </a:gradFill>
          </p:spPr>
          <p:style>
            <a:lnRef idx="0">
              <a:schemeClr val="dk1"/>
            </a:lnRef>
            <a:fillRef idx="3">
              <a:schemeClr val="dk1"/>
            </a:fillRef>
            <a:effectRef idx="3">
              <a:schemeClr val="dk1"/>
            </a:effectRef>
            <a:fontRef idx="minor">
              <a:schemeClr val="lt1"/>
            </a:fontRef>
          </p:style>
          <p:txBody>
            <a:bodyPr rtlCol="0" anchor="ctr"/>
            <a:lstStyle/>
            <a:p>
              <a:pPr algn="ctr"/>
              <a:endParaRPr lang="sv-SE">
                <a:solidFill>
                  <a:schemeClr val="tx1"/>
                </a:solidFill>
              </a:endParaRPr>
            </a:p>
          </p:txBody>
        </p:sp>
        <p:sp>
          <p:nvSpPr>
            <p:cNvPr id="32" name="V-form 31"/>
            <p:cNvSpPr/>
            <p:nvPr/>
          </p:nvSpPr>
          <p:spPr>
            <a:xfrm>
              <a:off x="8100392" y="-27384"/>
              <a:ext cx="720080" cy="360040"/>
            </a:xfrm>
            <a:prstGeom prst="chevron">
              <a:avLst>
                <a:gd name="adj" fmla="val 0"/>
              </a:avLst>
            </a:prstGeom>
            <a:solidFill>
              <a:schemeClr val="accent1">
                <a:lumMod val="50000"/>
              </a:schemeClr>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sv-SE">
                <a:solidFill>
                  <a:schemeClr val="tx1"/>
                </a:solidFill>
              </a:endParaRPr>
            </a:p>
          </p:txBody>
        </p:sp>
        <p:cxnSp>
          <p:nvCxnSpPr>
            <p:cNvPr id="33" name="Rak pil 32"/>
            <p:cNvCxnSpPr/>
            <p:nvPr/>
          </p:nvCxnSpPr>
          <p:spPr>
            <a:xfrm rot="5400000" flipH="1" flipV="1">
              <a:off x="7898600" y="511882"/>
              <a:ext cx="359246" cy="794"/>
            </a:xfrm>
            <a:prstGeom prst="straightConnector1">
              <a:avLst/>
            </a:prstGeom>
            <a:ln w="38100">
              <a:solidFill>
                <a:srgbClr val="FF0000"/>
              </a:solidFill>
              <a:tailEnd type="non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4" name="textruta 33"/>
            <p:cNvSpPr txBox="1"/>
            <p:nvPr/>
          </p:nvSpPr>
          <p:spPr>
            <a:xfrm>
              <a:off x="7668344" y="692696"/>
              <a:ext cx="792088" cy="523220"/>
            </a:xfrm>
            <a:prstGeom prst="rect">
              <a:avLst/>
            </a:prstGeom>
            <a:noFill/>
          </p:spPr>
          <p:txBody>
            <a:bodyPr wrap="square" rtlCol="0">
              <a:spAutoFit/>
            </a:bodyPr>
            <a:lstStyle/>
            <a:p>
              <a:pPr algn="ctr"/>
              <a:r>
                <a:rPr lang="sv-SE" sz="1400" b="1" dirty="0" smtClean="0">
                  <a:solidFill>
                    <a:schemeClr val="bg1"/>
                  </a:solidFill>
                </a:rPr>
                <a:t>Ändens tid</a:t>
              </a:r>
              <a:endParaRPr lang="sv-SE" sz="1400" b="1" dirty="0">
                <a:solidFill>
                  <a:schemeClr val="bg1"/>
                </a:solidFill>
              </a:endParaRPr>
            </a:p>
          </p:txBody>
        </p:sp>
        <p:cxnSp>
          <p:nvCxnSpPr>
            <p:cNvPr id="35" name="Rak pil 34"/>
            <p:cNvCxnSpPr/>
            <p:nvPr/>
          </p:nvCxnSpPr>
          <p:spPr>
            <a:xfrm rot="5400000" flipH="1" flipV="1">
              <a:off x="1921793" y="345951"/>
              <a:ext cx="691902" cy="1588"/>
            </a:xfrm>
            <a:prstGeom prst="straightConnector1">
              <a:avLst/>
            </a:prstGeom>
            <a:ln w="38100">
              <a:solidFill>
                <a:srgbClr val="FF0000"/>
              </a:solidFill>
              <a:tailEnd type="non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6" name="textruta 35"/>
            <p:cNvSpPr txBox="1"/>
            <p:nvPr/>
          </p:nvSpPr>
          <p:spPr>
            <a:xfrm>
              <a:off x="2123728" y="672951"/>
              <a:ext cx="360040" cy="307777"/>
            </a:xfrm>
            <a:prstGeom prst="rect">
              <a:avLst/>
            </a:prstGeom>
            <a:noFill/>
          </p:spPr>
          <p:txBody>
            <a:bodyPr wrap="square" rtlCol="0">
              <a:spAutoFit/>
            </a:bodyPr>
            <a:lstStyle/>
            <a:p>
              <a:r>
                <a:rPr lang="sv-SE" sz="1400" b="1" dirty="0" smtClean="0">
                  <a:solidFill>
                    <a:schemeClr val="bg1"/>
                  </a:solidFill>
                  <a:effectLst>
                    <a:outerShdw blurRad="38100" dist="38100" dir="2700000" algn="tl">
                      <a:srgbClr val="000000">
                        <a:alpha val="43137"/>
                      </a:srgbClr>
                    </a:outerShdw>
                  </a:effectLst>
                </a:rPr>
                <a:t>0</a:t>
              </a:r>
              <a:endParaRPr lang="sv-SE" sz="1400" b="1" dirty="0">
                <a:solidFill>
                  <a:schemeClr val="bg1"/>
                </a:solidFill>
                <a:effectLst>
                  <a:outerShdw blurRad="38100" dist="38100" dir="2700000" algn="tl">
                    <a:srgbClr val="000000">
                      <a:alpha val="43137"/>
                    </a:srgbClr>
                  </a:outerShdw>
                </a:effectLst>
              </a:endParaRPr>
            </a:p>
          </p:txBody>
        </p:sp>
      </p:grpSp>
      <p:cxnSp>
        <p:nvCxnSpPr>
          <p:cNvPr id="37" name="Rak pil 36"/>
          <p:cNvCxnSpPr/>
          <p:nvPr/>
        </p:nvCxnSpPr>
        <p:spPr>
          <a:xfrm rot="5400000" flipH="1" flipV="1">
            <a:off x="-36512" y="836712"/>
            <a:ext cx="1440160" cy="432048"/>
          </a:xfrm>
          <a:prstGeom prst="straightConnector1">
            <a:avLst/>
          </a:prstGeom>
          <a:ln w="44450">
            <a:solidFill>
              <a:srgbClr val="C00000"/>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38" name="Rektangel 37"/>
          <p:cNvSpPr/>
          <p:nvPr/>
        </p:nvSpPr>
        <p:spPr>
          <a:xfrm>
            <a:off x="899592" y="0"/>
            <a:ext cx="648072" cy="332656"/>
          </a:xfrm>
          <a:prstGeom prst="rect">
            <a:avLst/>
          </a:prstGeom>
          <a:noFill/>
          <a:ln w="28575">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1" name="Rektangel 40"/>
          <p:cNvSpPr/>
          <p:nvPr/>
        </p:nvSpPr>
        <p:spPr>
          <a:xfrm>
            <a:off x="0" y="1772816"/>
            <a:ext cx="9144000" cy="3456384"/>
          </a:xfrm>
          <a:prstGeom prst="rect">
            <a:avLst/>
          </a:prstGeom>
          <a:noFill/>
          <a:ln w="28575">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44" name="Bildobjekt 43" descr="Bild.jpg"/>
          <p:cNvPicPr>
            <a:picLocks noChangeAspect="1"/>
          </p:cNvPicPr>
          <p:nvPr/>
        </p:nvPicPr>
        <p:blipFill>
          <a:blip r:embed="rId3" cstate="screen">
            <a:extLst>
              <a:ext uri="{BEBA8EAE-BF5A-486C-A8C5-ECC9F3942E4B}">
                <a14:imgProps xmlns:a14="http://schemas.microsoft.com/office/drawing/2010/main">
                  <a14:imgLayer r:embed="rId4">
                    <a14:imgEffect>
                      <a14:backgroundRemoval t="0" b="100000" l="0" r="100000"/>
                    </a14:imgEffect>
                  </a14:imgLayer>
                </a14:imgProps>
              </a:ext>
            </a:extLst>
          </a:blip>
          <a:stretch>
            <a:fillRect/>
          </a:stretch>
        </p:blipFill>
        <p:spPr>
          <a:xfrm>
            <a:off x="683242" y="2564904"/>
            <a:ext cx="1080772" cy="1728192"/>
          </a:xfrm>
          <a:prstGeom prst="rect">
            <a:avLst/>
          </a:prstGeom>
          <a:ln>
            <a:noFill/>
          </a:ln>
          <a:effectLst>
            <a:outerShdw blurRad="292100" dist="139700" dir="2700000" algn="tl" rotWithShape="0">
              <a:srgbClr val="333333">
                <a:alpha val="65000"/>
              </a:srgbClr>
            </a:outerShdw>
          </a:effectLst>
        </p:spPr>
      </p:pic>
      <p:pic>
        <p:nvPicPr>
          <p:cNvPr id="42" name="Picture 4" descr="4 greek empires"/>
          <p:cNvPicPr>
            <a:picLocks noChangeAspect="1" noChangeArrowheads="1"/>
          </p:cNvPicPr>
          <p:nvPr/>
        </p:nvPicPr>
        <p:blipFill>
          <a:blip r:embed="rId5" cstate="screen"/>
          <a:srcRect/>
          <a:stretch>
            <a:fillRect/>
          </a:stretch>
        </p:blipFill>
        <p:spPr bwMode="auto">
          <a:xfrm>
            <a:off x="2165994" y="2182638"/>
            <a:ext cx="5400675" cy="2851150"/>
          </a:xfrm>
          <a:prstGeom prst="rect">
            <a:avLst/>
          </a:prstGeom>
          <a:noFill/>
          <a:ln w="9525">
            <a:noFill/>
            <a:miter lim="800000"/>
            <a:headEnd/>
            <a:tailEnd/>
          </a:ln>
        </p:spPr>
      </p:pic>
      <p:grpSp>
        <p:nvGrpSpPr>
          <p:cNvPr id="6" name="Grupp 38"/>
          <p:cNvGrpSpPr/>
          <p:nvPr/>
        </p:nvGrpSpPr>
        <p:grpSpPr>
          <a:xfrm>
            <a:off x="3078945" y="1772816"/>
            <a:ext cx="1224136" cy="1826433"/>
            <a:chOff x="1854809" y="1772816"/>
            <a:chExt cx="1224136" cy="1826433"/>
          </a:xfrm>
        </p:grpSpPr>
        <p:sp>
          <p:nvSpPr>
            <p:cNvPr id="23" name="textruta 22"/>
            <p:cNvSpPr txBox="1"/>
            <p:nvPr/>
          </p:nvSpPr>
          <p:spPr>
            <a:xfrm>
              <a:off x="1854809" y="1772816"/>
              <a:ext cx="1224136" cy="353943"/>
            </a:xfrm>
            <a:prstGeom prst="rect">
              <a:avLst/>
            </a:prstGeom>
            <a:noFill/>
            <a:effectLst>
              <a:outerShdw blurRad="50800" dist="38100" dir="2700000" algn="tl" rotWithShape="0">
                <a:prstClr val="black">
                  <a:alpha val="40000"/>
                </a:prstClr>
              </a:outerShdw>
            </a:effectLst>
          </p:spPr>
          <p:txBody>
            <a:bodyPr wrap="square" rtlCol="0">
              <a:spAutoFit/>
            </a:bodyPr>
            <a:lstStyle/>
            <a:p>
              <a:pPr marL="342900" indent="-342900" algn="ctr"/>
              <a:r>
                <a:rPr lang="sv-SE" sz="1700" b="1" dirty="0" err="1" smtClean="0">
                  <a:solidFill>
                    <a:schemeClr val="bg1"/>
                  </a:solidFill>
                  <a:effectLst>
                    <a:outerShdw blurRad="38100" dist="38100" dir="2700000" algn="tl">
                      <a:srgbClr val="000000">
                        <a:alpha val="43137"/>
                      </a:srgbClr>
                    </a:outerShdw>
                  </a:effectLst>
                </a:rPr>
                <a:t>Lysimakos</a:t>
              </a:r>
              <a:endParaRPr lang="sv-SE" sz="1700" b="1" dirty="0">
                <a:solidFill>
                  <a:schemeClr val="bg1"/>
                </a:solidFill>
                <a:effectLst>
                  <a:outerShdw blurRad="38100" dist="38100" dir="2700000" algn="tl">
                    <a:srgbClr val="000000">
                      <a:alpha val="43137"/>
                    </a:srgbClr>
                  </a:outerShdw>
                </a:effectLst>
              </a:endParaRPr>
            </a:p>
          </p:txBody>
        </p:sp>
        <p:pic>
          <p:nvPicPr>
            <p:cNvPr id="1026" name="Picture 2"/>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855" r="97436"/>
                      </a14:imgEffect>
                    </a14:imgLayer>
                  </a14:imgProps>
                </a:ext>
                <a:ext uri="{28A0092B-C50C-407E-A947-70E740481C1C}">
                  <a14:useLocalDpi xmlns:a14="http://schemas.microsoft.com/office/drawing/2010/main" val="0"/>
                </a:ext>
              </a:extLst>
            </a:blip>
            <a:stretch>
              <a:fillRect/>
            </a:stretch>
          </p:blipFill>
          <p:spPr bwMode="auto">
            <a:xfrm>
              <a:off x="1979712" y="2132857"/>
              <a:ext cx="974331" cy="1466392"/>
            </a:xfrm>
            <a:prstGeom prst="rect">
              <a:avLst/>
            </a:prstGeom>
            <a:ln>
              <a:noFill/>
            </a:ln>
            <a:effectLst>
              <a:outerShdw blurRad="292100" dist="139700" dir="2700000" algn="tl" rotWithShape="0">
                <a:srgbClr val="333333">
                  <a:alpha val="65000"/>
                </a:srgbClr>
              </a:outerShdw>
            </a:effectLst>
          </p:spPr>
        </p:pic>
      </p:grpSp>
      <p:grpSp>
        <p:nvGrpSpPr>
          <p:cNvPr id="7" name="Grupp 44"/>
          <p:cNvGrpSpPr/>
          <p:nvPr/>
        </p:nvGrpSpPr>
        <p:grpSpPr>
          <a:xfrm>
            <a:off x="3131840" y="3573016"/>
            <a:ext cx="1368152" cy="1637744"/>
            <a:chOff x="3059832" y="3576067"/>
            <a:chExt cx="1368152" cy="1637744"/>
          </a:xfrm>
        </p:grpSpPr>
        <p:sp>
          <p:nvSpPr>
            <p:cNvPr id="26" name="textruta 25"/>
            <p:cNvSpPr txBox="1"/>
            <p:nvPr/>
          </p:nvSpPr>
          <p:spPr>
            <a:xfrm>
              <a:off x="3059832" y="4859868"/>
              <a:ext cx="1368152" cy="353943"/>
            </a:xfrm>
            <a:prstGeom prst="rect">
              <a:avLst/>
            </a:prstGeom>
            <a:noFill/>
            <a:effectLst>
              <a:outerShdw blurRad="50800" dist="38100" dir="2700000" algn="tl" rotWithShape="0">
                <a:prstClr val="black">
                  <a:alpha val="40000"/>
                </a:prstClr>
              </a:outerShdw>
            </a:effectLst>
          </p:spPr>
          <p:txBody>
            <a:bodyPr wrap="square" rtlCol="0">
              <a:spAutoFit/>
            </a:bodyPr>
            <a:lstStyle/>
            <a:p>
              <a:pPr marL="342900" indent="-342900" algn="ctr"/>
              <a:r>
                <a:rPr lang="sv-SE" sz="1700" b="1" dirty="0" smtClean="0">
                  <a:solidFill>
                    <a:schemeClr val="bg1"/>
                  </a:solidFill>
                  <a:effectLst>
                    <a:outerShdw blurRad="38100" dist="38100" dir="2700000" algn="tl">
                      <a:srgbClr val="000000">
                        <a:alpha val="43137"/>
                      </a:srgbClr>
                    </a:outerShdw>
                  </a:effectLst>
                </a:rPr>
                <a:t>Ptolemaios</a:t>
              </a:r>
              <a:endParaRPr lang="sv-SE" sz="1700" b="1" dirty="0">
                <a:solidFill>
                  <a:schemeClr val="bg1"/>
                </a:solidFill>
                <a:effectLst>
                  <a:outerShdw blurRad="38100" dist="38100" dir="2700000" algn="tl">
                    <a:srgbClr val="000000">
                      <a:alpha val="43137"/>
                    </a:srgbClr>
                  </a:outerShdw>
                </a:effectLst>
              </a:endParaRPr>
            </a:p>
          </p:txBody>
        </p:sp>
        <p:pic>
          <p:nvPicPr>
            <p:cNvPr id="1027" name="Picture 3" descr="C:\Documents and Settings\Jonathan Karlsson\Mina dokument\Mötesserier\Övrigt\Daniel 11\Ptolemy_I_Soter_Louvre_Ma849.jpg"/>
            <p:cNvPicPr>
              <a:picLocks noChangeAspect="1" noChangeArrowheads="1"/>
            </p:cNvPicPr>
            <p:nvPr/>
          </p:nvPicPr>
          <p:blipFill>
            <a:blip r:embed="rId8" cstate="screen">
              <a:extLst>
                <a:ext uri="{BEBA8EAE-BF5A-486C-A8C5-ECC9F3942E4B}">
                  <a14:imgProps xmlns:a14="http://schemas.microsoft.com/office/drawing/2010/main">
                    <a14:imgLayer r:embed="rId9">
                      <a14:imgEffect>
                        <a14:backgroundRemoval t="0" b="100000" l="0" r="100000"/>
                      </a14:imgEffect>
                    </a14:imgLayer>
                  </a14:imgProps>
                </a:ext>
              </a:extLst>
            </a:blip>
            <a:srcRect/>
            <a:stretch>
              <a:fillRect/>
            </a:stretch>
          </p:blipFill>
          <p:spPr bwMode="auto">
            <a:xfrm>
              <a:off x="3203849" y="3576067"/>
              <a:ext cx="1008112" cy="1293093"/>
            </a:xfrm>
            <a:prstGeom prst="rect">
              <a:avLst/>
            </a:prstGeom>
            <a:ln>
              <a:noFill/>
            </a:ln>
            <a:effectLst>
              <a:outerShdw blurRad="292100" dist="139700" dir="2700000" algn="tl" rotWithShape="0">
                <a:srgbClr val="333333">
                  <a:alpha val="65000"/>
                </a:srgbClr>
              </a:outerShdw>
            </a:effectLst>
          </p:spPr>
        </p:pic>
      </p:grpSp>
      <p:grpSp>
        <p:nvGrpSpPr>
          <p:cNvPr id="8" name="Grupp 42"/>
          <p:cNvGrpSpPr/>
          <p:nvPr/>
        </p:nvGrpSpPr>
        <p:grpSpPr>
          <a:xfrm>
            <a:off x="4499992" y="2420888"/>
            <a:ext cx="1008112" cy="1683588"/>
            <a:chOff x="3203848" y="1817420"/>
            <a:chExt cx="1008112" cy="1683588"/>
          </a:xfrm>
        </p:grpSpPr>
        <p:sp>
          <p:nvSpPr>
            <p:cNvPr id="24" name="textruta 23"/>
            <p:cNvSpPr txBox="1"/>
            <p:nvPr/>
          </p:nvSpPr>
          <p:spPr>
            <a:xfrm>
              <a:off x="3203848" y="1817420"/>
              <a:ext cx="1008112" cy="353943"/>
            </a:xfrm>
            <a:prstGeom prst="rect">
              <a:avLst/>
            </a:prstGeom>
            <a:noFill/>
            <a:effectLst>
              <a:outerShdw blurRad="50800" dist="38100" dir="2700000" algn="tl" rotWithShape="0">
                <a:prstClr val="black">
                  <a:alpha val="40000"/>
                </a:prstClr>
              </a:outerShdw>
            </a:effectLst>
          </p:spPr>
          <p:txBody>
            <a:bodyPr wrap="square" rtlCol="0">
              <a:spAutoFit/>
            </a:bodyPr>
            <a:lstStyle/>
            <a:p>
              <a:pPr marL="342900" indent="-342900" algn="ctr"/>
              <a:r>
                <a:rPr lang="sv-SE" sz="1700" b="1" dirty="0" err="1" smtClean="0">
                  <a:solidFill>
                    <a:schemeClr val="bg1"/>
                  </a:solidFill>
                  <a:effectLst>
                    <a:outerShdw blurRad="38100" dist="38100" dir="2700000" algn="tl">
                      <a:srgbClr val="000000">
                        <a:alpha val="43137"/>
                      </a:srgbClr>
                    </a:outerShdw>
                  </a:effectLst>
                </a:rPr>
                <a:t>Seleukos</a:t>
              </a:r>
              <a:endParaRPr lang="sv-SE" sz="1700" b="1" dirty="0">
                <a:solidFill>
                  <a:schemeClr val="bg1"/>
                </a:solidFill>
                <a:effectLst>
                  <a:outerShdw blurRad="38100" dist="38100" dir="2700000" algn="tl">
                    <a:srgbClr val="000000">
                      <a:alpha val="43137"/>
                    </a:srgbClr>
                  </a:outerShdw>
                </a:effectLst>
              </a:endParaRPr>
            </a:p>
          </p:txBody>
        </p:sp>
        <p:pic>
          <p:nvPicPr>
            <p:cNvPr id="1028" name="Picture 4" descr="C:\Documents and Settings\Jonathan Karlsson\Mina dokument\Mötesserier\Övrigt\Daniel 11\Seleuco_I_Nicatore.JPG"/>
            <p:cNvPicPr>
              <a:picLocks noChangeAspect="1" noChangeArrowheads="1"/>
            </p:cNvPicPr>
            <p:nvPr/>
          </p:nvPicPr>
          <p:blipFill>
            <a:blip r:embed="rId10" cstate="screen">
              <a:extLst>
                <a:ext uri="{BEBA8EAE-BF5A-486C-A8C5-ECC9F3942E4B}">
                  <a14:imgProps xmlns:a14="http://schemas.microsoft.com/office/drawing/2010/main">
                    <a14:imgLayer r:embed="rId11">
                      <a14:imgEffect>
                        <a14:backgroundRemoval t="0" b="100000" l="0" r="100000"/>
                      </a14:imgEffect>
                    </a14:imgLayer>
                  </a14:imgProps>
                </a:ext>
              </a:extLst>
            </a:blip>
            <a:srcRect/>
            <a:stretch>
              <a:fillRect/>
            </a:stretch>
          </p:blipFill>
          <p:spPr bwMode="auto">
            <a:xfrm>
              <a:off x="3203848" y="2160115"/>
              <a:ext cx="1005670" cy="1340893"/>
            </a:xfrm>
            <a:prstGeom prst="rect">
              <a:avLst/>
            </a:prstGeom>
            <a:ln>
              <a:noFill/>
            </a:ln>
            <a:effectLst>
              <a:outerShdw blurRad="292100" dist="139700" dir="2700000" algn="tl" rotWithShape="0">
                <a:srgbClr val="333333">
                  <a:alpha val="65000"/>
                </a:srgbClr>
              </a:outerShdw>
            </a:effectLst>
          </p:spPr>
        </p:pic>
      </p:grpSp>
      <p:grpSp>
        <p:nvGrpSpPr>
          <p:cNvPr id="9" name="Grupp 45"/>
          <p:cNvGrpSpPr/>
          <p:nvPr/>
        </p:nvGrpSpPr>
        <p:grpSpPr>
          <a:xfrm>
            <a:off x="1907704" y="2852936"/>
            <a:ext cx="1296144" cy="1424771"/>
            <a:chOff x="1907704" y="3789040"/>
            <a:chExt cx="1296144" cy="1424771"/>
          </a:xfrm>
        </p:grpSpPr>
        <p:sp>
          <p:nvSpPr>
            <p:cNvPr id="22" name="textruta 21"/>
            <p:cNvSpPr txBox="1"/>
            <p:nvPr/>
          </p:nvSpPr>
          <p:spPr>
            <a:xfrm>
              <a:off x="1907704" y="4859868"/>
              <a:ext cx="1296144" cy="353943"/>
            </a:xfrm>
            <a:prstGeom prst="rect">
              <a:avLst/>
            </a:prstGeom>
            <a:noFill/>
            <a:effectLst>
              <a:outerShdw blurRad="50800" dist="38100" dir="2700000" algn="tl" rotWithShape="0">
                <a:prstClr val="black">
                  <a:alpha val="40000"/>
                </a:prstClr>
              </a:outerShdw>
            </a:effectLst>
          </p:spPr>
          <p:txBody>
            <a:bodyPr wrap="square" rtlCol="0">
              <a:spAutoFit/>
            </a:bodyPr>
            <a:lstStyle/>
            <a:p>
              <a:pPr marL="342900" indent="-342900"/>
              <a:r>
                <a:rPr lang="sv-SE" sz="1700" b="1" dirty="0" err="1" smtClean="0">
                  <a:solidFill>
                    <a:schemeClr val="bg1"/>
                  </a:solidFill>
                  <a:effectLst>
                    <a:outerShdw blurRad="38100" dist="38100" dir="2700000" algn="tl">
                      <a:srgbClr val="000000">
                        <a:alpha val="43137"/>
                      </a:srgbClr>
                    </a:outerShdw>
                  </a:effectLst>
                </a:rPr>
                <a:t>Kassandros</a:t>
              </a:r>
              <a:endParaRPr lang="sv-SE" sz="1700" b="1" dirty="0">
                <a:solidFill>
                  <a:schemeClr val="bg1"/>
                </a:solidFill>
                <a:effectLst>
                  <a:outerShdw blurRad="38100" dist="38100" dir="2700000" algn="tl">
                    <a:srgbClr val="000000">
                      <a:alpha val="43137"/>
                    </a:srgbClr>
                  </a:outerShdw>
                </a:effectLst>
              </a:endParaRPr>
            </a:p>
          </p:txBody>
        </p:sp>
        <p:pic>
          <p:nvPicPr>
            <p:cNvPr id="1029" name="Picture 5"/>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0" b="100000" l="0" r="100000"/>
                      </a14:imgEffect>
                    </a14:imgLayer>
                  </a14:imgProps>
                </a:ext>
                <a:ext uri="{28A0092B-C50C-407E-A947-70E740481C1C}">
                  <a14:useLocalDpi xmlns:a14="http://schemas.microsoft.com/office/drawing/2010/main" val="0"/>
                </a:ext>
              </a:extLst>
            </a:blip>
            <a:stretch>
              <a:fillRect/>
            </a:stretch>
          </p:blipFill>
          <p:spPr bwMode="auto">
            <a:xfrm>
              <a:off x="2161802" y="3789040"/>
              <a:ext cx="782695" cy="1080119"/>
            </a:xfrm>
            <a:prstGeom prst="rect">
              <a:avLst/>
            </a:prstGeom>
            <a:ln>
              <a:noFill/>
            </a:ln>
            <a:effectLst>
              <a:outerShdw blurRad="292100" dist="139700" dir="2700000" algn="tl" rotWithShape="0">
                <a:srgbClr val="333333">
                  <a:alpha val="65000"/>
                </a:srgbClr>
              </a:outerShdw>
            </a:effectLst>
          </p:spPr>
        </p:pic>
      </p:grpSp>
      <p:sp>
        <p:nvSpPr>
          <p:cNvPr id="39" name="Explosion 1 38"/>
          <p:cNvSpPr/>
          <p:nvPr/>
        </p:nvSpPr>
        <p:spPr>
          <a:xfrm rot="542450">
            <a:off x="4029748" y="2539113"/>
            <a:ext cx="690810" cy="913291"/>
          </a:xfrm>
          <a:prstGeom prst="irregularSeal1">
            <a:avLst/>
          </a:prstGeom>
          <a:solidFill>
            <a:srgbClr val="FFC000"/>
          </a:solidFill>
          <a:ln>
            <a:solidFill>
              <a:srgbClr val="FF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sv-SE"/>
          </a:p>
        </p:txBody>
      </p:sp>
      <p:grpSp>
        <p:nvGrpSpPr>
          <p:cNvPr id="43" name="Grupp 42"/>
          <p:cNvGrpSpPr/>
          <p:nvPr/>
        </p:nvGrpSpPr>
        <p:grpSpPr>
          <a:xfrm>
            <a:off x="3902156" y="3284983"/>
            <a:ext cx="1008112" cy="2547823"/>
            <a:chOff x="6444208" y="3717031"/>
            <a:chExt cx="1008112" cy="1936968"/>
          </a:xfrm>
        </p:grpSpPr>
        <p:sp>
          <p:nvSpPr>
            <p:cNvPr id="45" name="textruta 44"/>
            <p:cNvSpPr txBox="1"/>
            <p:nvPr/>
          </p:nvSpPr>
          <p:spPr>
            <a:xfrm>
              <a:off x="6444208" y="5373216"/>
              <a:ext cx="1008112" cy="280783"/>
            </a:xfrm>
            <a:prstGeom prst="rect">
              <a:avLst/>
            </a:prstGeom>
            <a:noFill/>
            <a:effectLst>
              <a:outerShdw blurRad="50800" dist="38100" dir="2700000" algn="tl" rotWithShape="0">
                <a:prstClr val="black">
                  <a:alpha val="40000"/>
                </a:prstClr>
              </a:outerShdw>
            </a:effectLst>
          </p:spPr>
          <p:txBody>
            <a:bodyPr wrap="square" rtlCol="0">
              <a:spAutoFit/>
            </a:bodyPr>
            <a:lstStyle/>
            <a:p>
              <a:pPr marL="342900" indent="-342900" algn="ctr"/>
              <a:r>
                <a:rPr lang="sv-SE" b="1" dirty="0" smtClean="0">
                  <a:solidFill>
                    <a:schemeClr val="bg1"/>
                  </a:solidFill>
                  <a:effectLst>
                    <a:outerShdw blurRad="38100" dist="38100" dir="2700000" algn="tl">
                      <a:srgbClr val="000000">
                        <a:alpha val="43137"/>
                      </a:srgbClr>
                    </a:outerShdw>
                  </a:effectLst>
                </a:rPr>
                <a:t>281 </a:t>
              </a:r>
              <a:r>
                <a:rPr lang="sv-SE" b="1" dirty="0" err="1" smtClean="0">
                  <a:solidFill>
                    <a:schemeClr val="bg1"/>
                  </a:solidFill>
                  <a:effectLst>
                    <a:outerShdw blurRad="38100" dist="38100" dir="2700000" algn="tl">
                      <a:srgbClr val="000000">
                        <a:alpha val="43137"/>
                      </a:srgbClr>
                    </a:outerShdw>
                  </a:effectLst>
                </a:rPr>
                <a:t>f.Kr</a:t>
              </a:r>
              <a:endParaRPr lang="sv-SE" b="1" dirty="0">
                <a:solidFill>
                  <a:schemeClr val="bg1"/>
                </a:solidFill>
                <a:effectLst>
                  <a:outerShdw blurRad="38100" dist="38100" dir="2700000" algn="tl">
                    <a:srgbClr val="000000">
                      <a:alpha val="43137"/>
                    </a:srgbClr>
                  </a:outerShdw>
                </a:effectLst>
              </a:endParaRPr>
            </a:p>
          </p:txBody>
        </p:sp>
        <p:cxnSp>
          <p:nvCxnSpPr>
            <p:cNvPr id="46" name="Rak 45"/>
            <p:cNvCxnSpPr>
              <a:endCxn id="45" idx="0"/>
            </p:cNvCxnSpPr>
            <p:nvPr/>
          </p:nvCxnSpPr>
          <p:spPr>
            <a:xfrm rot="5400000">
              <a:off x="6120173" y="4545123"/>
              <a:ext cx="165618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82853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p:cTn id="7" dur="500" fill="hold"/>
                                        <p:tgtEl>
                                          <p:spTgt spid="39"/>
                                        </p:tgtEl>
                                        <p:attrNameLst>
                                          <p:attrName>ppt_w</p:attrName>
                                        </p:attrNameLst>
                                      </p:cBhvr>
                                      <p:tavLst>
                                        <p:tav tm="0">
                                          <p:val>
                                            <p:fltVal val="0"/>
                                          </p:val>
                                        </p:tav>
                                        <p:tav tm="100000">
                                          <p:val>
                                            <p:strVal val="#ppt_w"/>
                                          </p:val>
                                        </p:tav>
                                      </p:tavLst>
                                    </p:anim>
                                    <p:anim calcmode="lin" valueType="num">
                                      <p:cBhvr>
                                        <p:cTn id="8" dur="500" fill="hold"/>
                                        <p:tgtEl>
                                          <p:spTgt spid="39"/>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1" presetClass="entr" presetSubtype="0" fill="hold" nodeType="afterEffect">
                                  <p:stCondLst>
                                    <p:cond delay="0"/>
                                  </p:stCondLst>
                                  <p:childTnLst>
                                    <p:set>
                                      <p:cBhvr>
                                        <p:cTn id="11" dur="1" fill="hold">
                                          <p:stCondLst>
                                            <p:cond delay="0"/>
                                          </p:stCondLst>
                                        </p:cTn>
                                        <p:tgtEl>
                                          <p:spTgt spid="4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9" presetClass="exit" presetSubtype="0" fill="hold" nodeType="clickEffect">
                                  <p:stCondLst>
                                    <p:cond delay="0"/>
                                  </p:stCondLst>
                                  <p:childTnLst>
                                    <p:animEffect transition="out" filter="dissolve">
                                      <p:cBhvr>
                                        <p:cTn id="15" dur="500"/>
                                        <p:tgtEl>
                                          <p:spTgt spid="6"/>
                                        </p:tgtEl>
                                      </p:cBhvr>
                                    </p:animEffect>
                                    <p:set>
                                      <p:cBhvr>
                                        <p:cTn id="16" dur="1" fill="hold">
                                          <p:stCondLst>
                                            <p:cond delay="499"/>
                                          </p:stCondLst>
                                        </p:cTn>
                                        <p:tgtEl>
                                          <p:spTgt spid="6"/>
                                        </p:tgtEl>
                                        <p:attrNameLst>
                                          <p:attrName>style.visibility</p:attrName>
                                        </p:attrNameLst>
                                      </p:cBhvr>
                                      <p:to>
                                        <p:strVal val="hidden"/>
                                      </p:to>
                                    </p:set>
                                  </p:childTnLst>
                                </p:cTn>
                              </p:par>
                            </p:childTnLst>
                          </p:cTn>
                        </p:par>
                        <p:par>
                          <p:cTn id="17" fill="hold">
                            <p:stCondLst>
                              <p:cond delay="500"/>
                            </p:stCondLst>
                            <p:childTnLst>
                              <p:par>
                                <p:cTn id="18" presetID="1" presetClass="exit" presetSubtype="0" fill="hold" grpId="1" nodeType="afterEffect">
                                  <p:stCondLst>
                                    <p:cond delay="0"/>
                                  </p:stCondLst>
                                  <p:childTnLst>
                                    <p:set>
                                      <p:cBhvr>
                                        <p:cTn id="19" dur="1" fill="hold">
                                          <p:stCondLst>
                                            <p:cond delay="0"/>
                                          </p:stCondLst>
                                        </p:cTn>
                                        <p:tgtEl>
                                          <p:spTgt spid="39"/>
                                        </p:tgtEl>
                                        <p:attrNameLst>
                                          <p:attrName>style.visibility</p:attrName>
                                        </p:attrNameLst>
                                      </p:cBhvr>
                                      <p:to>
                                        <p:strVal val="hidden"/>
                                      </p:to>
                                    </p:set>
                                  </p:childTnLst>
                                </p:cTn>
                              </p:par>
                              <p:par>
                                <p:cTn id="20" presetID="1" presetClass="exit" presetSubtype="0" fill="hold" nodeType="withEffect">
                                  <p:stCondLst>
                                    <p:cond delay="0"/>
                                  </p:stCondLst>
                                  <p:childTnLst>
                                    <p:set>
                                      <p:cBhvr>
                                        <p:cTn id="21" dur="1" fill="hold">
                                          <p:stCondLst>
                                            <p:cond delay="0"/>
                                          </p:stCondLst>
                                        </p:cTn>
                                        <p:tgtEl>
                                          <p:spTgt spid="43"/>
                                        </p:tgtEl>
                                        <p:attrNameLst>
                                          <p:attrName>style.visibility</p:attrName>
                                        </p:attrNameLst>
                                      </p:cBhvr>
                                      <p:to>
                                        <p:strVal val="hidden"/>
                                      </p:to>
                                    </p:set>
                                  </p:childTnLst>
                                </p:cTn>
                              </p:par>
                            </p:childTnLst>
                          </p:cTn>
                        </p:par>
                        <p:par>
                          <p:cTn id="22" fill="hold">
                            <p:stCondLst>
                              <p:cond delay="500"/>
                            </p:stCondLst>
                            <p:childTnLst>
                              <p:par>
                                <p:cTn id="23" presetID="58" presetClass="path" presetSubtype="0" accel="50000" decel="50000" fill="hold" nodeType="afterEffect">
                                  <p:stCondLst>
                                    <p:cond delay="0"/>
                                  </p:stCondLst>
                                  <p:childTnLst>
                                    <p:animMotion origin="layout" path="M -0.00017 -4.44444E-6 L -0.02587 -0.05023 C -0.03194 -0.06064 -0.04114 -0.07199 -0.05121 -0.08171 C -0.06528 -0.08819 -0.07725 -0.09213 -0.08732 -0.0912 L -0.13246 -0.09166 " pathEditMode="relative" rAng="-3750362" ptsTypes="FffFF">
                                      <p:cBhvr>
                                        <p:cTn id="24" dur="2000" fill="hold"/>
                                        <p:tgtEl>
                                          <p:spTgt spid="8"/>
                                        </p:tgtEl>
                                        <p:attrNameLst>
                                          <p:attrName>ppt_x</p:attrName>
                                          <p:attrName>ppt_y</p:attrName>
                                        </p:attrNameLst>
                                      </p:cBhvr>
                                      <p:rCtr x="-5900" y="-64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39" grpId="1"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ruta 3"/>
          <p:cNvSpPr txBox="1"/>
          <p:nvPr/>
        </p:nvSpPr>
        <p:spPr>
          <a:xfrm>
            <a:off x="928662" y="785794"/>
            <a:ext cx="7286676" cy="830997"/>
          </a:xfrm>
          <a:prstGeom prst="rect">
            <a:avLst/>
          </a:prstGeom>
          <a:noFill/>
          <a:effectLst>
            <a:outerShdw blurRad="50800" dist="38100" dir="2700000" algn="tl" rotWithShape="0">
              <a:prstClr val="black">
                <a:alpha val="40000"/>
              </a:prstClr>
            </a:outerShdw>
          </a:effectLst>
        </p:spPr>
        <p:txBody>
          <a:bodyPr wrap="square" rtlCol="0">
            <a:spAutoFit/>
          </a:bodyPr>
          <a:lstStyle/>
          <a:p>
            <a:r>
              <a:rPr lang="sv-SE" sz="4800" dirty="0" smtClean="0">
                <a:solidFill>
                  <a:srgbClr val="FFC000"/>
                </a:solidFill>
                <a:latin typeface="Berlin Sans FB Demi" pitchFamily="34" charset="0"/>
              </a:rPr>
              <a:t>Daniel 11:6</a:t>
            </a:r>
            <a:endParaRPr lang="sv-SE" sz="4800" dirty="0">
              <a:solidFill>
                <a:srgbClr val="FFC000"/>
              </a:solidFill>
              <a:latin typeface="Berlin Sans FB Demi" pitchFamily="34" charset="0"/>
            </a:endParaRPr>
          </a:p>
        </p:txBody>
      </p:sp>
      <p:sp>
        <p:nvSpPr>
          <p:cNvPr id="5" name="textruta 4"/>
          <p:cNvSpPr txBox="1"/>
          <p:nvPr/>
        </p:nvSpPr>
        <p:spPr>
          <a:xfrm>
            <a:off x="1071538" y="1928802"/>
            <a:ext cx="7172870" cy="4185761"/>
          </a:xfrm>
          <a:prstGeom prst="rect">
            <a:avLst/>
          </a:prstGeom>
          <a:noFill/>
          <a:effectLst>
            <a:outerShdw blurRad="50800" dist="38100" dir="2700000" algn="tl" rotWithShape="0">
              <a:prstClr val="black">
                <a:alpha val="40000"/>
              </a:prstClr>
            </a:outerShdw>
          </a:effectLst>
        </p:spPr>
        <p:txBody>
          <a:bodyPr wrap="square" rtlCol="0">
            <a:spAutoFit/>
          </a:bodyPr>
          <a:lstStyle/>
          <a:p>
            <a:r>
              <a:rPr lang="sv-SE" sz="3800" dirty="0" smtClean="0">
                <a:solidFill>
                  <a:schemeClr val="bg1"/>
                </a:solidFill>
                <a:effectLst>
                  <a:outerShdw blurRad="38100" dist="38100" dir="2700000" algn="tl">
                    <a:srgbClr val="000000">
                      <a:alpha val="43137"/>
                    </a:srgbClr>
                  </a:outerShdw>
                </a:effectLst>
                <a:latin typeface="Arial Rounded MT Bold" pitchFamily="34" charset="0"/>
              </a:rPr>
              <a:t>”Efter några år skall de ingå förbund med varandra och </a:t>
            </a:r>
            <a:r>
              <a:rPr lang="sv-SE" sz="3800" dirty="0" smtClean="0">
                <a:solidFill>
                  <a:srgbClr val="FFFF00"/>
                </a:solidFill>
                <a:effectLst>
                  <a:outerShdw blurRad="38100" dist="38100" dir="2700000" algn="tl">
                    <a:srgbClr val="000000">
                      <a:alpha val="43137"/>
                    </a:srgbClr>
                  </a:outerShdw>
                </a:effectLst>
                <a:latin typeface="Arial Rounded MT Bold" pitchFamily="34" charset="0"/>
              </a:rPr>
              <a:t>dottern</a:t>
            </a:r>
            <a:r>
              <a:rPr lang="sv-SE" sz="3800" dirty="0" smtClean="0">
                <a:solidFill>
                  <a:schemeClr val="bg1"/>
                </a:solidFill>
                <a:effectLst>
                  <a:outerShdw blurRad="38100" dist="38100" dir="2700000" algn="tl">
                    <a:srgbClr val="000000">
                      <a:alpha val="43137"/>
                    </a:srgbClr>
                  </a:outerShdw>
                </a:effectLst>
                <a:latin typeface="Arial Rounded MT Bold" pitchFamily="34" charset="0"/>
              </a:rPr>
              <a:t> till Söderlandets kung </a:t>
            </a:r>
            <a:r>
              <a:rPr lang="sv-SE" sz="3800" dirty="0" smtClean="0">
                <a:solidFill>
                  <a:schemeClr val="tx1">
                    <a:lumMod val="50000"/>
                    <a:lumOff val="50000"/>
                  </a:schemeClr>
                </a:solidFill>
                <a:effectLst>
                  <a:outerShdw blurRad="38100" dist="38100" dir="2700000" algn="tl">
                    <a:srgbClr val="000000">
                      <a:alpha val="43137"/>
                    </a:srgbClr>
                  </a:outerShdw>
                </a:effectLst>
                <a:latin typeface="Arial Rounded MT Bold" pitchFamily="34" charset="0"/>
              </a:rPr>
              <a:t>[Ptolemaios II] </a:t>
            </a:r>
            <a:r>
              <a:rPr lang="sv-SE" sz="3800" dirty="0" smtClean="0">
                <a:solidFill>
                  <a:schemeClr val="bg1"/>
                </a:solidFill>
                <a:effectLst>
                  <a:outerShdw blurRad="38100" dist="38100" dir="2700000" algn="tl">
                    <a:srgbClr val="000000">
                      <a:alpha val="43137"/>
                    </a:srgbClr>
                  </a:outerShdw>
                </a:effectLst>
                <a:latin typeface="Arial Rounded MT Bold" pitchFamily="34" charset="0"/>
              </a:rPr>
              <a:t>skall komma till kungen i Nordlandet </a:t>
            </a:r>
            <a:r>
              <a:rPr lang="sv-SE" sz="3800" dirty="0" smtClean="0">
                <a:solidFill>
                  <a:schemeClr val="tx1">
                    <a:lumMod val="50000"/>
                    <a:lumOff val="50000"/>
                  </a:schemeClr>
                </a:solidFill>
                <a:effectLst>
                  <a:outerShdw blurRad="38100" dist="38100" dir="2700000" algn="tl">
                    <a:srgbClr val="000000">
                      <a:alpha val="43137"/>
                    </a:srgbClr>
                  </a:outerShdw>
                </a:effectLst>
                <a:latin typeface="Arial Rounded MT Bold" pitchFamily="34" charset="0"/>
              </a:rPr>
              <a:t>[</a:t>
            </a:r>
            <a:r>
              <a:rPr lang="sv-SE" sz="3800" dirty="0" err="1" smtClean="0">
                <a:solidFill>
                  <a:schemeClr val="tx1">
                    <a:lumMod val="50000"/>
                    <a:lumOff val="50000"/>
                  </a:schemeClr>
                </a:solidFill>
                <a:effectLst>
                  <a:outerShdw blurRad="38100" dist="38100" dir="2700000" algn="tl">
                    <a:srgbClr val="000000">
                      <a:alpha val="43137"/>
                    </a:srgbClr>
                  </a:outerShdw>
                </a:effectLst>
                <a:latin typeface="Arial Rounded MT Bold" pitchFamily="34" charset="0"/>
              </a:rPr>
              <a:t>Antiokus</a:t>
            </a:r>
            <a:r>
              <a:rPr lang="sv-SE" sz="3800" dirty="0" smtClean="0">
                <a:solidFill>
                  <a:schemeClr val="tx1">
                    <a:lumMod val="50000"/>
                    <a:lumOff val="50000"/>
                  </a:schemeClr>
                </a:solidFill>
                <a:effectLst>
                  <a:outerShdw blurRad="38100" dist="38100" dir="2700000" algn="tl">
                    <a:srgbClr val="000000">
                      <a:alpha val="43137"/>
                    </a:srgbClr>
                  </a:outerShdw>
                </a:effectLst>
                <a:latin typeface="Arial Rounded MT Bold" pitchFamily="34" charset="0"/>
              </a:rPr>
              <a:t> II] </a:t>
            </a:r>
            <a:r>
              <a:rPr lang="sv-SE" sz="3800" dirty="0" smtClean="0">
                <a:solidFill>
                  <a:schemeClr val="bg1"/>
                </a:solidFill>
                <a:effectLst>
                  <a:outerShdw blurRad="38100" dist="38100" dir="2700000" algn="tl">
                    <a:srgbClr val="000000">
                      <a:alpha val="43137"/>
                    </a:srgbClr>
                  </a:outerShdw>
                </a:effectLst>
                <a:latin typeface="Arial Rounded MT Bold" pitchFamily="34" charset="0"/>
              </a:rPr>
              <a:t>för att träffa en </a:t>
            </a:r>
            <a:r>
              <a:rPr lang="sv-SE" sz="3800" dirty="0" smtClean="0">
                <a:solidFill>
                  <a:srgbClr val="FFFF00"/>
                </a:solidFill>
                <a:effectLst>
                  <a:outerShdw blurRad="38100" dist="38100" dir="2700000" algn="tl">
                    <a:srgbClr val="000000">
                      <a:alpha val="43137"/>
                    </a:srgbClr>
                  </a:outerShdw>
                </a:effectLst>
                <a:latin typeface="Arial Rounded MT Bold" pitchFamily="34" charset="0"/>
              </a:rPr>
              <a:t>överenskommelse</a:t>
            </a:r>
            <a:r>
              <a:rPr lang="sv-SE" sz="3800" dirty="0" smtClean="0">
                <a:solidFill>
                  <a:schemeClr val="bg1"/>
                </a:solidFill>
                <a:effectLst>
                  <a:outerShdw blurRad="38100" dist="38100" dir="2700000" algn="tl">
                    <a:srgbClr val="000000">
                      <a:alpha val="43137"/>
                    </a:srgbClr>
                  </a:outerShdw>
                </a:effectLst>
                <a:latin typeface="Arial Rounded MT Bold" pitchFamily="34" charset="0"/>
              </a:rPr>
              <a:t>.</a:t>
            </a:r>
          </a:p>
        </p:txBody>
      </p:sp>
      <p:sp>
        <p:nvSpPr>
          <p:cNvPr id="7" name="textruta 6"/>
          <p:cNvSpPr txBox="1"/>
          <p:nvPr/>
        </p:nvSpPr>
        <p:spPr>
          <a:xfrm>
            <a:off x="6084168" y="6156012"/>
            <a:ext cx="2144280" cy="369332"/>
          </a:xfrm>
          <a:prstGeom prst="rect">
            <a:avLst/>
          </a:prstGeom>
          <a:noFill/>
          <a:effectLst>
            <a:outerShdw blurRad="50800" dist="38100" dir="2700000" algn="tl" rotWithShape="0">
              <a:prstClr val="black">
                <a:alpha val="40000"/>
              </a:prstClr>
            </a:outerShdw>
          </a:effectLst>
        </p:spPr>
        <p:txBody>
          <a:bodyPr wrap="square" rtlCol="0">
            <a:spAutoFit/>
          </a:bodyPr>
          <a:lstStyle/>
          <a:p>
            <a:pPr marL="342900" indent="-342900" algn="r"/>
            <a:r>
              <a:rPr lang="sv-SE" b="1" dirty="0" smtClean="0">
                <a:solidFill>
                  <a:schemeClr val="bg1"/>
                </a:solidFill>
              </a:rPr>
              <a:t>Svenska Folkbibeln</a:t>
            </a:r>
            <a:endParaRPr lang="sv-SE" b="1" dirty="0">
              <a:solidFill>
                <a:schemeClr val="bg1"/>
              </a:solidFill>
            </a:endParaRPr>
          </a:p>
        </p:txBody>
      </p:sp>
      <p:grpSp>
        <p:nvGrpSpPr>
          <p:cNvPr id="6" name="Grupp 5"/>
          <p:cNvGrpSpPr/>
          <p:nvPr/>
        </p:nvGrpSpPr>
        <p:grpSpPr>
          <a:xfrm>
            <a:off x="179512" y="-27384"/>
            <a:ext cx="8640960" cy="1243300"/>
            <a:chOff x="179512" y="-27384"/>
            <a:chExt cx="8640960" cy="1243300"/>
          </a:xfrm>
        </p:grpSpPr>
        <p:sp>
          <p:nvSpPr>
            <p:cNvPr id="8" name="Femhörning 7"/>
            <p:cNvSpPr/>
            <p:nvPr/>
          </p:nvSpPr>
          <p:spPr>
            <a:xfrm>
              <a:off x="323528" y="-27384"/>
              <a:ext cx="720080" cy="360040"/>
            </a:xfrm>
            <a:prstGeom prst="homePlate">
              <a:avLst/>
            </a:prstGeom>
            <a:solidFill>
              <a:schemeClr val="bg1">
                <a:lumMod val="6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sv-SE"/>
            </a:p>
          </p:txBody>
        </p:sp>
        <p:cxnSp>
          <p:nvCxnSpPr>
            <p:cNvPr id="9" name="Rak pil 8"/>
            <p:cNvCxnSpPr/>
            <p:nvPr/>
          </p:nvCxnSpPr>
          <p:spPr>
            <a:xfrm rot="5400000" flipH="1" flipV="1">
              <a:off x="144302" y="493512"/>
              <a:ext cx="359246" cy="794"/>
            </a:xfrm>
            <a:prstGeom prst="straightConnector1">
              <a:avLst/>
            </a:prstGeom>
            <a:ln w="38100">
              <a:solidFill>
                <a:srgbClr val="FF0000"/>
              </a:solidFill>
              <a:tailEnd type="non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0" name="textruta 9"/>
            <p:cNvSpPr txBox="1"/>
            <p:nvPr/>
          </p:nvSpPr>
          <p:spPr>
            <a:xfrm>
              <a:off x="179512" y="673532"/>
              <a:ext cx="648072" cy="523220"/>
            </a:xfrm>
            <a:prstGeom prst="rect">
              <a:avLst/>
            </a:prstGeom>
            <a:noFill/>
          </p:spPr>
          <p:txBody>
            <a:bodyPr wrap="square" rtlCol="0">
              <a:spAutoFit/>
            </a:bodyPr>
            <a:lstStyle/>
            <a:p>
              <a:r>
                <a:rPr lang="sv-SE" sz="1400" b="1" dirty="0" smtClean="0">
                  <a:solidFill>
                    <a:schemeClr val="bg1"/>
                  </a:solidFill>
                </a:rPr>
                <a:t>539 </a:t>
              </a:r>
              <a:r>
                <a:rPr lang="sv-SE" sz="1400" b="1" dirty="0" err="1" smtClean="0">
                  <a:solidFill>
                    <a:schemeClr val="bg1"/>
                  </a:solidFill>
                </a:rPr>
                <a:t>f.Kr</a:t>
              </a:r>
              <a:endParaRPr lang="sv-SE" sz="1400" b="1" dirty="0">
                <a:solidFill>
                  <a:schemeClr val="bg1"/>
                </a:solidFill>
              </a:endParaRPr>
            </a:p>
          </p:txBody>
        </p:sp>
        <p:sp>
          <p:nvSpPr>
            <p:cNvPr id="11" name="V-form 10"/>
            <p:cNvSpPr/>
            <p:nvPr/>
          </p:nvSpPr>
          <p:spPr>
            <a:xfrm>
              <a:off x="899592" y="-27384"/>
              <a:ext cx="792088" cy="360040"/>
            </a:xfrm>
            <a:prstGeom prst="chevron">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sv-SE">
                <a:solidFill>
                  <a:schemeClr val="tx1"/>
                </a:solidFill>
              </a:endParaRPr>
            </a:p>
          </p:txBody>
        </p:sp>
        <p:sp>
          <p:nvSpPr>
            <p:cNvPr id="12" name="V-form 11"/>
            <p:cNvSpPr/>
            <p:nvPr/>
          </p:nvSpPr>
          <p:spPr>
            <a:xfrm>
              <a:off x="1547664" y="-27384"/>
              <a:ext cx="2304256" cy="360040"/>
            </a:xfrm>
            <a:prstGeom prst="chevron">
              <a:avLst/>
            </a:prstGeom>
            <a:solidFill>
              <a:schemeClr val="tx1">
                <a:lumMod val="75000"/>
                <a:lumOff val="25000"/>
              </a:schemeClr>
            </a:solidFill>
          </p:spPr>
          <p:style>
            <a:lnRef idx="0">
              <a:schemeClr val="dk1"/>
            </a:lnRef>
            <a:fillRef idx="3">
              <a:schemeClr val="dk1"/>
            </a:fillRef>
            <a:effectRef idx="3">
              <a:schemeClr val="dk1"/>
            </a:effectRef>
            <a:fontRef idx="minor">
              <a:schemeClr val="lt1"/>
            </a:fontRef>
          </p:style>
          <p:txBody>
            <a:bodyPr rtlCol="0" anchor="ctr"/>
            <a:lstStyle/>
            <a:p>
              <a:pPr algn="ctr"/>
              <a:endParaRPr lang="sv-SE">
                <a:solidFill>
                  <a:schemeClr val="tx1"/>
                </a:solidFill>
              </a:endParaRPr>
            </a:p>
          </p:txBody>
        </p:sp>
        <p:sp>
          <p:nvSpPr>
            <p:cNvPr id="13" name="V-form 12"/>
            <p:cNvSpPr/>
            <p:nvPr/>
          </p:nvSpPr>
          <p:spPr>
            <a:xfrm>
              <a:off x="3707904" y="-27384"/>
              <a:ext cx="4536504" cy="360040"/>
            </a:xfrm>
            <a:prstGeom prst="chevron">
              <a:avLst/>
            </a:prstGeom>
            <a:gradFill>
              <a:gsLst>
                <a:gs pos="0">
                  <a:srgbClr val="4C216D"/>
                </a:gs>
                <a:gs pos="90000">
                  <a:srgbClr val="C00000"/>
                </a:gs>
              </a:gsLst>
              <a:lin ang="5400000" scaled="0"/>
            </a:gradFill>
          </p:spPr>
          <p:style>
            <a:lnRef idx="0">
              <a:schemeClr val="dk1"/>
            </a:lnRef>
            <a:fillRef idx="3">
              <a:schemeClr val="dk1"/>
            </a:fillRef>
            <a:effectRef idx="3">
              <a:schemeClr val="dk1"/>
            </a:effectRef>
            <a:fontRef idx="minor">
              <a:schemeClr val="lt1"/>
            </a:fontRef>
          </p:style>
          <p:txBody>
            <a:bodyPr rtlCol="0" anchor="ctr"/>
            <a:lstStyle/>
            <a:p>
              <a:pPr algn="ctr"/>
              <a:endParaRPr lang="sv-SE">
                <a:solidFill>
                  <a:schemeClr val="tx1"/>
                </a:solidFill>
              </a:endParaRPr>
            </a:p>
          </p:txBody>
        </p:sp>
        <p:sp>
          <p:nvSpPr>
            <p:cNvPr id="14" name="V-form 13"/>
            <p:cNvSpPr/>
            <p:nvPr/>
          </p:nvSpPr>
          <p:spPr>
            <a:xfrm>
              <a:off x="8100392" y="-27384"/>
              <a:ext cx="720080" cy="360040"/>
            </a:xfrm>
            <a:prstGeom prst="chevron">
              <a:avLst>
                <a:gd name="adj" fmla="val 0"/>
              </a:avLst>
            </a:prstGeom>
            <a:solidFill>
              <a:schemeClr val="accent1">
                <a:lumMod val="50000"/>
              </a:schemeClr>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sv-SE">
                <a:solidFill>
                  <a:schemeClr val="tx1"/>
                </a:solidFill>
              </a:endParaRPr>
            </a:p>
          </p:txBody>
        </p:sp>
        <p:cxnSp>
          <p:nvCxnSpPr>
            <p:cNvPr id="15" name="Rak pil 14"/>
            <p:cNvCxnSpPr/>
            <p:nvPr/>
          </p:nvCxnSpPr>
          <p:spPr>
            <a:xfrm rot="5400000" flipH="1" flipV="1">
              <a:off x="7898600" y="511882"/>
              <a:ext cx="359246" cy="794"/>
            </a:xfrm>
            <a:prstGeom prst="straightConnector1">
              <a:avLst/>
            </a:prstGeom>
            <a:ln w="38100">
              <a:solidFill>
                <a:srgbClr val="FF0000"/>
              </a:solidFill>
              <a:tailEnd type="non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6" name="textruta 15"/>
            <p:cNvSpPr txBox="1"/>
            <p:nvPr/>
          </p:nvSpPr>
          <p:spPr>
            <a:xfrm>
              <a:off x="7668344" y="692696"/>
              <a:ext cx="792088" cy="523220"/>
            </a:xfrm>
            <a:prstGeom prst="rect">
              <a:avLst/>
            </a:prstGeom>
            <a:noFill/>
          </p:spPr>
          <p:txBody>
            <a:bodyPr wrap="square" rtlCol="0">
              <a:spAutoFit/>
            </a:bodyPr>
            <a:lstStyle/>
            <a:p>
              <a:pPr algn="ctr"/>
              <a:r>
                <a:rPr lang="sv-SE" sz="1400" b="1" dirty="0" smtClean="0">
                  <a:solidFill>
                    <a:schemeClr val="bg1"/>
                  </a:solidFill>
                </a:rPr>
                <a:t>Ändens tid</a:t>
              </a:r>
              <a:endParaRPr lang="sv-SE" sz="1400" b="1" dirty="0">
                <a:solidFill>
                  <a:schemeClr val="bg1"/>
                </a:solidFill>
              </a:endParaRPr>
            </a:p>
          </p:txBody>
        </p:sp>
        <p:cxnSp>
          <p:nvCxnSpPr>
            <p:cNvPr id="17" name="Rak pil 16"/>
            <p:cNvCxnSpPr/>
            <p:nvPr/>
          </p:nvCxnSpPr>
          <p:spPr>
            <a:xfrm rot="5400000" flipH="1" flipV="1">
              <a:off x="1921793" y="345951"/>
              <a:ext cx="691902" cy="1588"/>
            </a:xfrm>
            <a:prstGeom prst="straightConnector1">
              <a:avLst/>
            </a:prstGeom>
            <a:ln w="38100">
              <a:solidFill>
                <a:srgbClr val="FF0000"/>
              </a:solidFill>
              <a:tailEnd type="non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8" name="textruta 17"/>
            <p:cNvSpPr txBox="1"/>
            <p:nvPr/>
          </p:nvSpPr>
          <p:spPr>
            <a:xfrm>
              <a:off x="2123728" y="672951"/>
              <a:ext cx="360040" cy="307777"/>
            </a:xfrm>
            <a:prstGeom prst="rect">
              <a:avLst/>
            </a:prstGeom>
            <a:noFill/>
          </p:spPr>
          <p:txBody>
            <a:bodyPr wrap="square" rtlCol="0">
              <a:spAutoFit/>
            </a:bodyPr>
            <a:lstStyle/>
            <a:p>
              <a:r>
                <a:rPr lang="sv-SE" sz="1400" b="1" dirty="0" smtClean="0">
                  <a:solidFill>
                    <a:schemeClr val="bg1"/>
                  </a:solidFill>
                  <a:effectLst>
                    <a:outerShdw blurRad="38100" dist="38100" dir="2700000" algn="tl">
                      <a:srgbClr val="000000">
                        <a:alpha val="43137"/>
                      </a:srgbClr>
                    </a:outerShdw>
                  </a:effectLst>
                </a:rPr>
                <a:t>0</a:t>
              </a:r>
              <a:endParaRPr lang="sv-SE" sz="1400" b="1" dirty="0">
                <a:solidFill>
                  <a:schemeClr val="bg1"/>
                </a:solidFill>
                <a:effectLst>
                  <a:outerShdw blurRad="38100" dist="38100" dir="2700000" algn="tl">
                    <a:srgbClr val="000000">
                      <a:alpha val="43137"/>
                    </a:srgbClr>
                  </a:outerShdw>
                </a:effectLst>
              </a:endParaRPr>
            </a:p>
          </p:txBody>
        </p:sp>
      </p:grpSp>
      <p:cxnSp>
        <p:nvCxnSpPr>
          <p:cNvPr id="19" name="Rak pil 18"/>
          <p:cNvCxnSpPr/>
          <p:nvPr/>
        </p:nvCxnSpPr>
        <p:spPr>
          <a:xfrm rot="5400000" flipH="1" flipV="1">
            <a:off x="791580" y="368660"/>
            <a:ext cx="576064" cy="216024"/>
          </a:xfrm>
          <a:prstGeom prst="straightConnector1">
            <a:avLst/>
          </a:prstGeom>
          <a:ln w="44450">
            <a:solidFill>
              <a:srgbClr val="C00000"/>
            </a:solidFill>
            <a:headEnd type="none"/>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3682803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ruta 3"/>
          <p:cNvSpPr txBox="1"/>
          <p:nvPr/>
        </p:nvSpPr>
        <p:spPr>
          <a:xfrm>
            <a:off x="928662" y="785794"/>
            <a:ext cx="7286676" cy="830997"/>
          </a:xfrm>
          <a:prstGeom prst="rect">
            <a:avLst/>
          </a:prstGeom>
          <a:noFill/>
          <a:effectLst>
            <a:outerShdw blurRad="50800" dist="38100" dir="2700000" algn="tl" rotWithShape="0">
              <a:prstClr val="black">
                <a:alpha val="40000"/>
              </a:prstClr>
            </a:outerShdw>
          </a:effectLst>
        </p:spPr>
        <p:txBody>
          <a:bodyPr wrap="square" rtlCol="0">
            <a:spAutoFit/>
          </a:bodyPr>
          <a:lstStyle/>
          <a:p>
            <a:r>
              <a:rPr lang="sv-SE" sz="4800" dirty="0" smtClean="0">
                <a:solidFill>
                  <a:srgbClr val="FFC000"/>
                </a:solidFill>
                <a:latin typeface="Berlin Sans FB Demi" pitchFamily="34" charset="0"/>
              </a:rPr>
              <a:t>Daniel 11:6</a:t>
            </a:r>
            <a:endParaRPr lang="sv-SE" sz="4800" dirty="0">
              <a:solidFill>
                <a:srgbClr val="FFC000"/>
              </a:solidFill>
              <a:latin typeface="Berlin Sans FB Demi" pitchFamily="34" charset="0"/>
            </a:endParaRPr>
          </a:p>
        </p:txBody>
      </p:sp>
      <p:sp>
        <p:nvSpPr>
          <p:cNvPr id="5" name="textruta 4"/>
          <p:cNvSpPr txBox="1"/>
          <p:nvPr/>
        </p:nvSpPr>
        <p:spPr>
          <a:xfrm>
            <a:off x="1071538" y="1928802"/>
            <a:ext cx="7172870" cy="4524315"/>
          </a:xfrm>
          <a:prstGeom prst="rect">
            <a:avLst/>
          </a:prstGeom>
          <a:noFill/>
          <a:effectLst>
            <a:outerShdw blurRad="50800" dist="38100" dir="2700000" algn="tl" rotWithShape="0">
              <a:prstClr val="black">
                <a:alpha val="40000"/>
              </a:prstClr>
            </a:outerShdw>
          </a:effectLst>
        </p:spPr>
        <p:txBody>
          <a:bodyPr wrap="square" rtlCol="0">
            <a:spAutoFit/>
          </a:bodyPr>
          <a:lstStyle/>
          <a:p>
            <a:r>
              <a:rPr lang="sv-SE" sz="3600" dirty="0" smtClean="0">
                <a:solidFill>
                  <a:srgbClr val="FFFF00"/>
                </a:solidFill>
                <a:effectLst>
                  <a:outerShdw blurRad="38100" dist="38100" dir="2700000" algn="tl">
                    <a:srgbClr val="000000">
                      <a:alpha val="43137"/>
                    </a:srgbClr>
                  </a:outerShdw>
                </a:effectLst>
                <a:latin typeface="Arial Rounded MT Bold" pitchFamily="34" charset="0"/>
              </a:rPr>
              <a:t>Men</a:t>
            </a:r>
            <a:r>
              <a:rPr lang="sv-SE" sz="3600" dirty="0" smtClean="0">
                <a:solidFill>
                  <a:schemeClr val="bg1"/>
                </a:solidFill>
                <a:effectLst>
                  <a:outerShdw blurRad="38100" dist="38100" dir="2700000" algn="tl">
                    <a:srgbClr val="000000">
                      <a:alpha val="43137"/>
                    </a:srgbClr>
                  </a:outerShdw>
                </a:effectLst>
                <a:latin typeface="Arial Rounded MT Bold" pitchFamily="34" charset="0"/>
              </a:rPr>
              <a:t> hon skall inte kunna behålla den makt hon vinner och hans makt skall inte heller bestå. </a:t>
            </a:r>
            <a:r>
              <a:rPr lang="sv-SE" sz="3600" dirty="0" smtClean="0">
                <a:solidFill>
                  <a:srgbClr val="FFFF00"/>
                </a:solidFill>
                <a:effectLst>
                  <a:outerShdw blurRad="38100" dist="38100" dir="2700000" algn="tl">
                    <a:srgbClr val="000000">
                      <a:alpha val="43137"/>
                    </a:srgbClr>
                  </a:outerShdw>
                </a:effectLst>
                <a:latin typeface="Arial Rounded MT Bold" pitchFamily="34" charset="0"/>
              </a:rPr>
              <a:t>Hon</a:t>
            </a:r>
            <a:r>
              <a:rPr lang="sv-SE" sz="3600" dirty="0" smtClean="0">
                <a:solidFill>
                  <a:schemeClr val="bg1"/>
                </a:solidFill>
                <a:effectLst>
                  <a:outerShdw blurRad="38100" dist="38100" dir="2700000" algn="tl">
                    <a:srgbClr val="000000">
                      <a:alpha val="43137"/>
                    </a:srgbClr>
                  </a:outerShdw>
                </a:effectLst>
                <a:latin typeface="Arial Rounded MT Bold" pitchFamily="34" charset="0"/>
              </a:rPr>
              <a:t> skall </a:t>
            </a:r>
            <a:r>
              <a:rPr lang="sv-SE" sz="3600" dirty="0" smtClean="0">
                <a:solidFill>
                  <a:srgbClr val="FFFF00"/>
                </a:solidFill>
                <a:effectLst>
                  <a:outerShdw blurRad="38100" dist="38100" dir="2700000" algn="tl">
                    <a:srgbClr val="000000">
                      <a:alpha val="43137"/>
                    </a:srgbClr>
                  </a:outerShdw>
                </a:effectLst>
                <a:latin typeface="Arial Rounded MT Bold" pitchFamily="34" charset="0"/>
              </a:rPr>
              <a:t>offras</a:t>
            </a:r>
            <a:r>
              <a:rPr lang="sv-SE" sz="3600" dirty="0" smtClean="0">
                <a:solidFill>
                  <a:schemeClr val="bg1"/>
                </a:solidFill>
                <a:effectLst>
                  <a:outerShdw blurRad="38100" dist="38100" dir="2700000" algn="tl">
                    <a:srgbClr val="000000">
                      <a:alpha val="43137"/>
                    </a:srgbClr>
                  </a:outerShdw>
                </a:effectLst>
                <a:latin typeface="Arial Rounded MT Bold" pitchFamily="34" charset="0"/>
              </a:rPr>
              <a:t> tillsammans med dem som förde henne dit, både hennes far och den man</a:t>
            </a:r>
            <a:r>
              <a:rPr lang="sv-SE" sz="3600" dirty="0" smtClean="0">
                <a:solidFill>
                  <a:schemeClr val="tx1">
                    <a:lumMod val="50000"/>
                    <a:lumOff val="50000"/>
                  </a:schemeClr>
                </a:solidFill>
                <a:effectLst>
                  <a:outerShdw blurRad="38100" dist="38100" dir="2700000" algn="tl">
                    <a:srgbClr val="000000">
                      <a:alpha val="43137"/>
                    </a:srgbClr>
                  </a:outerShdw>
                </a:effectLst>
                <a:latin typeface="Arial Rounded MT Bold" pitchFamily="34" charset="0"/>
              </a:rPr>
              <a:t> </a:t>
            </a:r>
            <a:r>
              <a:rPr lang="sv-SE" sz="3600" dirty="0" smtClean="0">
                <a:solidFill>
                  <a:schemeClr val="bg1"/>
                </a:solidFill>
                <a:effectLst>
                  <a:outerShdw blurRad="38100" dist="38100" dir="2700000" algn="tl">
                    <a:srgbClr val="000000">
                      <a:alpha val="43137"/>
                    </a:srgbClr>
                  </a:outerShdw>
                </a:effectLst>
                <a:latin typeface="Arial Rounded MT Bold" pitchFamily="34" charset="0"/>
              </a:rPr>
              <a:t>som en tid gav henne makt.”</a:t>
            </a:r>
          </a:p>
        </p:txBody>
      </p:sp>
      <p:sp>
        <p:nvSpPr>
          <p:cNvPr id="7" name="textruta 6"/>
          <p:cNvSpPr txBox="1"/>
          <p:nvPr/>
        </p:nvSpPr>
        <p:spPr>
          <a:xfrm>
            <a:off x="6084168" y="6156012"/>
            <a:ext cx="2144280" cy="369332"/>
          </a:xfrm>
          <a:prstGeom prst="rect">
            <a:avLst/>
          </a:prstGeom>
          <a:noFill/>
          <a:effectLst>
            <a:outerShdw blurRad="50800" dist="38100" dir="2700000" algn="tl" rotWithShape="0">
              <a:prstClr val="black">
                <a:alpha val="40000"/>
              </a:prstClr>
            </a:outerShdw>
          </a:effectLst>
        </p:spPr>
        <p:txBody>
          <a:bodyPr wrap="square" rtlCol="0">
            <a:spAutoFit/>
          </a:bodyPr>
          <a:lstStyle/>
          <a:p>
            <a:pPr marL="342900" indent="-342900" algn="r"/>
            <a:r>
              <a:rPr lang="sv-SE" b="1" dirty="0" smtClean="0">
                <a:solidFill>
                  <a:schemeClr val="bg1"/>
                </a:solidFill>
              </a:rPr>
              <a:t>Svenska Folkbibeln</a:t>
            </a:r>
            <a:endParaRPr lang="sv-SE" b="1" dirty="0">
              <a:solidFill>
                <a:schemeClr val="bg1"/>
              </a:solidFill>
            </a:endParaRPr>
          </a:p>
        </p:txBody>
      </p:sp>
      <p:grpSp>
        <p:nvGrpSpPr>
          <p:cNvPr id="2" name="Grupp 5"/>
          <p:cNvGrpSpPr/>
          <p:nvPr/>
        </p:nvGrpSpPr>
        <p:grpSpPr>
          <a:xfrm>
            <a:off x="179512" y="-27384"/>
            <a:ext cx="8640960" cy="1243300"/>
            <a:chOff x="179512" y="-27384"/>
            <a:chExt cx="8640960" cy="1243300"/>
          </a:xfrm>
        </p:grpSpPr>
        <p:sp>
          <p:nvSpPr>
            <p:cNvPr id="8" name="Femhörning 7"/>
            <p:cNvSpPr/>
            <p:nvPr/>
          </p:nvSpPr>
          <p:spPr>
            <a:xfrm>
              <a:off x="323528" y="-27384"/>
              <a:ext cx="720080" cy="360040"/>
            </a:xfrm>
            <a:prstGeom prst="homePlate">
              <a:avLst/>
            </a:prstGeom>
            <a:solidFill>
              <a:schemeClr val="bg1">
                <a:lumMod val="6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sv-SE"/>
            </a:p>
          </p:txBody>
        </p:sp>
        <p:cxnSp>
          <p:nvCxnSpPr>
            <p:cNvPr id="9" name="Rak pil 8"/>
            <p:cNvCxnSpPr/>
            <p:nvPr/>
          </p:nvCxnSpPr>
          <p:spPr>
            <a:xfrm rot="5400000" flipH="1" flipV="1">
              <a:off x="144302" y="493512"/>
              <a:ext cx="359246" cy="794"/>
            </a:xfrm>
            <a:prstGeom prst="straightConnector1">
              <a:avLst/>
            </a:prstGeom>
            <a:ln w="38100">
              <a:solidFill>
                <a:srgbClr val="FF0000"/>
              </a:solidFill>
              <a:tailEnd type="non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0" name="textruta 9"/>
            <p:cNvSpPr txBox="1"/>
            <p:nvPr/>
          </p:nvSpPr>
          <p:spPr>
            <a:xfrm>
              <a:off x="179512" y="673532"/>
              <a:ext cx="648072" cy="523220"/>
            </a:xfrm>
            <a:prstGeom prst="rect">
              <a:avLst/>
            </a:prstGeom>
            <a:noFill/>
          </p:spPr>
          <p:txBody>
            <a:bodyPr wrap="square" rtlCol="0">
              <a:spAutoFit/>
            </a:bodyPr>
            <a:lstStyle/>
            <a:p>
              <a:r>
                <a:rPr lang="sv-SE" sz="1400" b="1" dirty="0" smtClean="0">
                  <a:solidFill>
                    <a:schemeClr val="bg1"/>
                  </a:solidFill>
                </a:rPr>
                <a:t>539 </a:t>
              </a:r>
              <a:r>
                <a:rPr lang="sv-SE" sz="1400" b="1" dirty="0" err="1" smtClean="0">
                  <a:solidFill>
                    <a:schemeClr val="bg1"/>
                  </a:solidFill>
                </a:rPr>
                <a:t>f.Kr</a:t>
              </a:r>
              <a:endParaRPr lang="sv-SE" sz="1400" b="1" dirty="0">
                <a:solidFill>
                  <a:schemeClr val="bg1"/>
                </a:solidFill>
              </a:endParaRPr>
            </a:p>
          </p:txBody>
        </p:sp>
        <p:sp>
          <p:nvSpPr>
            <p:cNvPr id="11" name="V-form 10"/>
            <p:cNvSpPr/>
            <p:nvPr/>
          </p:nvSpPr>
          <p:spPr>
            <a:xfrm>
              <a:off x="899592" y="-27384"/>
              <a:ext cx="792088" cy="360040"/>
            </a:xfrm>
            <a:prstGeom prst="chevron">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sv-SE">
                <a:solidFill>
                  <a:schemeClr val="tx1"/>
                </a:solidFill>
              </a:endParaRPr>
            </a:p>
          </p:txBody>
        </p:sp>
        <p:sp>
          <p:nvSpPr>
            <p:cNvPr id="12" name="V-form 11"/>
            <p:cNvSpPr/>
            <p:nvPr/>
          </p:nvSpPr>
          <p:spPr>
            <a:xfrm>
              <a:off x="1547664" y="-27384"/>
              <a:ext cx="2304256" cy="360040"/>
            </a:xfrm>
            <a:prstGeom prst="chevron">
              <a:avLst/>
            </a:prstGeom>
            <a:solidFill>
              <a:schemeClr val="tx1">
                <a:lumMod val="75000"/>
                <a:lumOff val="25000"/>
              </a:schemeClr>
            </a:solidFill>
          </p:spPr>
          <p:style>
            <a:lnRef idx="0">
              <a:schemeClr val="dk1"/>
            </a:lnRef>
            <a:fillRef idx="3">
              <a:schemeClr val="dk1"/>
            </a:fillRef>
            <a:effectRef idx="3">
              <a:schemeClr val="dk1"/>
            </a:effectRef>
            <a:fontRef idx="minor">
              <a:schemeClr val="lt1"/>
            </a:fontRef>
          </p:style>
          <p:txBody>
            <a:bodyPr rtlCol="0" anchor="ctr"/>
            <a:lstStyle/>
            <a:p>
              <a:pPr algn="ctr"/>
              <a:endParaRPr lang="sv-SE">
                <a:solidFill>
                  <a:schemeClr val="tx1"/>
                </a:solidFill>
              </a:endParaRPr>
            </a:p>
          </p:txBody>
        </p:sp>
        <p:sp>
          <p:nvSpPr>
            <p:cNvPr id="13" name="V-form 12"/>
            <p:cNvSpPr/>
            <p:nvPr/>
          </p:nvSpPr>
          <p:spPr>
            <a:xfrm>
              <a:off x="3707904" y="-27384"/>
              <a:ext cx="4536504" cy="360040"/>
            </a:xfrm>
            <a:prstGeom prst="chevron">
              <a:avLst/>
            </a:prstGeom>
            <a:gradFill>
              <a:gsLst>
                <a:gs pos="0">
                  <a:srgbClr val="4C216D"/>
                </a:gs>
                <a:gs pos="90000">
                  <a:srgbClr val="C00000"/>
                </a:gs>
              </a:gsLst>
              <a:lin ang="5400000" scaled="0"/>
            </a:gradFill>
          </p:spPr>
          <p:style>
            <a:lnRef idx="0">
              <a:schemeClr val="dk1"/>
            </a:lnRef>
            <a:fillRef idx="3">
              <a:schemeClr val="dk1"/>
            </a:fillRef>
            <a:effectRef idx="3">
              <a:schemeClr val="dk1"/>
            </a:effectRef>
            <a:fontRef idx="minor">
              <a:schemeClr val="lt1"/>
            </a:fontRef>
          </p:style>
          <p:txBody>
            <a:bodyPr rtlCol="0" anchor="ctr"/>
            <a:lstStyle/>
            <a:p>
              <a:pPr algn="ctr"/>
              <a:endParaRPr lang="sv-SE">
                <a:solidFill>
                  <a:schemeClr val="tx1"/>
                </a:solidFill>
              </a:endParaRPr>
            </a:p>
          </p:txBody>
        </p:sp>
        <p:sp>
          <p:nvSpPr>
            <p:cNvPr id="14" name="V-form 13"/>
            <p:cNvSpPr/>
            <p:nvPr/>
          </p:nvSpPr>
          <p:spPr>
            <a:xfrm>
              <a:off x="8100392" y="-27384"/>
              <a:ext cx="720080" cy="360040"/>
            </a:xfrm>
            <a:prstGeom prst="chevron">
              <a:avLst>
                <a:gd name="adj" fmla="val 0"/>
              </a:avLst>
            </a:prstGeom>
            <a:solidFill>
              <a:schemeClr val="accent1">
                <a:lumMod val="50000"/>
              </a:schemeClr>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sv-SE">
                <a:solidFill>
                  <a:schemeClr val="tx1"/>
                </a:solidFill>
              </a:endParaRPr>
            </a:p>
          </p:txBody>
        </p:sp>
        <p:cxnSp>
          <p:nvCxnSpPr>
            <p:cNvPr id="15" name="Rak pil 14"/>
            <p:cNvCxnSpPr/>
            <p:nvPr/>
          </p:nvCxnSpPr>
          <p:spPr>
            <a:xfrm rot="5400000" flipH="1" flipV="1">
              <a:off x="7898600" y="511882"/>
              <a:ext cx="359246" cy="794"/>
            </a:xfrm>
            <a:prstGeom prst="straightConnector1">
              <a:avLst/>
            </a:prstGeom>
            <a:ln w="38100">
              <a:solidFill>
                <a:srgbClr val="FF0000"/>
              </a:solidFill>
              <a:tailEnd type="non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6" name="textruta 15"/>
            <p:cNvSpPr txBox="1"/>
            <p:nvPr/>
          </p:nvSpPr>
          <p:spPr>
            <a:xfrm>
              <a:off x="7668344" y="692696"/>
              <a:ext cx="792088" cy="523220"/>
            </a:xfrm>
            <a:prstGeom prst="rect">
              <a:avLst/>
            </a:prstGeom>
            <a:noFill/>
          </p:spPr>
          <p:txBody>
            <a:bodyPr wrap="square" rtlCol="0">
              <a:spAutoFit/>
            </a:bodyPr>
            <a:lstStyle/>
            <a:p>
              <a:pPr algn="ctr"/>
              <a:r>
                <a:rPr lang="sv-SE" sz="1400" b="1" dirty="0" smtClean="0">
                  <a:solidFill>
                    <a:schemeClr val="bg1"/>
                  </a:solidFill>
                </a:rPr>
                <a:t>Ändens tid</a:t>
              </a:r>
              <a:endParaRPr lang="sv-SE" sz="1400" b="1" dirty="0">
                <a:solidFill>
                  <a:schemeClr val="bg1"/>
                </a:solidFill>
              </a:endParaRPr>
            </a:p>
          </p:txBody>
        </p:sp>
        <p:cxnSp>
          <p:nvCxnSpPr>
            <p:cNvPr id="17" name="Rak pil 16"/>
            <p:cNvCxnSpPr/>
            <p:nvPr/>
          </p:nvCxnSpPr>
          <p:spPr>
            <a:xfrm rot="5400000" flipH="1" flipV="1">
              <a:off x="1921793" y="345951"/>
              <a:ext cx="691902" cy="1588"/>
            </a:xfrm>
            <a:prstGeom prst="straightConnector1">
              <a:avLst/>
            </a:prstGeom>
            <a:ln w="38100">
              <a:solidFill>
                <a:srgbClr val="FF0000"/>
              </a:solidFill>
              <a:tailEnd type="non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8" name="textruta 17"/>
            <p:cNvSpPr txBox="1"/>
            <p:nvPr/>
          </p:nvSpPr>
          <p:spPr>
            <a:xfrm>
              <a:off x="2123728" y="672951"/>
              <a:ext cx="360040" cy="307777"/>
            </a:xfrm>
            <a:prstGeom prst="rect">
              <a:avLst/>
            </a:prstGeom>
            <a:noFill/>
          </p:spPr>
          <p:txBody>
            <a:bodyPr wrap="square" rtlCol="0">
              <a:spAutoFit/>
            </a:bodyPr>
            <a:lstStyle/>
            <a:p>
              <a:r>
                <a:rPr lang="sv-SE" sz="1400" b="1" dirty="0" smtClean="0">
                  <a:solidFill>
                    <a:schemeClr val="bg1"/>
                  </a:solidFill>
                  <a:effectLst>
                    <a:outerShdw blurRad="38100" dist="38100" dir="2700000" algn="tl">
                      <a:srgbClr val="000000">
                        <a:alpha val="43137"/>
                      </a:srgbClr>
                    </a:outerShdw>
                  </a:effectLst>
                </a:rPr>
                <a:t>0</a:t>
              </a:r>
              <a:endParaRPr lang="sv-SE" sz="1400" b="1" dirty="0">
                <a:solidFill>
                  <a:schemeClr val="bg1"/>
                </a:solidFill>
                <a:effectLst>
                  <a:outerShdw blurRad="38100" dist="38100" dir="2700000" algn="tl">
                    <a:srgbClr val="000000">
                      <a:alpha val="43137"/>
                    </a:srgbClr>
                  </a:outerShdw>
                </a:effectLst>
              </a:endParaRPr>
            </a:p>
          </p:txBody>
        </p:sp>
      </p:grpSp>
      <p:cxnSp>
        <p:nvCxnSpPr>
          <p:cNvPr id="19" name="Rak pil 18"/>
          <p:cNvCxnSpPr/>
          <p:nvPr/>
        </p:nvCxnSpPr>
        <p:spPr>
          <a:xfrm rot="5400000" flipH="1" flipV="1">
            <a:off x="791580" y="368660"/>
            <a:ext cx="576064" cy="216024"/>
          </a:xfrm>
          <a:prstGeom prst="straightConnector1">
            <a:avLst/>
          </a:prstGeom>
          <a:ln w="44450">
            <a:solidFill>
              <a:srgbClr val="C00000"/>
            </a:solidFill>
            <a:headEnd type="none"/>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5496300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ruta 3"/>
          <p:cNvSpPr txBox="1"/>
          <p:nvPr/>
        </p:nvSpPr>
        <p:spPr>
          <a:xfrm>
            <a:off x="928662" y="785794"/>
            <a:ext cx="7286676" cy="830997"/>
          </a:xfrm>
          <a:prstGeom prst="rect">
            <a:avLst/>
          </a:prstGeom>
          <a:noFill/>
          <a:effectLst>
            <a:outerShdw blurRad="50800" dist="38100" dir="2700000" algn="tl" rotWithShape="0">
              <a:prstClr val="black">
                <a:alpha val="40000"/>
              </a:prstClr>
            </a:outerShdw>
          </a:effectLst>
        </p:spPr>
        <p:txBody>
          <a:bodyPr wrap="square" rtlCol="0">
            <a:spAutoFit/>
          </a:bodyPr>
          <a:lstStyle/>
          <a:p>
            <a:r>
              <a:rPr lang="sv-SE" sz="4800" dirty="0" err="1" smtClean="0">
                <a:solidFill>
                  <a:srgbClr val="FFC000"/>
                </a:solidFill>
                <a:effectLst>
                  <a:outerShdw blurRad="38100" dist="38100" dir="2700000" algn="tl">
                    <a:srgbClr val="000000">
                      <a:alpha val="43137"/>
                    </a:srgbClr>
                  </a:outerShdw>
                </a:effectLst>
                <a:latin typeface="Berlin Sans FB Demi" pitchFamily="34" charset="0"/>
              </a:rPr>
              <a:t>Encyclopædia</a:t>
            </a:r>
            <a:r>
              <a:rPr lang="sv-SE" sz="4800" dirty="0" smtClean="0">
                <a:solidFill>
                  <a:srgbClr val="FFC000"/>
                </a:solidFill>
                <a:effectLst>
                  <a:outerShdw blurRad="38100" dist="38100" dir="2700000" algn="tl">
                    <a:srgbClr val="000000">
                      <a:alpha val="43137"/>
                    </a:srgbClr>
                  </a:outerShdw>
                </a:effectLst>
                <a:latin typeface="Berlin Sans FB Demi" pitchFamily="34" charset="0"/>
              </a:rPr>
              <a:t> Britannica</a:t>
            </a:r>
            <a:endParaRPr lang="sv-SE" sz="4800" dirty="0">
              <a:solidFill>
                <a:srgbClr val="FFC000"/>
              </a:solidFill>
              <a:effectLst>
                <a:outerShdw blurRad="38100" dist="38100" dir="2700000" algn="tl">
                  <a:srgbClr val="000000">
                    <a:alpha val="43137"/>
                  </a:srgbClr>
                </a:outerShdw>
              </a:effectLst>
              <a:latin typeface="Berlin Sans FB Demi" pitchFamily="34" charset="0"/>
            </a:endParaRPr>
          </a:p>
        </p:txBody>
      </p:sp>
      <p:sp>
        <p:nvSpPr>
          <p:cNvPr id="5" name="textruta 4"/>
          <p:cNvSpPr txBox="1"/>
          <p:nvPr/>
        </p:nvSpPr>
        <p:spPr>
          <a:xfrm>
            <a:off x="1071538" y="1928803"/>
            <a:ext cx="6884838" cy="4401205"/>
          </a:xfrm>
          <a:prstGeom prst="rect">
            <a:avLst/>
          </a:prstGeom>
          <a:noFill/>
          <a:effectLst>
            <a:outerShdw blurRad="50800" dist="38100" dir="2700000" algn="tl" rotWithShape="0">
              <a:prstClr val="black">
                <a:alpha val="40000"/>
              </a:prstClr>
            </a:outerShdw>
          </a:effectLst>
        </p:spPr>
        <p:txBody>
          <a:bodyPr wrap="square" rtlCol="0">
            <a:spAutoFit/>
          </a:bodyPr>
          <a:lstStyle/>
          <a:p>
            <a:r>
              <a:rPr lang="sv-SE" sz="2800" dirty="0" smtClean="0">
                <a:solidFill>
                  <a:schemeClr val="bg1"/>
                </a:solidFill>
                <a:effectLst>
                  <a:outerShdw blurRad="38100" dist="38100" dir="2700000" algn="tl">
                    <a:srgbClr val="000000">
                      <a:alpha val="43137"/>
                    </a:srgbClr>
                  </a:outerShdw>
                </a:effectLst>
                <a:latin typeface="Arial Rounded MT Bold" pitchFamily="34" charset="0"/>
              </a:rPr>
              <a:t>”</a:t>
            </a:r>
            <a:r>
              <a:rPr lang="sv-SE" sz="2800" dirty="0" err="1" smtClean="0">
                <a:solidFill>
                  <a:srgbClr val="FFFF00"/>
                </a:solidFill>
                <a:effectLst>
                  <a:outerShdw blurRad="38100" dist="38100" dir="2700000" algn="tl">
                    <a:srgbClr val="000000">
                      <a:alpha val="43137"/>
                    </a:srgbClr>
                  </a:outerShdw>
                </a:effectLst>
                <a:latin typeface="Arial Rounded MT Bold" pitchFamily="34" charset="0"/>
              </a:rPr>
              <a:t>Antiokus</a:t>
            </a:r>
            <a:r>
              <a:rPr lang="sv-SE" sz="2800" dirty="0" smtClean="0">
                <a:solidFill>
                  <a:srgbClr val="FFFF00"/>
                </a:solidFill>
                <a:effectLst>
                  <a:outerShdw blurRad="38100" dist="38100" dir="2700000" algn="tl">
                    <a:srgbClr val="000000">
                      <a:alpha val="43137"/>
                    </a:srgbClr>
                  </a:outerShdw>
                </a:effectLst>
                <a:latin typeface="Arial Rounded MT Bold" pitchFamily="34" charset="0"/>
              </a:rPr>
              <a:t> </a:t>
            </a:r>
            <a:r>
              <a:rPr lang="sv-SE" sz="2800" dirty="0">
                <a:solidFill>
                  <a:srgbClr val="FFFF00"/>
                </a:solidFill>
                <a:effectLst>
                  <a:outerShdw blurRad="38100" dist="38100" dir="2700000" algn="tl">
                    <a:srgbClr val="000000">
                      <a:alpha val="43137"/>
                    </a:srgbClr>
                  </a:outerShdw>
                </a:effectLst>
                <a:latin typeface="Arial Rounded MT Bold" pitchFamily="34" charset="0"/>
              </a:rPr>
              <a:t>II </a:t>
            </a:r>
            <a:r>
              <a:rPr lang="sv-SE" sz="2800" dirty="0">
                <a:solidFill>
                  <a:schemeClr val="bg1"/>
                </a:solidFill>
                <a:effectLst>
                  <a:outerShdw blurRad="38100" dist="38100" dir="2700000" algn="tl">
                    <a:srgbClr val="000000">
                      <a:alpha val="43137"/>
                    </a:srgbClr>
                  </a:outerShdw>
                </a:effectLst>
                <a:latin typeface="Arial Rounded MT Bold" pitchFamily="34" charset="0"/>
              </a:rPr>
              <a:t>förkastade sin fru </a:t>
            </a:r>
            <a:r>
              <a:rPr lang="sv-SE" sz="2800" dirty="0" smtClean="0">
                <a:solidFill>
                  <a:schemeClr val="bg1"/>
                </a:solidFill>
                <a:effectLst>
                  <a:outerShdw blurRad="38100" dist="38100" dir="2700000" algn="tl">
                    <a:srgbClr val="000000">
                      <a:alpha val="43137"/>
                    </a:srgbClr>
                  </a:outerShdw>
                </a:effectLst>
                <a:latin typeface="Arial Rounded MT Bold" pitchFamily="34" charset="0"/>
              </a:rPr>
              <a:t/>
            </a:r>
            <a:br>
              <a:rPr lang="sv-SE" sz="2800" dirty="0" smtClean="0">
                <a:solidFill>
                  <a:schemeClr val="bg1"/>
                </a:solidFill>
                <a:effectLst>
                  <a:outerShdw blurRad="38100" dist="38100" dir="2700000" algn="tl">
                    <a:srgbClr val="000000">
                      <a:alpha val="43137"/>
                    </a:srgbClr>
                  </a:outerShdw>
                </a:effectLst>
                <a:latin typeface="Arial Rounded MT Bold" pitchFamily="34" charset="0"/>
              </a:rPr>
            </a:br>
            <a:r>
              <a:rPr lang="sv-SE" sz="2800" dirty="0" err="1" smtClean="0">
                <a:solidFill>
                  <a:srgbClr val="FFFF00"/>
                </a:solidFill>
                <a:effectLst>
                  <a:outerShdw blurRad="38100" dist="38100" dir="2700000" algn="tl">
                    <a:srgbClr val="000000">
                      <a:alpha val="43137"/>
                    </a:srgbClr>
                  </a:outerShdw>
                </a:effectLst>
                <a:latin typeface="Arial Rounded MT Bold" pitchFamily="34" charset="0"/>
              </a:rPr>
              <a:t>Laodice</a:t>
            </a:r>
            <a:r>
              <a:rPr lang="sv-SE" sz="2800" dirty="0" smtClean="0">
                <a:solidFill>
                  <a:srgbClr val="FFFF00"/>
                </a:solidFill>
                <a:effectLst>
                  <a:outerShdw blurRad="38100" dist="38100" dir="2700000" algn="tl">
                    <a:srgbClr val="000000">
                      <a:alpha val="43137"/>
                    </a:srgbClr>
                  </a:outerShdw>
                </a:effectLst>
                <a:latin typeface="Arial Rounded MT Bold" pitchFamily="34" charset="0"/>
              </a:rPr>
              <a:t> </a:t>
            </a:r>
            <a:r>
              <a:rPr lang="sv-SE" sz="2800" dirty="0" smtClean="0">
                <a:solidFill>
                  <a:schemeClr val="bg1"/>
                </a:solidFill>
                <a:effectLst>
                  <a:outerShdw blurRad="38100" dist="38100" dir="2700000" algn="tl">
                    <a:srgbClr val="000000">
                      <a:alpha val="43137"/>
                    </a:srgbClr>
                  </a:outerShdw>
                </a:effectLst>
                <a:latin typeface="Arial Rounded MT Bold" pitchFamily="34" charset="0"/>
              </a:rPr>
              <a:t>… och </a:t>
            </a:r>
            <a:r>
              <a:rPr lang="sv-SE" sz="2800" dirty="0">
                <a:solidFill>
                  <a:schemeClr val="bg1"/>
                </a:solidFill>
                <a:effectLst>
                  <a:outerShdw blurRad="38100" dist="38100" dir="2700000" algn="tl">
                    <a:srgbClr val="000000">
                      <a:alpha val="43137"/>
                    </a:srgbClr>
                  </a:outerShdw>
                </a:effectLst>
                <a:latin typeface="Arial Rounded MT Bold" pitchFamily="34" charset="0"/>
              </a:rPr>
              <a:t>gifte sig med </a:t>
            </a:r>
            <a:r>
              <a:rPr lang="sv-SE" sz="2800" dirty="0">
                <a:solidFill>
                  <a:srgbClr val="FFFF00"/>
                </a:solidFill>
                <a:effectLst>
                  <a:outerShdw blurRad="38100" dist="38100" dir="2700000" algn="tl">
                    <a:srgbClr val="000000">
                      <a:alpha val="43137"/>
                    </a:srgbClr>
                  </a:outerShdw>
                </a:effectLst>
                <a:latin typeface="Arial Rounded MT Bold" pitchFamily="34" charset="0"/>
              </a:rPr>
              <a:t>Ptolemaios</a:t>
            </a:r>
            <a:r>
              <a:rPr lang="sv-SE" sz="2800" dirty="0">
                <a:solidFill>
                  <a:schemeClr val="bg1"/>
                </a:solidFill>
                <a:effectLst>
                  <a:outerShdw blurRad="38100" dist="38100" dir="2700000" algn="tl">
                    <a:srgbClr val="000000">
                      <a:alpha val="43137"/>
                    </a:srgbClr>
                  </a:outerShdw>
                </a:effectLst>
                <a:latin typeface="Arial Rounded MT Bold" pitchFamily="34" charset="0"/>
              </a:rPr>
              <a:t> </a:t>
            </a:r>
            <a:r>
              <a:rPr lang="sv-SE" sz="2800" dirty="0" smtClean="0">
                <a:solidFill>
                  <a:srgbClr val="FFFF00"/>
                </a:solidFill>
                <a:effectLst>
                  <a:outerShdw blurRad="38100" dist="38100" dir="2700000" algn="tl">
                    <a:srgbClr val="000000">
                      <a:alpha val="43137"/>
                    </a:srgbClr>
                  </a:outerShdw>
                </a:effectLst>
                <a:latin typeface="Arial Rounded MT Bold" pitchFamily="34" charset="0"/>
              </a:rPr>
              <a:t>dotter</a:t>
            </a:r>
            <a:r>
              <a:rPr lang="sv-SE" sz="2800" dirty="0" smtClean="0">
                <a:solidFill>
                  <a:schemeClr val="bg1"/>
                </a:solidFill>
                <a:effectLst>
                  <a:outerShdw blurRad="38100" dist="38100" dir="2700000" algn="tl">
                    <a:srgbClr val="000000">
                      <a:alpha val="43137"/>
                    </a:srgbClr>
                  </a:outerShdw>
                </a:effectLst>
                <a:latin typeface="Arial Rounded MT Bold" pitchFamily="34" charset="0"/>
              </a:rPr>
              <a:t> </a:t>
            </a:r>
            <a:r>
              <a:rPr lang="sv-SE" sz="2800" dirty="0" err="1" smtClean="0">
                <a:solidFill>
                  <a:srgbClr val="FFFF00"/>
                </a:solidFill>
                <a:effectLst>
                  <a:outerShdw blurRad="38100" dist="38100" dir="2700000" algn="tl">
                    <a:srgbClr val="000000">
                      <a:alpha val="43137"/>
                    </a:srgbClr>
                  </a:outerShdw>
                </a:effectLst>
                <a:latin typeface="Arial Rounded MT Bold" pitchFamily="34" charset="0"/>
              </a:rPr>
              <a:t>Berenice</a:t>
            </a:r>
            <a:r>
              <a:rPr lang="sv-SE" sz="2800" dirty="0">
                <a:solidFill>
                  <a:schemeClr val="bg1"/>
                </a:solidFill>
                <a:effectLst>
                  <a:outerShdw blurRad="38100" dist="38100" dir="2700000" algn="tl">
                    <a:srgbClr val="000000">
                      <a:alpha val="43137"/>
                    </a:srgbClr>
                  </a:outerShdw>
                </a:effectLst>
                <a:latin typeface="Arial Rounded MT Bold" pitchFamily="34" charset="0"/>
              </a:rPr>
              <a:t>.</a:t>
            </a:r>
            <a:r>
              <a:rPr lang="sv-SE" sz="2800" dirty="0" smtClean="0">
                <a:solidFill>
                  <a:schemeClr val="bg1"/>
                </a:solidFill>
                <a:effectLst>
                  <a:outerShdw blurRad="38100" dist="38100" dir="2700000" algn="tl">
                    <a:srgbClr val="000000">
                      <a:alpha val="43137"/>
                    </a:srgbClr>
                  </a:outerShdw>
                </a:effectLst>
                <a:latin typeface="Arial Rounded MT Bold" pitchFamily="34" charset="0"/>
              </a:rPr>
              <a:t> </a:t>
            </a:r>
            <a:br>
              <a:rPr lang="sv-SE" sz="2800" dirty="0" smtClean="0">
                <a:solidFill>
                  <a:schemeClr val="bg1"/>
                </a:solidFill>
                <a:effectLst>
                  <a:outerShdw blurRad="38100" dist="38100" dir="2700000" algn="tl">
                    <a:srgbClr val="000000">
                      <a:alpha val="43137"/>
                    </a:srgbClr>
                  </a:outerShdw>
                </a:effectLst>
                <a:latin typeface="Arial Rounded MT Bold" pitchFamily="34" charset="0"/>
              </a:rPr>
            </a:br>
            <a:r>
              <a:rPr lang="sv-SE" sz="2800" dirty="0" smtClean="0">
                <a:solidFill>
                  <a:schemeClr val="bg1"/>
                </a:solidFill>
                <a:effectLst>
                  <a:outerShdw blurRad="38100" dist="38100" dir="2700000" algn="tl">
                    <a:srgbClr val="000000">
                      <a:alpha val="43137"/>
                    </a:srgbClr>
                  </a:outerShdw>
                </a:effectLst>
                <a:latin typeface="Arial Rounded MT Bold" pitchFamily="34" charset="0"/>
              </a:rPr>
              <a:t>Men </a:t>
            </a:r>
            <a:r>
              <a:rPr lang="sv-SE" sz="2800" dirty="0">
                <a:solidFill>
                  <a:schemeClr val="bg1"/>
                </a:solidFill>
                <a:effectLst>
                  <a:outerShdw blurRad="38100" dist="38100" dir="2700000" algn="tl">
                    <a:srgbClr val="000000">
                      <a:alpha val="43137"/>
                    </a:srgbClr>
                  </a:outerShdw>
                </a:effectLst>
                <a:latin typeface="Arial Rounded MT Bold" pitchFamily="34" charset="0"/>
              </a:rPr>
              <a:t>246 f.Kr. hade </a:t>
            </a:r>
            <a:r>
              <a:rPr lang="sv-SE" sz="2800" dirty="0" err="1">
                <a:solidFill>
                  <a:schemeClr val="bg1"/>
                </a:solidFill>
                <a:effectLst>
                  <a:outerShdw blurRad="38100" dist="38100" dir="2700000" algn="tl">
                    <a:srgbClr val="000000">
                      <a:alpha val="43137"/>
                    </a:srgbClr>
                  </a:outerShdw>
                </a:effectLst>
                <a:latin typeface="Arial Rounded MT Bold" pitchFamily="34" charset="0"/>
              </a:rPr>
              <a:t>Antiokus</a:t>
            </a:r>
            <a:r>
              <a:rPr lang="sv-SE" sz="2800" dirty="0">
                <a:solidFill>
                  <a:schemeClr val="bg1"/>
                </a:solidFill>
                <a:effectLst>
                  <a:outerShdw blurRad="38100" dist="38100" dir="2700000" algn="tl">
                    <a:srgbClr val="000000">
                      <a:alpha val="43137"/>
                    </a:srgbClr>
                  </a:outerShdw>
                </a:effectLst>
                <a:latin typeface="Arial Rounded MT Bold" pitchFamily="34" charset="0"/>
              </a:rPr>
              <a:t> lämnat </a:t>
            </a:r>
            <a:r>
              <a:rPr lang="sv-SE" sz="2800" dirty="0" err="1">
                <a:solidFill>
                  <a:schemeClr val="bg1"/>
                </a:solidFill>
                <a:effectLst>
                  <a:outerShdw blurRad="38100" dist="38100" dir="2700000" algn="tl">
                    <a:srgbClr val="000000">
                      <a:alpha val="43137"/>
                    </a:srgbClr>
                  </a:outerShdw>
                </a:effectLst>
                <a:latin typeface="Arial Rounded MT Bold" pitchFamily="34" charset="0"/>
              </a:rPr>
              <a:t>Berenice</a:t>
            </a:r>
            <a:r>
              <a:rPr lang="sv-SE" sz="2800" dirty="0">
                <a:solidFill>
                  <a:schemeClr val="bg1"/>
                </a:solidFill>
                <a:effectLst>
                  <a:outerShdw blurRad="38100" dist="38100" dir="2700000" algn="tl">
                    <a:srgbClr val="000000">
                      <a:alpha val="43137"/>
                    </a:srgbClr>
                  </a:outerShdw>
                </a:effectLst>
                <a:latin typeface="Arial Rounded MT Bold" pitchFamily="34" charset="0"/>
              </a:rPr>
              <a:t> för att leva igen med </a:t>
            </a:r>
            <a:r>
              <a:rPr lang="sv-SE" sz="2800" dirty="0" smtClean="0">
                <a:solidFill>
                  <a:schemeClr val="bg1"/>
                </a:solidFill>
                <a:effectLst>
                  <a:outerShdw blurRad="38100" dist="38100" dir="2700000" algn="tl">
                    <a:srgbClr val="000000">
                      <a:alpha val="43137"/>
                    </a:srgbClr>
                  </a:outerShdw>
                </a:effectLst>
                <a:latin typeface="Arial Rounded MT Bold" pitchFamily="34" charset="0"/>
              </a:rPr>
              <a:t/>
            </a:r>
            <a:br>
              <a:rPr lang="sv-SE" sz="2800" dirty="0" smtClean="0">
                <a:solidFill>
                  <a:schemeClr val="bg1"/>
                </a:solidFill>
                <a:effectLst>
                  <a:outerShdw blurRad="38100" dist="38100" dir="2700000" algn="tl">
                    <a:srgbClr val="000000">
                      <a:alpha val="43137"/>
                    </a:srgbClr>
                  </a:outerShdw>
                </a:effectLst>
                <a:latin typeface="Arial Rounded MT Bold" pitchFamily="34" charset="0"/>
              </a:rPr>
            </a:br>
            <a:r>
              <a:rPr lang="sv-SE" sz="2800" dirty="0" err="1" smtClean="0">
                <a:solidFill>
                  <a:schemeClr val="bg1"/>
                </a:solidFill>
                <a:effectLst>
                  <a:outerShdw blurRad="38100" dist="38100" dir="2700000" algn="tl">
                    <a:srgbClr val="000000">
                      <a:alpha val="43137"/>
                    </a:srgbClr>
                  </a:outerShdw>
                </a:effectLst>
                <a:latin typeface="Arial Rounded MT Bold" pitchFamily="34" charset="0"/>
              </a:rPr>
              <a:t>Laodice</a:t>
            </a:r>
            <a:r>
              <a:rPr lang="sv-SE" sz="2800" dirty="0" smtClean="0">
                <a:solidFill>
                  <a:schemeClr val="bg1"/>
                </a:solidFill>
                <a:effectLst>
                  <a:outerShdw blurRad="38100" dist="38100" dir="2700000" algn="tl">
                    <a:srgbClr val="000000">
                      <a:alpha val="43137"/>
                    </a:srgbClr>
                  </a:outerShdw>
                </a:effectLst>
                <a:latin typeface="Arial Rounded MT Bold" pitchFamily="34" charset="0"/>
              </a:rPr>
              <a:t> </a:t>
            </a:r>
            <a:r>
              <a:rPr lang="sv-SE" sz="2800" dirty="0">
                <a:solidFill>
                  <a:schemeClr val="bg1"/>
                </a:solidFill>
                <a:effectLst>
                  <a:outerShdw blurRad="38100" dist="38100" dir="2700000" algn="tl">
                    <a:srgbClr val="000000">
                      <a:alpha val="43137"/>
                    </a:srgbClr>
                  </a:outerShdw>
                </a:effectLst>
                <a:latin typeface="Arial Rounded MT Bold" pitchFamily="34" charset="0"/>
              </a:rPr>
              <a:t>och </a:t>
            </a:r>
            <a:r>
              <a:rPr lang="sv-SE" sz="2800" dirty="0" err="1">
                <a:solidFill>
                  <a:schemeClr val="bg1"/>
                </a:solidFill>
                <a:effectLst>
                  <a:outerShdw blurRad="38100" dist="38100" dir="2700000" algn="tl">
                    <a:srgbClr val="000000">
                      <a:alpha val="43137"/>
                    </a:srgbClr>
                  </a:outerShdw>
                </a:effectLst>
                <a:latin typeface="Arial Rounded MT Bold" pitchFamily="34" charset="0"/>
              </a:rPr>
              <a:t>Seleukos</a:t>
            </a:r>
            <a:r>
              <a:rPr lang="sv-SE" sz="2800" dirty="0">
                <a:solidFill>
                  <a:schemeClr val="bg1"/>
                </a:solidFill>
                <a:effectLst>
                  <a:outerShdw blurRad="38100" dist="38100" dir="2700000" algn="tl">
                    <a:srgbClr val="000000">
                      <a:alpha val="43137"/>
                    </a:srgbClr>
                  </a:outerShdw>
                </a:effectLst>
                <a:latin typeface="Arial Rounded MT Bold" pitchFamily="34" charset="0"/>
              </a:rPr>
              <a:t> i Mindre Asien. </a:t>
            </a:r>
            <a:r>
              <a:rPr lang="sv-SE" sz="2800" dirty="0" err="1">
                <a:solidFill>
                  <a:schemeClr val="bg1"/>
                </a:solidFill>
                <a:effectLst>
                  <a:outerShdw blurRad="38100" dist="38100" dir="2700000" algn="tl">
                    <a:srgbClr val="000000">
                      <a:alpha val="43137"/>
                    </a:srgbClr>
                  </a:outerShdw>
                </a:effectLst>
                <a:latin typeface="Arial Rounded MT Bold" pitchFamily="34" charset="0"/>
              </a:rPr>
              <a:t>Laodice</a:t>
            </a:r>
            <a:r>
              <a:rPr lang="sv-SE" sz="2800" dirty="0">
                <a:solidFill>
                  <a:schemeClr val="bg1"/>
                </a:solidFill>
                <a:effectLst>
                  <a:outerShdw blurRad="38100" dist="38100" dir="2700000" algn="tl">
                    <a:srgbClr val="000000">
                      <a:alpha val="43137"/>
                    </a:srgbClr>
                  </a:outerShdw>
                </a:effectLst>
                <a:latin typeface="Arial Rounded MT Bold" pitchFamily="34" charset="0"/>
              </a:rPr>
              <a:t> </a:t>
            </a:r>
            <a:r>
              <a:rPr lang="sv-SE" sz="2800" dirty="0">
                <a:solidFill>
                  <a:srgbClr val="FFFF00"/>
                </a:solidFill>
                <a:effectLst>
                  <a:outerShdw blurRad="38100" dist="38100" dir="2700000" algn="tl">
                    <a:srgbClr val="000000">
                      <a:alpha val="43137"/>
                    </a:srgbClr>
                  </a:outerShdw>
                </a:effectLst>
                <a:latin typeface="Arial Rounded MT Bold" pitchFamily="34" charset="0"/>
              </a:rPr>
              <a:t>förgiftade</a:t>
            </a:r>
            <a:r>
              <a:rPr lang="sv-SE" sz="2800" dirty="0">
                <a:solidFill>
                  <a:schemeClr val="bg1"/>
                </a:solidFill>
                <a:effectLst>
                  <a:outerShdw blurRad="38100" dist="38100" dir="2700000" algn="tl">
                    <a:srgbClr val="000000">
                      <a:alpha val="43137"/>
                    </a:srgbClr>
                  </a:outerShdw>
                </a:effectLst>
                <a:latin typeface="Arial Rounded MT Bold" pitchFamily="34" charset="0"/>
              </a:rPr>
              <a:t> honom och utropade sin son </a:t>
            </a:r>
            <a:r>
              <a:rPr lang="sv-SE" sz="2800" dirty="0" smtClean="0">
                <a:solidFill>
                  <a:schemeClr val="bg1"/>
                </a:solidFill>
                <a:effectLst>
                  <a:outerShdw blurRad="38100" dist="38100" dir="2700000" algn="tl">
                    <a:srgbClr val="000000">
                      <a:alpha val="43137"/>
                    </a:srgbClr>
                  </a:outerShdw>
                </a:effectLst>
                <a:latin typeface="Arial Rounded MT Bold" pitchFamily="34" charset="0"/>
              </a:rPr>
              <a:t>till kung </a:t>
            </a:r>
            <a:r>
              <a:rPr lang="sv-SE" sz="2800" dirty="0" err="1">
                <a:solidFill>
                  <a:schemeClr val="bg1"/>
                </a:solidFill>
                <a:effectLst>
                  <a:outerShdw blurRad="38100" dist="38100" dir="2700000" algn="tl">
                    <a:srgbClr val="000000">
                      <a:alpha val="43137"/>
                    </a:srgbClr>
                  </a:outerShdw>
                </a:effectLst>
                <a:latin typeface="Arial Rounded MT Bold" pitchFamily="34" charset="0"/>
              </a:rPr>
              <a:t>Seleukos</a:t>
            </a:r>
            <a:r>
              <a:rPr lang="sv-SE" sz="2800" dirty="0">
                <a:solidFill>
                  <a:schemeClr val="bg1"/>
                </a:solidFill>
                <a:effectLst>
                  <a:outerShdw blurRad="38100" dist="38100" dir="2700000" algn="tl">
                    <a:srgbClr val="000000">
                      <a:alpha val="43137"/>
                    </a:srgbClr>
                  </a:outerShdw>
                </a:effectLst>
                <a:latin typeface="Arial Rounded MT Bold" pitchFamily="34" charset="0"/>
              </a:rPr>
              <a:t> II, medan hennes anhängare i Antiokia gjorde sig av med </a:t>
            </a:r>
            <a:r>
              <a:rPr lang="sv-SE" sz="2800" dirty="0" err="1">
                <a:solidFill>
                  <a:srgbClr val="FFFF00"/>
                </a:solidFill>
                <a:effectLst>
                  <a:outerShdw blurRad="38100" dist="38100" dir="2700000" algn="tl">
                    <a:srgbClr val="000000">
                      <a:alpha val="43137"/>
                    </a:srgbClr>
                  </a:outerShdw>
                </a:effectLst>
                <a:latin typeface="Arial Rounded MT Bold" pitchFamily="34" charset="0"/>
              </a:rPr>
              <a:t>Berenice</a:t>
            </a:r>
            <a:r>
              <a:rPr lang="sv-SE" sz="2800" dirty="0" smtClean="0">
                <a:solidFill>
                  <a:schemeClr val="bg1"/>
                </a:solidFill>
                <a:effectLst>
                  <a:outerShdw blurRad="38100" dist="38100" dir="2700000" algn="tl">
                    <a:srgbClr val="000000">
                      <a:alpha val="43137"/>
                    </a:srgbClr>
                  </a:outerShdw>
                </a:effectLst>
                <a:latin typeface="Arial Rounded MT Bold" pitchFamily="34" charset="0"/>
              </a:rPr>
              <a:t>.”</a:t>
            </a:r>
            <a:endParaRPr lang="en-US" sz="2800" dirty="0" smtClean="0">
              <a:solidFill>
                <a:schemeClr val="bg1"/>
              </a:solidFill>
              <a:effectLst>
                <a:outerShdw blurRad="38100" dist="38100" dir="2700000" algn="tl">
                  <a:srgbClr val="000000">
                    <a:alpha val="43137"/>
                  </a:srgbClr>
                </a:outerShdw>
              </a:effectLst>
              <a:latin typeface="Arial Rounded MT Bold" pitchFamily="34" charset="0"/>
            </a:endParaRPr>
          </a:p>
        </p:txBody>
      </p:sp>
      <p:sp>
        <p:nvSpPr>
          <p:cNvPr id="6" name="textruta 5"/>
          <p:cNvSpPr txBox="1"/>
          <p:nvPr/>
        </p:nvSpPr>
        <p:spPr>
          <a:xfrm>
            <a:off x="5350978" y="6318672"/>
            <a:ext cx="2864360" cy="369332"/>
          </a:xfrm>
          <a:prstGeom prst="rect">
            <a:avLst/>
          </a:prstGeom>
          <a:noFill/>
          <a:effectLst>
            <a:outerShdw blurRad="50800" dist="38100" dir="2700000" algn="tl" rotWithShape="0">
              <a:prstClr val="black">
                <a:alpha val="40000"/>
              </a:prstClr>
            </a:outerShdw>
          </a:effectLst>
        </p:spPr>
        <p:txBody>
          <a:bodyPr wrap="square" rtlCol="0">
            <a:spAutoFit/>
          </a:bodyPr>
          <a:lstStyle/>
          <a:p>
            <a:pPr marL="342900" indent="-342900" algn="r"/>
            <a:r>
              <a:rPr lang="sv-SE" b="1" dirty="0" err="1" smtClean="0">
                <a:solidFill>
                  <a:schemeClr val="bg1"/>
                </a:solidFill>
              </a:rPr>
              <a:t>Arikel</a:t>
            </a:r>
            <a:r>
              <a:rPr lang="sv-SE" b="1" dirty="0" smtClean="0">
                <a:solidFill>
                  <a:schemeClr val="bg1"/>
                </a:solidFill>
              </a:rPr>
              <a:t>: </a:t>
            </a:r>
            <a:r>
              <a:rPr lang="sv-SE" b="1" dirty="0" err="1">
                <a:solidFill>
                  <a:schemeClr val="bg1"/>
                </a:solidFill>
              </a:rPr>
              <a:t>Seleucus</a:t>
            </a:r>
            <a:r>
              <a:rPr lang="sv-SE" b="1" dirty="0">
                <a:solidFill>
                  <a:schemeClr val="bg1"/>
                </a:solidFill>
              </a:rPr>
              <a:t> II </a:t>
            </a:r>
            <a:r>
              <a:rPr lang="sv-SE" b="1" dirty="0" err="1">
                <a:solidFill>
                  <a:schemeClr val="bg1"/>
                </a:solidFill>
              </a:rPr>
              <a:t>Callinicus</a:t>
            </a:r>
            <a:endParaRPr lang="sv-SE" b="1" dirty="0">
              <a:solidFill>
                <a:schemeClr val="bg1"/>
              </a:solidFill>
            </a:endParaRPr>
          </a:p>
        </p:txBody>
      </p:sp>
      <p:pic>
        <p:nvPicPr>
          <p:cNvPr id="1026" name="Picture 2" descr="C:\Documents and Settings\Jonathan Karlsson\Mina dokument\Mötesserier\Övrigt\Daniel 11\britannica.jpg"/>
          <p:cNvPicPr>
            <a:picLocks noChangeAspect="1" noChangeArrowheads="1"/>
          </p:cNvPicPr>
          <p:nvPr/>
        </p:nvPicPr>
        <p:blipFill>
          <a:blip r:embed="rId3" cstate="screen"/>
          <a:srcRect/>
          <a:stretch>
            <a:fillRect/>
          </a:stretch>
        </p:blipFill>
        <p:spPr bwMode="auto">
          <a:xfrm>
            <a:off x="6653122" y="1628800"/>
            <a:ext cx="2012265" cy="1368152"/>
          </a:xfrm>
          <a:prstGeom prst="rect">
            <a:avLst/>
          </a:prstGeom>
          <a:noFill/>
        </p:spPr>
      </p:pic>
      <p:grpSp>
        <p:nvGrpSpPr>
          <p:cNvPr id="7" name="Grupp 6"/>
          <p:cNvGrpSpPr/>
          <p:nvPr/>
        </p:nvGrpSpPr>
        <p:grpSpPr>
          <a:xfrm>
            <a:off x="179512" y="-27384"/>
            <a:ext cx="8640960" cy="1243300"/>
            <a:chOff x="179512" y="-27384"/>
            <a:chExt cx="8640960" cy="1243300"/>
          </a:xfrm>
        </p:grpSpPr>
        <p:sp>
          <p:nvSpPr>
            <p:cNvPr id="8" name="Femhörning 7"/>
            <p:cNvSpPr/>
            <p:nvPr/>
          </p:nvSpPr>
          <p:spPr>
            <a:xfrm>
              <a:off x="323528" y="-27384"/>
              <a:ext cx="720080" cy="360040"/>
            </a:xfrm>
            <a:prstGeom prst="homePlate">
              <a:avLst/>
            </a:prstGeom>
            <a:solidFill>
              <a:schemeClr val="bg1">
                <a:lumMod val="6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sv-SE"/>
            </a:p>
          </p:txBody>
        </p:sp>
        <p:cxnSp>
          <p:nvCxnSpPr>
            <p:cNvPr id="9" name="Rak pil 8"/>
            <p:cNvCxnSpPr/>
            <p:nvPr/>
          </p:nvCxnSpPr>
          <p:spPr>
            <a:xfrm rot="5400000" flipH="1" flipV="1">
              <a:off x="144302" y="493512"/>
              <a:ext cx="359246" cy="794"/>
            </a:xfrm>
            <a:prstGeom prst="straightConnector1">
              <a:avLst/>
            </a:prstGeom>
            <a:ln w="38100">
              <a:solidFill>
                <a:srgbClr val="FF0000"/>
              </a:solidFill>
              <a:tailEnd type="non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0" name="textruta 9"/>
            <p:cNvSpPr txBox="1"/>
            <p:nvPr/>
          </p:nvSpPr>
          <p:spPr>
            <a:xfrm>
              <a:off x="179512" y="673532"/>
              <a:ext cx="648072" cy="523220"/>
            </a:xfrm>
            <a:prstGeom prst="rect">
              <a:avLst/>
            </a:prstGeom>
            <a:noFill/>
          </p:spPr>
          <p:txBody>
            <a:bodyPr wrap="square" rtlCol="0">
              <a:spAutoFit/>
            </a:bodyPr>
            <a:lstStyle/>
            <a:p>
              <a:r>
                <a:rPr lang="sv-SE" sz="1400" b="1" dirty="0" smtClean="0">
                  <a:solidFill>
                    <a:schemeClr val="bg1"/>
                  </a:solidFill>
                </a:rPr>
                <a:t>539 </a:t>
              </a:r>
              <a:r>
                <a:rPr lang="sv-SE" sz="1400" b="1" dirty="0" err="1" smtClean="0">
                  <a:solidFill>
                    <a:schemeClr val="bg1"/>
                  </a:solidFill>
                </a:rPr>
                <a:t>f.Kr</a:t>
              </a:r>
              <a:endParaRPr lang="sv-SE" sz="1400" b="1" dirty="0">
                <a:solidFill>
                  <a:schemeClr val="bg1"/>
                </a:solidFill>
              </a:endParaRPr>
            </a:p>
          </p:txBody>
        </p:sp>
        <p:sp>
          <p:nvSpPr>
            <p:cNvPr id="11" name="V-form 10"/>
            <p:cNvSpPr/>
            <p:nvPr/>
          </p:nvSpPr>
          <p:spPr>
            <a:xfrm>
              <a:off x="899592" y="-27384"/>
              <a:ext cx="792088" cy="360040"/>
            </a:xfrm>
            <a:prstGeom prst="chevron">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sv-SE">
                <a:solidFill>
                  <a:schemeClr val="tx1"/>
                </a:solidFill>
              </a:endParaRPr>
            </a:p>
          </p:txBody>
        </p:sp>
        <p:sp>
          <p:nvSpPr>
            <p:cNvPr id="12" name="V-form 11"/>
            <p:cNvSpPr/>
            <p:nvPr/>
          </p:nvSpPr>
          <p:spPr>
            <a:xfrm>
              <a:off x="1547664" y="-27384"/>
              <a:ext cx="2304256" cy="360040"/>
            </a:xfrm>
            <a:prstGeom prst="chevron">
              <a:avLst/>
            </a:prstGeom>
            <a:solidFill>
              <a:schemeClr val="tx1">
                <a:lumMod val="75000"/>
                <a:lumOff val="25000"/>
              </a:schemeClr>
            </a:solidFill>
          </p:spPr>
          <p:style>
            <a:lnRef idx="0">
              <a:schemeClr val="dk1"/>
            </a:lnRef>
            <a:fillRef idx="3">
              <a:schemeClr val="dk1"/>
            </a:fillRef>
            <a:effectRef idx="3">
              <a:schemeClr val="dk1"/>
            </a:effectRef>
            <a:fontRef idx="minor">
              <a:schemeClr val="lt1"/>
            </a:fontRef>
          </p:style>
          <p:txBody>
            <a:bodyPr rtlCol="0" anchor="ctr"/>
            <a:lstStyle/>
            <a:p>
              <a:pPr algn="ctr"/>
              <a:endParaRPr lang="sv-SE">
                <a:solidFill>
                  <a:schemeClr val="tx1"/>
                </a:solidFill>
              </a:endParaRPr>
            </a:p>
          </p:txBody>
        </p:sp>
        <p:sp>
          <p:nvSpPr>
            <p:cNvPr id="13" name="V-form 12"/>
            <p:cNvSpPr/>
            <p:nvPr/>
          </p:nvSpPr>
          <p:spPr>
            <a:xfrm>
              <a:off x="3707904" y="-27384"/>
              <a:ext cx="4536504" cy="360040"/>
            </a:xfrm>
            <a:prstGeom prst="chevron">
              <a:avLst/>
            </a:prstGeom>
            <a:gradFill>
              <a:gsLst>
                <a:gs pos="0">
                  <a:srgbClr val="4C216D"/>
                </a:gs>
                <a:gs pos="90000">
                  <a:srgbClr val="C00000"/>
                </a:gs>
              </a:gsLst>
              <a:lin ang="5400000" scaled="0"/>
            </a:gradFill>
          </p:spPr>
          <p:style>
            <a:lnRef idx="0">
              <a:schemeClr val="dk1"/>
            </a:lnRef>
            <a:fillRef idx="3">
              <a:schemeClr val="dk1"/>
            </a:fillRef>
            <a:effectRef idx="3">
              <a:schemeClr val="dk1"/>
            </a:effectRef>
            <a:fontRef idx="minor">
              <a:schemeClr val="lt1"/>
            </a:fontRef>
          </p:style>
          <p:txBody>
            <a:bodyPr rtlCol="0" anchor="ctr"/>
            <a:lstStyle/>
            <a:p>
              <a:pPr algn="ctr"/>
              <a:endParaRPr lang="sv-SE">
                <a:solidFill>
                  <a:schemeClr val="tx1"/>
                </a:solidFill>
              </a:endParaRPr>
            </a:p>
          </p:txBody>
        </p:sp>
        <p:sp>
          <p:nvSpPr>
            <p:cNvPr id="14" name="V-form 13"/>
            <p:cNvSpPr/>
            <p:nvPr/>
          </p:nvSpPr>
          <p:spPr>
            <a:xfrm>
              <a:off x="8100392" y="-27384"/>
              <a:ext cx="720080" cy="360040"/>
            </a:xfrm>
            <a:prstGeom prst="chevron">
              <a:avLst>
                <a:gd name="adj" fmla="val 0"/>
              </a:avLst>
            </a:prstGeom>
            <a:solidFill>
              <a:schemeClr val="accent1">
                <a:lumMod val="50000"/>
              </a:schemeClr>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sv-SE">
                <a:solidFill>
                  <a:schemeClr val="tx1"/>
                </a:solidFill>
              </a:endParaRPr>
            </a:p>
          </p:txBody>
        </p:sp>
        <p:cxnSp>
          <p:nvCxnSpPr>
            <p:cNvPr id="15" name="Rak pil 14"/>
            <p:cNvCxnSpPr/>
            <p:nvPr/>
          </p:nvCxnSpPr>
          <p:spPr>
            <a:xfrm rot="5400000" flipH="1" flipV="1">
              <a:off x="7898600" y="511882"/>
              <a:ext cx="359246" cy="794"/>
            </a:xfrm>
            <a:prstGeom prst="straightConnector1">
              <a:avLst/>
            </a:prstGeom>
            <a:ln w="38100">
              <a:solidFill>
                <a:srgbClr val="FF0000"/>
              </a:solidFill>
              <a:tailEnd type="non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6" name="textruta 15"/>
            <p:cNvSpPr txBox="1"/>
            <p:nvPr/>
          </p:nvSpPr>
          <p:spPr>
            <a:xfrm>
              <a:off x="7668344" y="692696"/>
              <a:ext cx="792088" cy="523220"/>
            </a:xfrm>
            <a:prstGeom prst="rect">
              <a:avLst/>
            </a:prstGeom>
            <a:noFill/>
          </p:spPr>
          <p:txBody>
            <a:bodyPr wrap="square" rtlCol="0">
              <a:spAutoFit/>
            </a:bodyPr>
            <a:lstStyle/>
            <a:p>
              <a:pPr algn="ctr"/>
              <a:r>
                <a:rPr lang="sv-SE" sz="1400" b="1" dirty="0" smtClean="0">
                  <a:solidFill>
                    <a:schemeClr val="bg1"/>
                  </a:solidFill>
                </a:rPr>
                <a:t>Ändens tid</a:t>
              </a:r>
              <a:endParaRPr lang="sv-SE" sz="1400" b="1" dirty="0">
                <a:solidFill>
                  <a:schemeClr val="bg1"/>
                </a:solidFill>
              </a:endParaRPr>
            </a:p>
          </p:txBody>
        </p:sp>
        <p:cxnSp>
          <p:nvCxnSpPr>
            <p:cNvPr id="17" name="Rak pil 16"/>
            <p:cNvCxnSpPr/>
            <p:nvPr/>
          </p:nvCxnSpPr>
          <p:spPr>
            <a:xfrm rot="5400000" flipH="1" flipV="1">
              <a:off x="1921793" y="345951"/>
              <a:ext cx="691902" cy="1588"/>
            </a:xfrm>
            <a:prstGeom prst="straightConnector1">
              <a:avLst/>
            </a:prstGeom>
            <a:ln w="38100">
              <a:solidFill>
                <a:srgbClr val="FF0000"/>
              </a:solidFill>
              <a:tailEnd type="non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8" name="textruta 17"/>
            <p:cNvSpPr txBox="1"/>
            <p:nvPr/>
          </p:nvSpPr>
          <p:spPr>
            <a:xfrm>
              <a:off x="2123728" y="672951"/>
              <a:ext cx="360040" cy="307777"/>
            </a:xfrm>
            <a:prstGeom prst="rect">
              <a:avLst/>
            </a:prstGeom>
            <a:noFill/>
          </p:spPr>
          <p:txBody>
            <a:bodyPr wrap="square" rtlCol="0">
              <a:spAutoFit/>
            </a:bodyPr>
            <a:lstStyle/>
            <a:p>
              <a:r>
                <a:rPr lang="sv-SE" sz="1400" b="1" dirty="0" smtClean="0">
                  <a:solidFill>
                    <a:schemeClr val="bg1"/>
                  </a:solidFill>
                  <a:effectLst>
                    <a:outerShdw blurRad="38100" dist="38100" dir="2700000" algn="tl">
                      <a:srgbClr val="000000">
                        <a:alpha val="43137"/>
                      </a:srgbClr>
                    </a:outerShdw>
                  </a:effectLst>
                </a:rPr>
                <a:t>0</a:t>
              </a:r>
              <a:endParaRPr lang="sv-SE" sz="1400" b="1" dirty="0">
                <a:solidFill>
                  <a:schemeClr val="bg1"/>
                </a:solidFill>
                <a:effectLst>
                  <a:outerShdw blurRad="38100" dist="38100" dir="2700000" algn="tl">
                    <a:srgbClr val="000000">
                      <a:alpha val="43137"/>
                    </a:srgbClr>
                  </a:outerShdw>
                </a:effectLst>
              </a:endParaRPr>
            </a:p>
          </p:txBody>
        </p:sp>
      </p:grpSp>
      <p:cxnSp>
        <p:nvCxnSpPr>
          <p:cNvPr id="19" name="Rak pil 18"/>
          <p:cNvCxnSpPr/>
          <p:nvPr/>
        </p:nvCxnSpPr>
        <p:spPr>
          <a:xfrm rot="5400000" flipH="1" flipV="1">
            <a:off x="791580" y="368660"/>
            <a:ext cx="576064" cy="216024"/>
          </a:xfrm>
          <a:prstGeom prst="straightConnector1">
            <a:avLst/>
          </a:prstGeom>
          <a:ln w="44450">
            <a:solidFill>
              <a:srgbClr val="C00000"/>
            </a:solidFill>
            <a:headEnd type="none"/>
            <a:tailEnd type="arrow"/>
          </a:ln>
        </p:spPr>
        <p:style>
          <a:lnRef idx="1">
            <a:schemeClr val="accent1"/>
          </a:lnRef>
          <a:fillRef idx="0">
            <a:schemeClr val="accent1"/>
          </a:fillRef>
          <a:effectRef idx="0">
            <a:schemeClr val="accent1"/>
          </a:effectRef>
          <a:fontRef idx="minor">
            <a:schemeClr val="tx1"/>
          </a:fontRef>
        </p:style>
      </p:cxnSp>
      <p:pic>
        <p:nvPicPr>
          <p:cNvPr id="20" name="Picture 4" descr="C:\Documents and Settings\Jonathan Karlsson\Mina dokument\Mötesserier\Övrigt\Daniel 11\Berenice_I.jpg"/>
          <p:cNvPicPr>
            <a:picLocks noChangeAspect="1" noChangeArrowheads="1"/>
          </p:cNvPicPr>
          <p:nvPr/>
        </p:nvPicPr>
        <p:blipFill>
          <a:blip r:embed="rId4" cstate="screen">
            <a:extLst>
              <a:ext uri="{BEBA8EAE-BF5A-486C-A8C5-ECC9F3942E4B}">
                <a14:imgProps xmlns:a14="http://schemas.microsoft.com/office/drawing/2010/main">
                  <a14:imgLayer r:embed="rId5">
                    <a14:imgEffect>
                      <a14:backgroundRemoval t="0" b="100000" l="0" r="100000"/>
                    </a14:imgEffect>
                  </a14:imgLayer>
                </a14:imgProps>
              </a:ext>
            </a:extLst>
          </a:blip>
          <a:srcRect/>
          <a:stretch>
            <a:fillRect/>
          </a:stretch>
        </p:blipFill>
        <p:spPr bwMode="auto">
          <a:xfrm>
            <a:off x="7562691" y="3212976"/>
            <a:ext cx="1251304" cy="1224136"/>
          </a:xfrm>
          <a:prstGeom prst="rect">
            <a:avLst/>
          </a:prstGeom>
          <a:noFill/>
        </p:spPr>
      </p:pic>
    </p:spTree>
    <p:extLst>
      <p:ext uri="{BB962C8B-B14F-4D97-AF65-F5344CB8AC3E}">
        <p14:creationId xmlns:p14="http://schemas.microsoft.com/office/powerpoint/2010/main" val="405164122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ruta 3"/>
          <p:cNvSpPr txBox="1"/>
          <p:nvPr/>
        </p:nvSpPr>
        <p:spPr>
          <a:xfrm>
            <a:off x="928662" y="785794"/>
            <a:ext cx="7286676" cy="830997"/>
          </a:xfrm>
          <a:prstGeom prst="rect">
            <a:avLst/>
          </a:prstGeom>
          <a:noFill/>
          <a:effectLst>
            <a:outerShdw blurRad="50800" dist="38100" dir="2700000" algn="tl" rotWithShape="0">
              <a:prstClr val="black">
                <a:alpha val="40000"/>
              </a:prstClr>
            </a:outerShdw>
          </a:effectLst>
        </p:spPr>
        <p:txBody>
          <a:bodyPr wrap="square" rtlCol="0">
            <a:spAutoFit/>
          </a:bodyPr>
          <a:lstStyle/>
          <a:p>
            <a:r>
              <a:rPr lang="sv-SE" sz="4800" dirty="0">
                <a:solidFill>
                  <a:srgbClr val="FFC000"/>
                </a:solidFill>
                <a:latin typeface="Berlin Sans FB Demi" pitchFamily="34" charset="0"/>
              </a:rPr>
              <a:t>Varför studera Daniel 11?</a:t>
            </a:r>
          </a:p>
        </p:txBody>
      </p:sp>
      <p:sp>
        <p:nvSpPr>
          <p:cNvPr id="5" name="textruta 4"/>
          <p:cNvSpPr txBox="1"/>
          <p:nvPr/>
        </p:nvSpPr>
        <p:spPr>
          <a:xfrm>
            <a:off x="1071538" y="1928802"/>
            <a:ext cx="6452790" cy="4524315"/>
          </a:xfrm>
          <a:prstGeom prst="rect">
            <a:avLst/>
          </a:prstGeom>
          <a:noFill/>
          <a:effectLst>
            <a:outerShdw blurRad="50800" dist="38100" dir="2700000" algn="tl" rotWithShape="0">
              <a:prstClr val="black">
                <a:alpha val="40000"/>
              </a:prstClr>
            </a:outerShdw>
          </a:effectLst>
        </p:spPr>
        <p:txBody>
          <a:bodyPr wrap="square" rtlCol="0">
            <a:spAutoFit/>
          </a:bodyPr>
          <a:lstStyle/>
          <a:p>
            <a:r>
              <a:rPr lang="sv-SE" sz="3600" dirty="0" smtClean="0">
                <a:solidFill>
                  <a:schemeClr val="bg1"/>
                </a:solidFill>
                <a:effectLst>
                  <a:outerShdw blurRad="38100" dist="38100" dir="2700000" algn="tl">
                    <a:srgbClr val="000000">
                      <a:alpha val="43137"/>
                    </a:srgbClr>
                  </a:outerShdw>
                </a:effectLst>
                <a:latin typeface="Arial Rounded MT Bold" pitchFamily="34" charset="0"/>
              </a:rPr>
              <a:t>som </a:t>
            </a:r>
            <a:r>
              <a:rPr lang="sv-SE" sz="3600" dirty="0">
                <a:solidFill>
                  <a:schemeClr val="bg1"/>
                </a:solidFill>
                <a:effectLst>
                  <a:outerShdw blurRad="38100" dist="38100" dir="2700000" algn="tl">
                    <a:srgbClr val="000000">
                      <a:alpha val="43137"/>
                    </a:srgbClr>
                  </a:outerShdw>
                </a:effectLst>
                <a:latin typeface="Arial Rounded MT Bold" pitchFamily="34" charset="0"/>
              </a:rPr>
              <a:t>finns i Guds ord, så kommer deras </a:t>
            </a:r>
            <a:r>
              <a:rPr lang="sv-SE" sz="3600" dirty="0">
                <a:solidFill>
                  <a:srgbClr val="FFFF00"/>
                </a:solidFill>
                <a:effectLst>
                  <a:outerShdw blurRad="38100" dist="38100" dir="2700000" algn="tl">
                    <a:srgbClr val="000000">
                      <a:alpha val="43137"/>
                    </a:srgbClr>
                  </a:outerShdw>
                </a:effectLst>
                <a:latin typeface="Arial Rounded MT Bold" pitchFamily="34" charset="0"/>
              </a:rPr>
              <a:t>intellekt</a:t>
            </a:r>
            <a:r>
              <a:rPr lang="sv-SE" sz="3600" dirty="0">
                <a:solidFill>
                  <a:schemeClr val="bg1"/>
                </a:solidFill>
                <a:effectLst>
                  <a:outerShdw blurRad="38100" dist="38100" dir="2700000" algn="tl">
                    <a:srgbClr val="000000">
                      <a:alpha val="43137"/>
                    </a:srgbClr>
                  </a:outerShdw>
                </a:effectLst>
                <a:latin typeface="Arial Rounded MT Bold" pitchFamily="34" charset="0"/>
              </a:rPr>
              <a:t> att bli fullständigt </a:t>
            </a:r>
            <a:r>
              <a:rPr lang="sv-SE" sz="3600" dirty="0">
                <a:solidFill>
                  <a:srgbClr val="FFFF00"/>
                </a:solidFill>
                <a:effectLst>
                  <a:outerShdw blurRad="38100" dist="38100" dir="2700000" algn="tl">
                    <a:srgbClr val="000000">
                      <a:alpha val="43137"/>
                    </a:srgbClr>
                  </a:outerShdw>
                </a:effectLst>
                <a:latin typeface="Arial Rounded MT Bold" pitchFamily="34" charset="0"/>
              </a:rPr>
              <a:t>aktivt</a:t>
            </a:r>
            <a:r>
              <a:rPr lang="sv-SE" sz="3600" dirty="0">
                <a:solidFill>
                  <a:schemeClr val="bg1"/>
                </a:solidFill>
                <a:effectLst>
                  <a:outerShdw blurRad="38100" dist="38100" dir="2700000" algn="tl">
                    <a:srgbClr val="000000">
                      <a:alpha val="43137"/>
                    </a:srgbClr>
                  </a:outerShdw>
                </a:effectLst>
                <a:latin typeface="Arial Rounded MT Bold" pitchFamily="34" charset="0"/>
              </a:rPr>
              <a:t>. När de flitigt studerar de stora sanningarna som finns i </a:t>
            </a:r>
            <a:r>
              <a:rPr lang="sv-SE" sz="3600" dirty="0" smtClean="0">
                <a:solidFill>
                  <a:schemeClr val="bg1"/>
                </a:solidFill>
                <a:effectLst>
                  <a:outerShdw blurRad="38100" dist="38100" dir="2700000" algn="tl">
                    <a:srgbClr val="000000">
                      <a:alpha val="43137"/>
                    </a:srgbClr>
                  </a:outerShdw>
                </a:effectLst>
                <a:latin typeface="Arial Rounded MT Bold" pitchFamily="34" charset="0"/>
              </a:rPr>
              <a:t>Bibeln </a:t>
            </a:r>
            <a:r>
              <a:rPr lang="sv-SE" sz="3600" dirty="0">
                <a:solidFill>
                  <a:schemeClr val="bg1"/>
                </a:solidFill>
                <a:effectLst>
                  <a:outerShdw blurRad="38100" dist="38100" dir="2700000" algn="tl">
                    <a:srgbClr val="000000">
                      <a:alpha val="43137"/>
                    </a:srgbClr>
                  </a:outerShdw>
                </a:effectLst>
                <a:latin typeface="Arial Rounded MT Bold" pitchFamily="34" charset="0"/>
              </a:rPr>
              <a:t>kommer de att </a:t>
            </a:r>
            <a:r>
              <a:rPr lang="sv-SE" sz="3600" dirty="0" smtClean="0">
                <a:solidFill>
                  <a:schemeClr val="bg1"/>
                </a:solidFill>
                <a:effectLst>
                  <a:outerShdw blurRad="38100" dist="38100" dir="2700000" algn="tl">
                    <a:srgbClr val="000000">
                      <a:alpha val="43137"/>
                    </a:srgbClr>
                  </a:outerShdw>
                </a:effectLst>
                <a:latin typeface="Arial Rounded MT Bold" pitchFamily="34" charset="0"/>
              </a:rPr>
              <a:t/>
            </a:r>
            <a:br>
              <a:rPr lang="sv-SE" sz="3600" dirty="0" smtClean="0">
                <a:solidFill>
                  <a:schemeClr val="bg1"/>
                </a:solidFill>
                <a:effectLst>
                  <a:outerShdw blurRad="38100" dist="38100" dir="2700000" algn="tl">
                    <a:srgbClr val="000000">
                      <a:alpha val="43137"/>
                    </a:srgbClr>
                  </a:outerShdw>
                </a:effectLst>
                <a:latin typeface="Arial Rounded MT Bold" pitchFamily="34" charset="0"/>
              </a:rPr>
            </a:br>
            <a:r>
              <a:rPr lang="sv-SE" sz="3600" dirty="0" smtClean="0">
                <a:solidFill>
                  <a:schemeClr val="bg1"/>
                </a:solidFill>
                <a:effectLst>
                  <a:outerShdw blurRad="38100" dist="38100" dir="2700000" algn="tl">
                    <a:srgbClr val="000000">
                      <a:alpha val="43137"/>
                    </a:srgbClr>
                  </a:outerShdw>
                </a:effectLst>
                <a:latin typeface="Arial Rounded MT Bold" pitchFamily="34" charset="0"/>
              </a:rPr>
              <a:t>kunna </a:t>
            </a:r>
            <a:r>
              <a:rPr lang="sv-SE" sz="3600" dirty="0">
                <a:solidFill>
                  <a:schemeClr val="bg1"/>
                </a:solidFill>
                <a:effectLst>
                  <a:outerShdw blurRad="38100" dist="38100" dir="2700000" algn="tl">
                    <a:srgbClr val="000000">
                      <a:alpha val="43137"/>
                    </a:srgbClr>
                  </a:outerShdw>
                </a:effectLst>
                <a:latin typeface="Arial Rounded MT Bold" pitchFamily="34" charset="0"/>
              </a:rPr>
              <a:t>hålla predikningar som innehåller ett </a:t>
            </a:r>
            <a:r>
              <a:rPr lang="sv-SE" sz="3600" dirty="0">
                <a:solidFill>
                  <a:srgbClr val="FFFF00"/>
                </a:solidFill>
                <a:effectLst>
                  <a:outerShdw blurRad="38100" dist="38100" dir="2700000" algn="tl">
                    <a:srgbClr val="000000">
                      <a:alpha val="43137"/>
                    </a:srgbClr>
                  </a:outerShdw>
                </a:effectLst>
                <a:latin typeface="Arial Rounded MT Bold" pitchFamily="34" charset="0"/>
              </a:rPr>
              <a:t>rakt</a:t>
            </a:r>
            <a:r>
              <a:rPr lang="sv-SE" sz="3600" dirty="0">
                <a:solidFill>
                  <a:schemeClr val="bg1"/>
                </a:solidFill>
                <a:effectLst>
                  <a:outerShdw blurRad="38100" dist="38100" dir="2700000" algn="tl">
                    <a:srgbClr val="000000">
                      <a:alpha val="43137"/>
                    </a:srgbClr>
                  </a:outerShdw>
                </a:effectLst>
                <a:latin typeface="Arial Rounded MT Bold" pitchFamily="34" charset="0"/>
              </a:rPr>
              <a:t> </a:t>
            </a:r>
            <a:r>
              <a:rPr lang="sv-SE" sz="3600" dirty="0" smtClean="0">
                <a:solidFill>
                  <a:schemeClr val="bg1"/>
                </a:solidFill>
                <a:effectLst>
                  <a:outerShdw blurRad="38100" dist="38100" dir="2700000" algn="tl">
                    <a:srgbClr val="000000">
                      <a:alpha val="43137"/>
                    </a:srgbClr>
                  </a:outerShdw>
                </a:effectLst>
                <a:latin typeface="Arial Rounded MT Bold" pitchFamily="34" charset="0"/>
              </a:rPr>
              <a:t>och</a:t>
            </a:r>
            <a:endParaRPr lang="sv-SE" sz="3400" dirty="0" smtClean="0">
              <a:solidFill>
                <a:schemeClr val="bg1"/>
              </a:solidFill>
              <a:effectLst>
                <a:outerShdw blurRad="38100" dist="38100" dir="2700000" algn="tl">
                  <a:srgbClr val="000000">
                    <a:alpha val="43137"/>
                  </a:srgbClr>
                </a:outerShdw>
              </a:effectLst>
              <a:latin typeface="Arial Rounded MT Bold" pitchFamily="34" charset="0"/>
            </a:endParaRPr>
          </a:p>
        </p:txBody>
      </p:sp>
      <p:sp>
        <p:nvSpPr>
          <p:cNvPr id="21" name="textruta 20"/>
          <p:cNvSpPr txBox="1"/>
          <p:nvPr/>
        </p:nvSpPr>
        <p:spPr>
          <a:xfrm>
            <a:off x="6948265" y="5662989"/>
            <a:ext cx="1778744" cy="646331"/>
          </a:xfrm>
          <a:prstGeom prst="rect">
            <a:avLst/>
          </a:prstGeom>
          <a:noFill/>
          <a:effectLst>
            <a:outerShdw blurRad="50800" dist="38100" dir="2700000" algn="tl" rotWithShape="0">
              <a:prstClr val="black">
                <a:alpha val="40000"/>
              </a:prstClr>
            </a:outerShdw>
          </a:effectLst>
        </p:spPr>
        <p:txBody>
          <a:bodyPr wrap="square" rtlCol="0">
            <a:spAutoFit/>
          </a:bodyPr>
          <a:lstStyle/>
          <a:p>
            <a:pPr marL="342900" indent="-342900" algn="r"/>
            <a:r>
              <a:rPr lang="sv-SE" b="1" i="1" dirty="0" smtClean="0">
                <a:solidFill>
                  <a:schemeClr val="bg1"/>
                </a:solidFill>
              </a:rPr>
              <a:t>Gospel </a:t>
            </a:r>
            <a:r>
              <a:rPr lang="sv-SE" b="1" i="1" dirty="0" err="1" smtClean="0">
                <a:solidFill>
                  <a:schemeClr val="bg1"/>
                </a:solidFill>
              </a:rPr>
              <a:t>Workers</a:t>
            </a:r>
            <a:r>
              <a:rPr lang="sv-SE" b="1" i="1" dirty="0" smtClean="0">
                <a:solidFill>
                  <a:schemeClr val="bg1"/>
                </a:solidFill>
              </a:rPr>
              <a:t>, s. 98</a:t>
            </a:r>
            <a:endParaRPr lang="sv-SE" b="1" dirty="0">
              <a:solidFill>
                <a:schemeClr val="bg1"/>
              </a:solidFill>
            </a:endParaRPr>
          </a:p>
        </p:txBody>
      </p:sp>
      <p:pic>
        <p:nvPicPr>
          <p:cNvPr id="1026" name="Picture 2" descr="C:\Documents and Settings\Jonathan Karlsson\Mina dokument\Mötesserier\Bildarkiv\Evangelism Images\23 - Spirit of Prophecy\0823128 - Ellen White vision.jpg"/>
          <p:cNvPicPr>
            <a:picLocks noChangeAspect="1" noChangeArrowheads="1"/>
          </p:cNvPicPr>
          <p:nvPr/>
        </p:nvPicPr>
        <p:blipFill>
          <a:blip r:embed="rId3" cstate="screen"/>
          <a:srcRect/>
          <a:stretch>
            <a:fillRect/>
          </a:stretch>
        </p:blipFill>
        <p:spPr bwMode="auto">
          <a:xfrm flipH="1">
            <a:off x="7308304" y="3781039"/>
            <a:ext cx="1440160" cy="1736193"/>
          </a:xfrm>
          <a:prstGeom prst="rect">
            <a:avLst/>
          </a:prstGeom>
          <a:noFill/>
        </p:spPr>
      </p:pic>
    </p:spTree>
    <p:extLst>
      <p:ext uri="{BB962C8B-B14F-4D97-AF65-F5344CB8AC3E}">
        <p14:creationId xmlns:p14="http://schemas.microsoft.com/office/powerpoint/2010/main" val="210899827"/>
      </p:ext>
    </p:extLst>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ruta 3"/>
          <p:cNvSpPr txBox="1"/>
          <p:nvPr/>
        </p:nvSpPr>
        <p:spPr>
          <a:xfrm>
            <a:off x="928662" y="785794"/>
            <a:ext cx="7286676" cy="830997"/>
          </a:xfrm>
          <a:prstGeom prst="rect">
            <a:avLst/>
          </a:prstGeom>
          <a:noFill/>
          <a:effectLst>
            <a:outerShdw blurRad="50800" dist="38100" dir="2700000" algn="tl" rotWithShape="0">
              <a:prstClr val="black">
                <a:alpha val="40000"/>
              </a:prstClr>
            </a:outerShdw>
          </a:effectLst>
        </p:spPr>
        <p:txBody>
          <a:bodyPr wrap="square" rtlCol="0">
            <a:spAutoFit/>
          </a:bodyPr>
          <a:lstStyle/>
          <a:p>
            <a:r>
              <a:rPr lang="sv-SE" sz="4800" dirty="0" smtClean="0">
                <a:solidFill>
                  <a:srgbClr val="FFC000"/>
                </a:solidFill>
                <a:latin typeface="Berlin Sans FB Demi" pitchFamily="34" charset="0"/>
              </a:rPr>
              <a:t>Daniel 11:6</a:t>
            </a:r>
            <a:endParaRPr lang="sv-SE" sz="4800" dirty="0">
              <a:solidFill>
                <a:srgbClr val="FFC000"/>
              </a:solidFill>
              <a:latin typeface="Berlin Sans FB Demi" pitchFamily="34" charset="0"/>
            </a:endParaRPr>
          </a:p>
        </p:txBody>
      </p:sp>
      <p:sp>
        <p:nvSpPr>
          <p:cNvPr id="5" name="Rektangel 4"/>
          <p:cNvSpPr/>
          <p:nvPr/>
        </p:nvSpPr>
        <p:spPr>
          <a:xfrm>
            <a:off x="0" y="1772816"/>
            <a:ext cx="9144000" cy="3456384"/>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sv-SE"/>
          </a:p>
        </p:txBody>
      </p:sp>
      <p:sp>
        <p:nvSpPr>
          <p:cNvPr id="40" name="Femhörning 39"/>
          <p:cNvSpPr/>
          <p:nvPr/>
        </p:nvSpPr>
        <p:spPr>
          <a:xfrm>
            <a:off x="0" y="1772816"/>
            <a:ext cx="1259632" cy="3456384"/>
          </a:xfrm>
          <a:prstGeom prst="homePlate">
            <a:avLst>
              <a:gd name="adj" fmla="val 92603"/>
            </a:avLst>
          </a:prstGeom>
          <a:solidFill>
            <a:schemeClr val="bg1">
              <a:lumMod val="75000"/>
            </a:schemeClr>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sv-SE"/>
          </a:p>
        </p:txBody>
      </p:sp>
      <p:sp>
        <p:nvSpPr>
          <p:cNvPr id="21" name="textruta 20"/>
          <p:cNvSpPr txBox="1"/>
          <p:nvPr/>
        </p:nvSpPr>
        <p:spPr>
          <a:xfrm>
            <a:off x="539552" y="4293096"/>
            <a:ext cx="1368152" cy="646331"/>
          </a:xfrm>
          <a:prstGeom prst="rect">
            <a:avLst/>
          </a:prstGeom>
          <a:noFill/>
          <a:effectLst>
            <a:outerShdw blurRad="50800" dist="38100" dir="2700000" algn="tl" rotWithShape="0">
              <a:prstClr val="black">
                <a:alpha val="40000"/>
              </a:prstClr>
            </a:outerShdw>
          </a:effectLst>
        </p:spPr>
        <p:txBody>
          <a:bodyPr wrap="square" rtlCol="0">
            <a:spAutoFit/>
          </a:bodyPr>
          <a:lstStyle/>
          <a:p>
            <a:pPr marL="342900" indent="-342900" algn="ctr"/>
            <a:r>
              <a:rPr lang="sv-SE" b="1" dirty="0" smtClean="0">
                <a:solidFill>
                  <a:schemeClr val="bg1"/>
                </a:solidFill>
                <a:effectLst>
                  <a:outerShdw blurRad="38100" dist="38100" dir="2700000" algn="tl">
                    <a:srgbClr val="000000">
                      <a:alpha val="43137"/>
                    </a:srgbClr>
                  </a:outerShdw>
                </a:effectLst>
              </a:rPr>
              <a:t>Alexander </a:t>
            </a:r>
          </a:p>
          <a:p>
            <a:pPr marL="342900" indent="-342900" algn="ctr"/>
            <a:r>
              <a:rPr lang="sv-SE" b="1" dirty="0" smtClean="0">
                <a:solidFill>
                  <a:schemeClr val="bg1"/>
                </a:solidFill>
                <a:effectLst>
                  <a:outerShdw blurRad="38100" dist="38100" dir="2700000" algn="tl">
                    <a:srgbClr val="000000">
                      <a:alpha val="43137"/>
                    </a:srgbClr>
                  </a:outerShdw>
                </a:effectLst>
              </a:rPr>
              <a:t>den store</a:t>
            </a:r>
            <a:endParaRPr lang="sv-SE" b="1" dirty="0">
              <a:solidFill>
                <a:schemeClr val="bg1"/>
              </a:solidFill>
              <a:effectLst>
                <a:outerShdw blurRad="38100" dist="38100" dir="2700000" algn="tl">
                  <a:srgbClr val="000000">
                    <a:alpha val="43137"/>
                  </a:srgbClr>
                </a:outerShdw>
              </a:effectLst>
            </a:endParaRPr>
          </a:p>
        </p:txBody>
      </p:sp>
      <p:grpSp>
        <p:nvGrpSpPr>
          <p:cNvPr id="2" name="Grupp 17"/>
          <p:cNvGrpSpPr/>
          <p:nvPr/>
        </p:nvGrpSpPr>
        <p:grpSpPr>
          <a:xfrm>
            <a:off x="179512" y="-27384"/>
            <a:ext cx="8640960" cy="1243300"/>
            <a:chOff x="179512" y="-27384"/>
            <a:chExt cx="8640960" cy="1243300"/>
          </a:xfrm>
        </p:grpSpPr>
        <p:sp>
          <p:nvSpPr>
            <p:cNvPr id="25" name="Femhörning 24"/>
            <p:cNvSpPr/>
            <p:nvPr/>
          </p:nvSpPr>
          <p:spPr>
            <a:xfrm>
              <a:off x="323528" y="-27384"/>
              <a:ext cx="720080" cy="360040"/>
            </a:xfrm>
            <a:prstGeom prst="homePlate">
              <a:avLst/>
            </a:prstGeom>
            <a:solidFill>
              <a:schemeClr val="bg1">
                <a:lumMod val="6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sv-SE"/>
            </a:p>
          </p:txBody>
        </p:sp>
        <p:cxnSp>
          <p:nvCxnSpPr>
            <p:cNvPr id="27" name="Rak pil 26"/>
            <p:cNvCxnSpPr/>
            <p:nvPr/>
          </p:nvCxnSpPr>
          <p:spPr>
            <a:xfrm rot="5400000" flipH="1" flipV="1">
              <a:off x="144302" y="493512"/>
              <a:ext cx="359246" cy="794"/>
            </a:xfrm>
            <a:prstGeom prst="straightConnector1">
              <a:avLst/>
            </a:prstGeom>
            <a:ln w="38100">
              <a:solidFill>
                <a:srgbClr val="FF0000"/>
              </a:solidFill>
              <a:tailEnd type="non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8" name="textruta 27"/>
            <p:cNvSpPr txBox="1"/>
            <p:nvPr/>
          </p:nvSpPr>
          <p:spPr>
            <a:xfrm>
              <a:off x="179512" y="673532"/>
              <a:ext cx="648072" cy="523220"/>
            </a:xfrm>
            <a:prstGeom prst="rect">
              <a:avLst/>
            </a:prstGeom>
            <a:noFill/>
          </p:spPr>
          <p:txBody>
            <a:bodyPr wrap="square" rtlCol="0">
              <a:spAutoFit/>
            </a:bodyPr>
            <a:lstStyle/>
            <a:p>
              <a:r>
                <a:rPr lang="sv-SE" sz="1400" b="1" dirty="0" smtClean="0">
                  <a:solidFill>
                    <a:schemeClr val="bg1"/>
                  </a:solidFill>
                  <a:effectLst>
                    <a:outerShdw blurRad="38100" dist="38100" dir="2700000" algn="tl">
                      <a:srgbClr val="000000">
                        <a:alpha val="43137"/>
                      </a:srgbClr>
                    </a:outerShdw>
                  </a:effectLst>
                </a:rPr>
                <a:t>539 </a:t>
              </a:r>
              <a:r>
                <a:rPr lang="sv-SE" sz="1400" b="1" dirty="0" err="1" smtClean="0">
                  <a:solidFill>
                    <a:schemeClr val="bg1"/>
                  </a:solidFill>
                  <a:effectLst>
                    <a:outerShdw blurRad="38100" dist="38100" dir="2700000" algn="tl">
                      <a:srgbClr val="000000">
                        <a:alpha val="43137"/>
                      </a:srgbClr>
                    </a:outerShdw>
                  </a:effectLst>
                </a:rPr>
                <a:t>f.Kr</a:t>
              </a:r>
              <a:endParaRPr lang="sv-SE" sz="1400" b="1" dirty="0">
                <a:solidFill>
                  <a:schemeClr val="bg1"/>
                </a:solidFill>
                <a:effectLst>
                  <a:outerShdw blurRad="38100" dist="38100" dir="2700000" algn="tl">
                    <a:srgbClr val="000000">
                      <a:alpha val="43137"/>
                    </a:srgbClr>
                  </a:outerShdw>
                </a:effectLst>
              </a:endParaRPr>
            </a:p>
          </p:txBody>
        </p:sp>
        <p:sp>
          <p:nvSpPr>
            <p:cNvPr id="29" name="V-form 28"/>
            <p:cNvSpPr/>
            <p:nvPr/>
          </p:nvSpPr>
          <p:spPr>
            <a:xfrm>
              <a:off x="899592" y="-27384"/>
              <a:ext cx="792088" cy="360040"/>
            </a:xfrm>
            <a:prstGeom prst="chevron">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sv-SE">
                <a:solidFill>
                  <a:schemeClr val="tx1"/>
                </a:solidFill>
              </a:endParaRPr>
            </a:p>
          </p:txBody>
        </p:sp>
        <p:sp>
          <p:nvSpPr>
            <p:cNvPr id="30" name="V-form 29"/>
            <p:cNvSpPr/>
            <p:nvPr/>
          </p:nvSpPr>
          <p:spPr>
            <a:xfrm>
              <a:off x="1547664" y="-27384"/>
              <a:ext cx="2304256" cy="360040"/>
            </a:xfrm>
            <a:prstGeom prst="chevron">
              <a:avLst/>
            </a:prstGeom>
            <a:solidFill>
              <a:schemeClr val="tx1">
                <a:lumMod val="75000"/>
                <a:lumOff val="25000"/>
              </a:schemeClr>
            </a:solidFill>
          </p:spPr>
          <p:style>
            <a:lnRef idx="0">
              <a:schemeClr val="dk1"/>
            </a:lnRef>
            <a:fillRef idx="3">
              <a:schemeClr val="dk1"/>
            </a:fillRef>
            <a:effectRef idx="3">
              <a:schemeClr val="dk1"/>
            </a:effectRef>
            <a:fontRef idx="minor">
              <a:schemeClr val="lt1"/>
            </a:fontRef>
          </p:style>
          <p:txBody>
            <a:bodyPr rtlCol="0" anchor="ctr"/>
            <a:lstStyle/>
            <a:p>
              <a:pPr algn="ctr"/>
              <a:endParaRPr lang="sv-SE">
                <a:solidFill>
                  <a:schemeClr val="tx1"/>
                </a:solidFill>
              </a:endParaRPr>
            </a:p>
          </p:txBody>
        </p:sp>
        <p:sp>
          <p:nvSpPr>
            <p:cNvPr id="31" name="V-form 30"/>
            <p:cNvSpPr/>
            <p:nvPr/>
          </p:nvSpPr>
          <p:spPr>
            <a:xfrm>
              <a:off x="3707904" y="-27384"/>
              <a:ext cx="4536504" cy="360040"/>
            </a:xfrm>
            <a:prstGeom prst="chevron">
              <a:avLst/>
            </a:prstGeom>
            <a:gradFill>
              <a:gsLst>
                <a:gs pos="0">
                  <a:srgbClr val="4C216D"/>
                </a:gs>
                <a:gs pos="90000">
                  <a:srgbClr val="C00000"/>
                </a:gs>
              </a:gsLst>
              <a:lin ang="5400000" scaled="0"/>
            </a:gradFill>
          </p:spPr>
          <p:style>
            <a:lnRef idx="0">
              <a:schemeClr val="dk1"/>
            </a:lnRef>
            <a:fillRef idx="3">
              <a:schemeClr val="dk1"/>
            </a:fillRef>
            <a:effectRef idx="3">
              <a:schemeClr val="dk1"/>
            </a:effectRef>
            <a:fontRef idx="minor">
              <a:schemeClr val="lt1"/>
            </a:fontRef>
          </p:style>
          <p:txBody>
            <a:bodyPr rtlCol="0" anchor="ctr"/>
            <a:lstStyle/>
            <a:p>
              <a:pPr algn="ctr"/>
              <a:endParaRPr lang="sv-SE">
                <a:solidFill>
                  <a:schemeClr val="tx1"/>
                </a:solidFill>
              </a:endParaRPr>
            </a:p>
          </p:txBody>
        </p:sp>
        <p:sp>
          <p:nvSpPr>
            <p:cNvPr id="32" name="V-form 31"/>
            <p:cNvSpPr/>
            <p:nvPr/>
          </p:nvSpPr>
          <p:spPr>
            <a:xfrm>
              <a:off x="8100392" y="-27384"/>
              <a:ext cx="720080" cy="360040"/>
            </a:xfrm>
            <a:prstGeom prst="chevron">
              <a:avLst>
                <a:gd name="adj" fmla="val 0"/>
              </a:avLst>
            </a:prstGeom>
            <a:solidFill>
              <a:schemeClr val="accent1">
                <a:lumMod val="50000"/>
              </a:schemeClr>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sv-SE">
                <a:solidFill>
                  <a:schemeClr val="tx1"/>
                </a:solidFill>
              </a:endParaRPr>
            </a:p>
          </p:txBody>
        </p:sp>
        <p:cxnSp>
          <p:nvCxnSpPr>
            <p:cNvPr id="33" name="Rak pil 32"/>
            <p:cNvCxnSpPr/>
            <p:nvPr/>
          </p:nvCxnSpPr>
          <p:spPr>
            <a:xfrm rot="5400000" flipH="1" flipV="1">
              <a:off x="7898600" y="511882"/>
              <a:ext cx="359246" cy="794"/>
            </a:xfrm>
            <a:prstGeom prst="straightConnector1">
              <a:avLst/>
            </a:prstGeom>
            <a:ln w="38100">
              <a:solidFill>
                <a:srgbClr val="FF0000"/>
              </a:solidFill>
              <a:tailEnd type="non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4" name="textruta 33"/>
            <p:cNvSpPr txBox="1"/>
            <p:nvPr/>
          </p:nvSpPr>
          <p:spPr>
            <a:xfrm>
              <a:off x="7668344" y="692696"/>
              <a:ext cx="792088" cy="523220"/>
            </a:xfrm>
            <a:prstGeom prst="rect">
              <a:avLst/>
            </a:prstGeom>
            <a:noFill/>
          </p:spPr>
          <p:txBody>
            <a:bodyPr wrap="square" rtlCol="0">
              <a:spAutoFit/>
            </a:bodyPr>
            <a:lstStyle/>
            <a:p>
              <a:pPr algn="ctr"/>
              <a:r>
                <a:rPr lang="sv-SE" sz="1400" b="1" dirty="0" smtClean="0">
                  <a:solidFill>
                    <a:schemeClr val="bg1"/>
                  </a:solidFill>
                </a:rPr>
                <a:t>Ändens tid</a:t>
              </a:r>
              <a:endParaRPr lang="sv-SE" sz="1400" b="1" dirty="0">
                <a:solidFill>
                  <a:schemeClr val="bg1"/>
                </a:solidFill>
              </a:endParaRPr>
            </a:p>
          </p:txBody>
        </p:sp>
        <p:cxnSp>
          <p:nvCxnSpPr>
            <p:cNvPr id="35" name="Rak pil 34"/>
            <p:cNvCxnSpPr/>
            <p:nvPr/>
          </p:nvCxnSpPr>
          <p:spPr>
            <a:xfrm rot="5400000" flipH="1" flipV="1">
              <a:off x="1921793" y="345951"/>
              <a:ext cx="691902" cy="1588"/>
            </a:xfrm>
            <a:prstGeom prst="straightConnector1">
              <a:avLst/>
            </a:prstGeom>
            <a:ln w="38100">
              <a:solidFill>
                <a:srgbClr val="FF0000"/>
              </a:solidFill>
              <a:tailEnd type="non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6" name="textruta 35"/>
            <p:cNvSpPr txBox="1"/>
            <p:nvPr/>
          </p:nvSpPr>
          <p:spPr>
            <a:xfrm>
              <a:off x="2123728" y="672951"/>
              <a:ext cx="360040" cy="307777"/>
            </a:xfrm>
            <a:prstGeom prst="rect">
              <a:avLst/>
            </a:prstGeom>
            <a:noFill/>
          </p:spPr>
          <p:txBody>
            <a:bodyPr wrap="square" rtlCol="0">
              <a:spAutoFit/>
            </a:bodyPr>
            <a:lstStyle/>
            <a:p>
              <a:r>
                <a:rPr lang="sv-SE" sz="1400" b="1" dirty="0" smtClean="0">
                  <a:solidFill>
                    <a:schemeClr val="bg1"/>
                  </a:solidFill>
                  <a:effectLst>
                    <a:outerShdw blurRad="38100" dist="38100" dir="2700000" algn="tl">
                      <a:srgbClr val="000000">
                        <a:alpha val="43137"/>
                      </a:srgbClr>
                    </a:outerShdw>
                  </a:effectLst>
                </a:rPr>
                <a:t>0</a:t>
              </a:r>
              <a:endParaRPr lang="sv-SE" sz="1400" b="1" dirty="0">
                <a:solidFill>
                  <a:schemeClr val="bg1"/>
                </a:solidFill>
                <a:effectLst>
                  <a:outerShdw blurRad="38100" dist="38100" dir="2700000" algn="tl">
                    <a:srgbClr val="000000">
                      <a:alpha val="43137"/>
                    </a:srgbClr>
                  </a:outerShdw>
                </a:effectLst>
              </a:endParaRPr>
            </a:p>
          </p:txBody>
        </p:sp>
      </p:grpSp>
      <p:cxnSp>
        <p:nvCxnSpPr>
          <p:cNvPr id="37" name="Rak pil 36"/>
          <p:cNvCxnSpPr/>
          <p:nvPr/>
        </p:nvCxnSpPr>
        <p:spPr>
          <a:xfrm rot="5400000" flipH="1" flipV="1">
            <a:off x="-36512" y="836712"/>
            <a:ext cx="1440160" cy="432048"/>
          </a:xfrm>
          <a:prstGeom prst="straightConnector1">
            <a:avLst/>
          </a:prstGeom>
          <a:ln w="44450">
            <a:solidFill>
              <a:srgbClr val="C00000"/>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38" name="Rektangel 37"/>
          <p:cNvSpPr/>
          <p:nvPr/>
        </p:nvSpPr>
        <p:spPr>
          <a:xfrm>
            <a:off x="899592" y="0"/>
            <a:ext cx="648072" cy="332656"/>
          </a:xfrm>
          <a:prstGeom prst="rect">
            <a:avLst/>
          </a:prstGeom>
          <a:noFill/>
          <a:ln w="28575">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1" name="Rektangel 40"/>
          <p:cNvSpPr/>
          <p:nvPr/>
        </p:nvSpPr>
        <p:spPr>
          <a:xfrm>
            <a:off x="0" y="1772816"/>
            <a:ext cx="9144000" cy="3456384"/>
          </a:xfrm>
          <a:prstGeom prst="rect">
            <a:avLst/>
          </a:prstGeom>
          <a:noFill/>
          <a:ln w="28575">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44" name="Bildobjekt 43" descr="Bild.jpg"/>
          <p:cNvPicPr>
            <a:picLocks noChangeAspect="1"/>
          </p:cNvPicPr>
          <p:nvPr/>
        </p:nvPicPr>
        <p:blipFill>
          <a:blip r:embed="rId3" cstate="screen">
            <a:extLst>
              <a:ext uri="{BEBA8EAE-BF5A-486C-A8C5-ECC9F3942E4B}">
                <a14:imgProps xmlns:a14="http://schemas.microsoft.com/office/drawing/2010/main">
                  <a14:imgLayer r:embed="rId4">
                    <a14:imgEffect>
                      <a14:backgroundRemoval t="0" b="100000" l="0" r="100000"/>
                    </a14:imgEffect>
                  </a14:imgLayer>
                </a14:imgProps>
              </a:ext>
            </a:extLst>
          </a:blip>
          <a:stretch>
            <a:fillRect/>
          </a:stretch>
        </p:blipFill>
        <p:spPr>
          <a:xfrm>
            <a:off x="683242" y="2564904"/>
            <a:ext cx="1080772" cy="1728192"/>
          </a:xfrm>
          <a:prstGeom prst="rect">
            <a:avLst/>
          </a:prstGeom>
          <a:ln>
            <a:noFill/>
          </a:ln>
          <a:effectLst>
            <a:outerShdw blurRad="292100" dist="139700" dir="2700000" algn="tl" rotWithShape="0">
              <a:srgbClr val="333333">
                <a:alpha val="65000"/>
              </a:srgbClr>
            </a:outerShdw>
          </a:effectLst>
        </p:spPr>
      </p:pic>
      <p:sp>
        <p:nvSpPr>
          <p:cNvPr id="26" name="textruta 25"/>
          <p:cNvSpPr txBox="1"/>
          <p:nvPr/>
        </p:nvSpPr>
        <p:spPr>
          <a:xfrm>
            <a:off x="1547664" y="4869160"/>
            <a:ext cx="1368152" cy="369332"/>
          </a:xfrm>
          <a:prstGeom prst="rect">
            <a:avLst/>
          </a:prstGeom>
          <a:noFill/>
          <a:effectLst>
            <a:outerShdw blurRad="50800" dist="38100" dir="2700000" algn="tl" rotWithShape="0">
              <a:prstClr val="black">
                <a:alpha val="40000"/>
              </a:prstClr>
            </a:outerShdw>
          </a:effectLst>
        </p:spPr>
        <p:txBody>
          <a:bodyPr wrap="square" rtlCol="0">
            <a:spAutoFit/>
          </a:bodyPr>
          <a:lstStyle/>
          <a:p>
            <a:pPr marL="342900" indent="-342900" algn="ctr"/>
            <a:r>
              <a:rPr lang="sv-SE" b="1" dirty="0" smtClean="0">
                <a:solidFill>
                  <a:schemeClr val="bg1"/>
                </a:solidFill>
                <a:effectLst>
                  <a:outerShdw blurRad="38100" dist="38100" dir="2700000" algn="tl">
                    <a:srgbClr val="000000">
                      <a:alpha val="43137"/>
                    </a:srgbClr>
                  </a:outerShdw>
                </a:effectLst>
              </a:rPr>
              <a:t>Ptolemaios I</a:t>
            </a:r>
            <a:endParaRPr lang="sv-SE" b="1" dirty="0">
              <a:solidFill>
                <a:schemeClr val="bg1"/>
              </a:solidFill>
              <a:effectLst>
                <a:outerShdw blurRad="38100" dist="38100" dir="2700000" algn="tl">
                  <a:srgbClr val="000000">
                    <a:alpha val="43137"/>
                  </a:srgbClr>
                </a:outerShdw>
              </a:effectLst>
            </a:endParaRPr>
          </a:p>
        </p:txBody>
      </p:sp>
      <p:pic>
        <p:nvPicPr>
          <p:cNvPr id="1027" name="Picture 3" descr="C:\Documents and Settings\Jonathan Karlsson\Mina dokument\Mötesserier\Övrigt\Daniel 11\Ptolemy_I_Soter_Louvre_Ma849.jpg"/>
          <p:cNvPicPr>
            <a:picLocks noChangeAspect="1" noChangeArrowheads="1"/>
          </p:cNvPicPr>
          <p:nvPr/>
        </p:nvPicPr>
        <p:blipFill>
          <a:blip r:embed="rId5" cstate="screen">
            <a:extLst>
              <a:ext uri="{BEBA8EAE-BF5A-486C-A8C5-ECC9F3942E4B}">
                <a14:imgProps xmlns:a14="http://schemas.microsoft.com/office/drawing/2010/main">
                  <a14:imgLayer r:embed="rId6">
                    <a14:imgEffect>
                      <a14:backgroundRemoval t="0" b="100000" l="0" r="100000"/>
                    </a14:imgEffect>
                  </a14:imgLayer>
                </a14:imgProps>
              </a:ext>
            </a:extLst>
          </a:blip>
          <a:srcRect/>
          <a:stretch>
            <a:fillRect/>
          </a:stretch>
        </p:blipFill>
        <p:spPr bwMode="auto">
          <a:xfrm>
            <a:off x="1979712" y="3861048"/>
            <a:ext cx="648072" cy="831274"/>
          </a:xfrm>
          <a:prstGeom prst="rect">
            <a:avLst/>
          </a:prstGeom>
          <a:ln>
            <a:noFill/>
          </a:ln>
          <a:effectLst>
            <a:outerShdw blurRad="292100" dist="139700" dir="2700000" algn="tl" rotWithShape="0">
              <a:srgbClr val="333333">
                <a:alpha val="65000"/>
              </a:srgbClr>
            </a:outerShdw>
          </a:effectLst>
        </p:spPr>
      </p:pic>
      <p:sp>
        <p:nvSpPr>
          <p:cNvPr id="24" name="textruta 23"/>
          <p:cNvSpPr txBox="1"/>
          <p:nvPr/>
        </p:nvSpPr>
        <p:spPr>
          <a:xfrm>
            <a:off x="1763688" y="1844824"/>
            <a:ext cx="1152128" cy="369332"/>
          </a:xfrm>
          <a:prstGeom prst="rect">
            <a:avLst/>
          </a:prstGeom>
          <a:noFill/>
          <a:effectLst>
            <a:outerShdw blurRad="50800" dist="38100" dir="2700000" algn="tl" rotWithShape="0">
              <a:prstClr val="black">
                <a:alpha val="40000"/>
              </a:prstClr>
            </a:outerShdw>
          </a:effectLst>
        </p:spPr>
        <p:txBody>
          <a:bodyPr wrap="square" rtlCol="0">
            <a:spAutoFit/>
          </a:bodyPr>
          <a:lstStyle/>
          <a:p>
            <a:pPr marL="342900" indent="-342900" algn="ctr"/>
            <a:r>
              <a:rPr lang="sv-SE" b="1" dirty="0" err="1" smtClean="0">
                <a:solidFill>
                  <a:schemeClr val="bg1"/>
                </a:solidFill>
                <a:effectLst>
                  <a:outerShdw blurRad="38100" dist="38100" dir="2700000" algn="tl">
                    <a:srgbClr val="000000">
                      <a:alpha val="43137"/>
                    </a:srgbClr>
                  </a:outerShdw>
                </a:effectLst>
              </a:rPr>
              <a:t>Seleukos</a:t>
            </a:r>
            <a:r>
              <a:rPr lang="sv-SE" b="1" dirty="0" smtClean="0">
                <a:solidFill>
                  <a:schemeClr val="bg1"/>
                </a:solidFill>
                <a:effectLst>
                  <a:outerShdw blurRad="38100" dist="38100" dir="2700000" algn="tl">
                    <a:srgbClr val="000000">
                      <a:alpha val="43137"/>
                    </a:srgbClr>
                  </a:outerShdw>
                </a:effectLst>
              </a:rPr>
              <a:t> I</a:t>
            </a:r>
            <a:endParaRPr lang="sv-SE" b="1" dirty="0">
              <a:solidFill>
                <a:schemeClr val="bg1"/>
              </a:solidFill>
              <a:effectLst>
                <a:outerShdw blurRad="38100" dist="38100" dir="2700000" algn="tl">
                  <a:srgbClr val="000000">
                    <a:alpha val="43137"/>
                  </a:srgbClr>
                </a:outerShdw>
              </a:effectLst>
            </a:endParaRPr>
          </a:p>
        </p:txBody>
      </p:sp>
      <p:pic>
        <p:nvPicPr>
          <p:cNvPr id="1028" name="Picture 4" descr="C:\Documents and Settings\Jonathan Karlsson\Mina dokument\Mötesserier\Övrigt\Daniel 11\Seleuco_I_Nicatore.JPG"/>
          <p:cNvPicPr>
            <a:picLocks noChangeAspect="1" noChangeArrowheads="1"/>
          </p:cNvPicPr>
          <p:nvPr/>
        </p:nvPicPr>
        <p:blipFill>
          <a:blip r:embed="rId7" cstate="screen">
            <a:extLst>
              <a:ext uri="{BEBA8EAE-BF5A-486C-A8C5-ECC9F3942E4B}">
                <a14:imgProps xmlns:a14="http://schemas.microsoft.com/office/drawing/2010/main">
                  <a14:imgLayer r:embed="rId8">
                    <a14:imgEffect>
                      <a14:backgroundRemoval t="0" b="100000" l="0" r="100000"/>
                    </a14:imgEffect>
                  </a14:imgLayer>
                </a14:imgProps>
              </a:ext>
            </a:extLst>
          </a:blip>
          <a:srcRect/>
          <a:stretch>
            <a:fillRect/>
          </a:stretch>
        </p:blipFill>
        <p:spPr bwMode="auto">
          <a:xfrm>
            <a:off x="1979712" y="2331535"/>
            <a:ext cx="661081" cy="881441"/>
          </a:xfrm>
          <a:prstGeom prst="rect">
            <a:avLst/>
          </a:prstGeom>
          <a:ln>
            <a:noFill/>
          </a:ln>
          <a:effectLst>
            <a:outerShdw blurRad="292100" dist="139700" dir="2700000" algn="tl" rotWithShape="0">
              <a:srgbClr val="333333">
                <a:alpha val="65000"/>
              </a:srgbClr>
            </a:outerShdw>
          </a:effectLst>
        </p:spPr>
      </p:pic>
      <p:grpSp>
        <p:nvGrpSpPr>
          <p:cNvPr id="47" name="Grupp 46"/>
          <p:cNvGrpSpPr/>
          <p:nvPr/>
        </p:nvGrpSpPr>
        <p:grpSpPr>
          <a:xfrm>
            <a:off x="2699792" y="1772816"/>
            <a:ext cx="1296144" cy="1546020"/>
            <a:chOff x="2699792" y="1772816"/>
            <a:chExt cx="1296144" cy="1546020"/>
          </a:xfrm>
        </p:grpSpPr>
        <p:pic>
          <p:nvPicPr>
            <p:cNvPr id="1030" name="Picture 6" descr="C:\Documents and Settings\Jonathan Karlsson\Mina dokument\Mötesserier\Övrigt\Daniel 11\AntiochusI.jpg"/>
            <p:cNvPicPr>
              <a:picLocks noChangeAspect="1" noChangeArrowheads="1"/>
            </p:cNvPicPr>
            <p:nvPr/>
          </p:nvPicPr>
          <p:blipFill>
            <a:blip r:embed="rId9" cstate="screen">
              <a:extLst>
                <a:ext uri="{BEBA8EAE-BF5A-486C-A8C5-ECC9F3942E4B}">
                  <a14:imgProps xmlns:a14="http://schemas.microsoft.com/office/drawing/2010/main">
                    <a14:imgLayer r:embed="rId10">
                      <a14:imgEffect>
                        <a14:backgroundRemoval t="0" b="100000" l="0" r="49850"/>
                      </a14:imgEffect>
                    </a14:imgLayer>
                  </a14:imgProps>
                </a:ext>
                <a:ext uri="{28A0092B-C50C-407E-A947-70E740481C1C}">
                  <a14:useLocalDpi xmlns:a14="http://schemas.microsoft.com/office/drawing/2010/main"/>
                </a:ext>
              </a:extLst>
            </a:blip>
            <a:srcRect r="50349"/>
            <a:stretch>
              <a:fillRect/>
            </a:stretch>
          </p:blipFill>
          <p:spPr bwMode="auto">
            <a:xfrm>
              <a:off x="2843808" y="2348880"/>
              <a:ext cx="1003179" cy="969956"/>
            </a:xfrm>
            <a:prstGeom prst="rect">
              <a:avLst/>
            </a:prstGeom>
            <a:noFill/>
          </p:spPr>
        </p:pic>
        <p:sp>
          <p:nvSpPr>
            <p:cNvPr id="39" name="textruta 38"/>
            <p:cNvSpPr txBox="1"/>
            <p:nvPr/>
          </p:nvSpPr>
          <p:spPr>
            <a:xfrm>
              <a:off x="2699792" y="1772816"/>
              <a:ext cx="1296144" cy="369332"/>
            </a:xfrm>
            <a:prstGeom prst="rect">
              <a:avLst/>
            </a:prstGeom>
            <a:noFill/>
            <a:effectLst>
              <a:outerShdw blurRad="50800" dist="38100" dir="2700000" algn="tl" rotWithShape="0">
                <a:prstClr val="black">
                  <a:alpha val="40000"/>
                </a:prstClr>
              </a:outerShdw>
            </a:effectLst>
          </p:spPr>
          <p:txBody>
            <a:bodyPr wrap="square" rtlCol="0">
              <a:spAutoFit/>
            </a:bodyPr>
            <a:lstStyle/>
            <a:p>
              <a:pPr marL="342900" indent="-342900" algn="ctr"/>
              <a:r>
                <a:rPr lang="sv-SE" b="1" dirty="0" err="1" smtClean="0">
                  <a:solidFill>
                    <a:schemeClr val="bg1"/>
                  </a:solidFill>
                  <a:effectLst>
                    <a:outerShdw blurRad="38100" dist="38100" dir="2700000" algn="tl">
                      <a:srgbClr val="000000">
                        <a:alpha val="43137"/>
                      </a:srgbClr>
                    </a:outerShdw>
                  </a:effectLst>
                </a:rPr>
                <a:t>Antiokus</a:t>
              </a:r>
              <a:r>
                <a:rPr lang="sv-SE" b="1" dirty="0" smtClean="0">
                  <a:solidFill>
                    <a:schemeClr val="bg1"/>
                  </a:solidFill>
                  <a:effectLst>
                    <a:outerShdw blurRad="38100" dist="38100" dir="2700000" algn="tl">
                      <a:srgbClr val="000000">
                        <a:alpha val="43137"/>
                      </a:srgbClr>
                    </a:outerShdw>
                  </a:effectLst>
                </a:rPr>
                <a:t> I</a:t>
              </a:r>
              <a:endParaRPr lang="sv-SE" b="1" dirty="0">
                <a:solidFill>
                  <a:schemeClr val="bg1"/>
                </a:solidFill>
                <a:effectLst>
                  <a:outerShdw blurRad="38100" dist="38100" dir="2700000" algn="tl">
                    <a:srgbClr val="000000">
                      <a:alpha val="43137"/>
                    </a:srgbClr>
                  </a:outerShdw>
                </a:effectLst>
              </a:endParaRPr>
            </a:p>
          </p:txBody>
        </p:sp>
      </p:grpSp>
      <p:grpSp>
        <p:nvGrpSpPr>
          <p:cNvPr id="49" name="Grupp 48"/>
          <p:cNvGrpSpPr/>
          <p:nvPr/>
        </p:nvGrpSpPr>
        <p:grpSpPr>
          <a:xfrm>
            <a:off x="3779912" y="1844824"/>
            <a:ext cx="1296144" cy="1579395"/>
            <a:chOff x="3779912" y="1844824"/>
            <a:chExt cx="1296144" cy="1579395"/>
          </a:xfrm>
        </p:grpSpPr>
        <p:pic>
          <p:nvPicPr>
            <p:cNvPr id="2050" name="Picture 2" descr="C:\Documents and Settings\Jonathan Karlsson\Mina dokument\Mötesserier\Övrigt\Daniel 11\AntiochusII.jpg"/>
            <p:cNvPicPr>
              <a:picLocks noChangeAspect="1" noChangeArrowheads="1"/>
            </p:cNvPicPr>
            <p:nvPr/>
          </p:nvPicPr>
          <p:blipFill>
            <a:blip r:embed="rId11" cstate="screen"/>
            <a:srcRect/>
            <a:stretch>
              <a:fillRect/>
            </a:stretch>
          </p:blipFill>
          <p:spPr bwMode="auto">
            <a:xfrm>
              <a:off x="3851920" y="2276872"/>
              <a:ext cx="1153237" cy="1147347"/>
            </a:xfrm>
            <a:prstGeom prst="rect">
              <a:avLst/>
            </a:prstGeom>
            <a:noFill/>
          </p:spPr>
        </p:pic>
        <p:sp>
          <p:nvSpPr>
            <p:cNvPr id="43" name="textruta 42"/>
            <p:cNvSpPr txBox="1"/>
            <p:nvPr/>
          </p:nvSpPr>
          <p:spPr>
            <a:xfrm>
              <a:off x="3779912" y="1844824"/>
              <a:ext cx="1296144" cy="369332"/>
            </a:xfrm>
            <a:prstGeom prst="rect">
              <a:avLst/>
            </a:prstGeom>
            <a:noFill/>
            <a:effectLst>
              <a:outerShdw blurRad="50800" dist="38100" dir="2700000" algn="tl" rotWithShape="0">
                <a:prstClr val="black">
                  <a:alpha val="40000"/>
                </a:prstClr>
              </a:outerShdw>
            </a:effectLst>
          </p:spPr>
          <p:txBody>
            <a:bodyPr wrap="square" rtlCol="0">
              <a:spAutoFit/>
            </a:bodyPr>
            <a:lstStyle/>
            <a:p>
              <a:pPr marL="342900" indent="-342900" algn="ctr"/>
              <a:r>
                <a:rPr lang="sv-SE" b="1" dirty="0" err="1" smtClean="0">
                  <a:solidFill>
                    <a:schemeClr val="bg1"/>
                  </a:solidFill>
                  <a:effectLst>
                    <a:outerShdw blurRad="38100" dist="38100" dir="2700000" algn="tl">
                      <a:srgbClr val="000000">
                        <a:alpha val="43137"/>
                      </a:srgbClr>
                    </a:outerShdw>
                  </a:effectLst>
                </a:rPr>
                <a:t>Antiokus</a:t>
              </a:r>
              <a:r>
                <a:rPr lang="sv-SE" b="1" dirty="0" smtClean="0">
                  <a:solidFill>
                    <a:schemeClr val="bg1"/>
                  </a:solidFill>
                  <a:effectLst>
                    <a:outerShdw blurRad="38100" dist="38100" dir="2700000" algn="tl">
                      <a:srgbClr val="000000">
                        <a:alpha val="43137"/>
                      </a:srgbClr>
                    </a:outerShdw>
                  </a:effectLst>
                </a:rPr>
                <a:t> II</a:t>
              </a:r>
              <a:endParaRPr lang="sv-SE" b="1" dirty="0">
                <a:solidFill>
                  <a:schemeClr val="bg1"/>
                </a:solidFill>
                <a:effectLst>
                  <a:outerShdw blurRad="38100" dist="38100" dir="2700000" algn="tl">
                    <a:srgbClr val="000000">
                      <a:alpha val="43137"/>
                    </a:srgbClr>
                  </a:outerShdw>
                </a:effectLst>
              </a:endParaRPr>
            </a:p>
          </p:txBody>
        </p:sp>
      </p:grpSp>
      <p:grpSp>
        <p:nvGrpSpPr>
          <p:cNvPr id="48" name="Grupp 47"/>
          <p:cNvGrpSpPr/>
          <p:nvPr/>
        </p:nvGrpSpPr>
        <p:grpSpPr>
          <a:xfrm>
            <a:off x="2636168" y="3792324"/>
            <a:ext cx="1647800" cy="1292860"/>
            <a:chOff x="2636168" y="3792324"/>
            <a:chExt cx="1647800" cy="1292860"/>
          </a:xfrm>
        </p:grpSpPr>
        <p:pic>
          <p:nvPicPr>
            <p:cNvPr id="2051" name="Picture 3" descr="C:\Documents and Settings\Jonathan Karlsson\Mina dokument\Mötesserier\Övrigt\Daniel 11\Ptolemaios_II.jpg"/>
            <p:cNvPicPr>
              <a:picLocks noChangeAspect="1" noChangeArrowheads="1"/>
            </p:cNvPicPr>
            <p:nvPr/>
          </p:nvPicPr>
          <p:blipFill>
            <a:blip r:embed="rId12" cstate="screen">
              <a:extLst>
                <a:ext uri="{BEBA8EAE-BF5A-486C-A8C5-ECC9F3942E4B}">
                  <a14:imgProps xmlns:a14="http://schemas.microsoft.com/office/drawing/2010/main">
                    <a14:imgLayer r:embed="rId13">
                      <a14:imgEffect>
                        <a14:backgroundRemoval t="0" b="100000" l="0" r="100000">
                          <a14:foregroundMark x1="29630" y1="88889" x2="42593" y2="98039"/>
                          <a14:foregroundMark x1="38889" y1="5229" x2="67901" y2="9150"/>
                        </a14:backgroundRemoval>
                      </a14:imgEffect>
                    </a14:imgLayer>
                  </a14:imgProps>
                </a:ext>
              </a:extLst>
            </a:blip>
            <a:srcRect/>
            <a:stretch>
              <a:fillRect/>
            </a:stretch>
          </p:blipFill>
          <p:spPr bwMode="auto">
            <a:xfrm>
              <a:off x="2853625" y="3792324"/>
              <a:ext cx="987144" cy="932820"/>
            </a:xfrm>
            <a:prstGeom prst="rect">
              <a:avLst/>
            </a:prstGeom>
            <a:noFill/>
          </p:spPr>
        </p:pic>
        <p:sp>
          <p:nvSpPr>
            <p:cNvPr id="46" name="textruta 45"/>
            <p:cNvSpPr txBox="1"/>
            <p:nvPr/>
          </p:nvSpPr>
          <p:spPr>
            <a:xfrm>
              <a:off x="2636168" y="4715852"/>
              <a:ext cx="1647800" cy="369332"/>
            </a:xfrm>
            <a:prstGeom prst="rect">
              <a:avLst/>
            </a:prstGeom>
            <a:noFill/>
            <a:effectLst>
              <a:outerShdw blurRad="50800" dist="38100" dir="2700000" algn="tl" rotWithShape="0">
                <a:prstClr val="black">
                  <a:alpha val="40000"/>
                </a:prstClr>
              </a:outerShdw>
            </a:effectLst>
          </p:spPr>
          <p:txBody>
            <a:bodyPr wrap="square" rtlCol="0">
              <a:spAutoFit/>
            </a:bodyPr>
            <a:lstStyle/>
            <a:p>
              <a:pPr marL="342900" indent="-342900" algn="ctr"/>
              <a:r>
                <a:rPr lang="sv-SE" b="1" dirty="0" smtClean="0">
                  <a:solidFill>
                    <a:schemeClr val="bg1"/>
                  </a:solidFill>
                  <a:effectLst>
                    <a:outerShdw blurRad="38100" dist="38100" dir="2700000" algn="tl">
                      <a:srgbClr val="000000">
                        <a:alpha val="43137"/>
                      </a:srgbClr>
                    </a:outerShdw>
                  </a:effectLst>
                </a:rPr>
                <a:t>Ptolemaios II</a:t>
              </a:r>
              <a:endParaRPr lang="sv-SE" b="1" dirty="0">
                <a:solidFill>
                  <a:schemeClr val="bg1"/>
                </a:solidFill>
                <a:effectLst>
                  <a:outerShdw blurRad="38100" dist="38100" dir="2700000" algn="tl">
                    <a:srgbClr val="000000">
                      <a:alpha val="43137"/>
                    </a:srgbClr>
                  </a:outerShdw>
                </a:effectLst>
              </a:endParaRPr>
            </a:p>
          </p:txBody>
        </p:sp>
      </p:grpSp>
      <p:grpSp>
        <p:nvGrpSpPr>
          <p:cNvPr id="61" name="Grupp 60"/>
          <p:cNvGrpSpPr/>
          <p:nvPr/>
        </p:nvGrpSpPr>
        <p:grpSpPr>
          <a:xfrm>
            <a:off x="5004048" y="2204864"/>
            <a:ext cx="1656184" cy="834008"/>
            <a:chOff x="5004048" y="2204864"/>
            <a:chExt cx="1656184" cy="834008"/>
          </a:xfrm>
        </p:grpSpPr>
        <p:pic>
          <p:nvPicPr>
            <p:cNvPr id="2053" name="Picture 5" descr="C:\Documents and Settings\Jonathan Karlsson\Mina dokument\Mötesserier\Övrigt\Daniel 11\LaodiceV4-th.jpg"/>
            <p:cNvPicPr>
              <a:picLocks noChangeAspect="1" noChangeArrowheads="1"/>
            </p:cNvPicPr>
            <p:nvPr/>
          </p:nvPicPr>
          <p:blipFill>
            <a:blip r:embed="rId14" cstate="screen"/>
            <a:srcRect/>
            <a:stretch>
              <a:fillRect/>
            </a:stretch>
          </p:blipFill>
          <p:spPr bwMode="auto">
            <a:xfrm>
              <a:off x="5004048" y="2276872"/>
              <a:ext cx="762000" cy="762000"/>
            </a:xfrm>
            <a:prstGeom prst="rect">
              <a:avLst/>
            </a:prstGeom>
            <a:noFill/>
          </p:spPr>
        </p:pic>
        <p:sp>
          <p:nvSpPr>
            <p:cNvPr id="51" name="textruta 50"/>
            <p:cNvSpPr txBox="1"/>
            <p:nvPr/>
          </p:nvSpPr>
          <p:spPr>
            <a:xfrm>
              <a:off x="5724128" y="2204864"/>
              <a:ext cx="936104" cy="369332"/>
            </a:xfrm>
            <a:prstGeom prst="rect">
              <a:avLst/>
            </a:prstGeom>
            <a:noFill/>
            <a:effectLst>
              <a:outerShdw blurRad="50800" dist="38100" dir="2700000" algn="tl" rotWithShape="0">
                <a:prstClr val="black">
                  <a:alpha val="40000"/>
                </a:prstClr>
              </a:outerShdw>
            </a:effectLst>
          </p:spPr>
          <p:txBody>
            <a:bodyPr wrap="square" rtlCol="0">
              <a:spAutoFit/>
            </a:bodyPr>
            <a:lstStyle/>
            <a:p>
              <a:pPr marL="342900" indent="-342900" algn="ctr"/>
              <a:r>
                <a:rPr lang="sv-SE" b="1" dirty="0" err="1" smtClean="0">
                  <a:solidFill>
                    <a:schemeClr val="bg1"/>
                  </a:solidFill>
                  <a:effectLst>
                    <a:outerShdw blurRad="38100" dist="38100" dir="2700000" algn="tl">
                      <a:srgbClr val="000000">
                        <a:alpha val="43137"/>
                      </a:srgbClr>
                    </a:outerShdw>
                  </a:effectLst>
                </a:rPr>
                <a:t>Laodice</a:t>
              </a:r>
              <a:endParaRPr lang="sv-SE" b="1" dirty="0">
                <a:solidFill>
                  <a:schemeClr val="bg1"/>
                </a:solidFill>
                <a:effectLst>
                  <a:outerShdw blurRad="38100" dist="38100" dir="2700000" algn="tl">
                    <a:srgbClr val="000000">
                      <a:alpha val="43137"/>
                    </a:srgbClr>
                  </a:outerShdw>
                </a:effectLst>
              </a:endParaRPr>
            </a:p>
          </p:txBody>
        </p:sp>
      </p:grpSp>
      <p:sp>
        <p:nvSpPr>
          <p:cNvPr id="53" name="Explosion 1 52"/>
          <p:cNvSpPr/>
          <p:nvPr/>
        </p:nvSpPr>
        <p:spPr>
          <a:xfrm rot="542450">
            <a:off x="3559345" y="3189571"/>
            <a:ext cx="690810" cy="913291"/>
          </a:xfrm>
          <a:prstGeom prst="irregularSeal1">
            <a:avLst/>
          </a:prstGeom>
          <a:solidFill>
            <a:srgbClr val="FFC000"/>
          </a:solidFill>
          <a:ln>
            <a:solidFill>
              <a:srgbClr val="FF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sv-SE"/>
          </a:p>
        </p:txBody>
      </p:sp>
      <p:grpSp>
        <p:nvGrpSpPr>
          <p:cNvPr id="54" name="Grupp 53"/>
          <p:cNvGrpSpPr/>
          <p:nvPr/>
        </p:nvGrpSpPr>
        <p:grpSpPr>
          <a:xfrm>
            <a:off x="2771800" y="4000012"/>
            <a:ext cx="2304256" cy="2093284"/>
            <a:chOff x="5652120" y="3781352"/>
            <a:chExt cx="2304256" cy="2010998"/>
          </a:xfrm>
        </p:grpSpPr>
        <p:sp>
          <p:nvSpPr>
            <p:cNvPr id="55" name="textruta 54"/>
            <p:cNvSpPr txBox="1"/>
            <p:nvPr/>
          </p:nvSpPr>
          <p:spPr>
            <a:xfrm>
              <a:off x="5652120" y="5437536"/>
              <a:ext cx="2304256" cy="354814"/>
            </a:xfrm>
            <a:prstGeom prst="rect">
              <a:avLst/>
            </a:prstGeom>
            <a:noFill/>
            <a:effectLst>
              <a:outerShdw blurRad="50800" dist="38100" dir="2700000" algn="tl" rotWithShape="0">
                <a:prstClr val="black">
                  <a:alpha val="40000"/>
                </a:prstClr>
              </a:outerShdw>
            </a:effectLst>
          </p:spPr>
          <p:txBody>
            <a:bodyPr wrap="square" rtlCol="0">
              <a:spAutoFit/>
            </a:bodyPr>
            <a:lstStyle/>
            <a:p>
              <a:pPr marL="342900" indent="-342900" algn="ctr"/>
              <a:r>
                <a:rPr lang="sv-SE" b="1" dirty="0" smtClean="0">
                  <a:solidFill>
                    <a:schemeClr val="bg1"/>
                  </a:solidFill>
                  <a:effectLst>
                    <a:outerShdw blurRad="38100" dist="38100" dir="2700000" algn="tl">
                      <a:srgbClr val="000000">
                        <a:alpha val="43137"/>
                      </a:srgbClr>
                    </a:outerShdw>
                  </a:effectLst>
                </a:rPr>
                <a:t>Tredje syriska kriget</a:t>
              </a:r>
              <a:endParaRPr lang="sv-SE" b="1" dirty="0">
                <a:solidFill>
                  <a:schemeClr val="bg1"/>
                </a:solidFill>
                <a:effectLst>
                  <a:outerShdw blurRad="38100" dist="38100" dir="2700000" algn="tl">
                    <a:srgbClr val="000000">
                      <a:alpha val="43137"/>
                    </a:srgbClr>
                  </a:outerShdw>
                </a:effectLst>
              </a:endParaRPr>
            </a:p>
          </p:txBody>
        </p:sp>
        <p:cxnSp>
          <p:nvCxnSpPr>
            <p:cNvPr id="56" name="Rak 55"/>
            <p:cNvCxnSpPr>
              <a:endCxn id="55" idx="0"/>
            </p:cNvCxnSpPr>
            <p:nvPr/>
          </p:nvCxnSpPr>
          <p:spPr>
            <a:xfrm rot="5400000">
              <a:off x="5976159" y="4609441"/>
              <a:ext cx="1656184" cy="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60" name="Grupp 59"/>
          <p:cNvGrpSpPr/>
          <p:nvPr/>
        </p:nvGrpSpPr>
        <p:grpSpPr>
          <a:xfrm>
            <a:off x="3851920" y="3995772"/>
            <a:ext cx="1800200" cy="729372"/>
            <a:chOff x="3851920" y="3995772"/>
            <a:chExt cx="1800200" cy="729372"/>
          </a:xfrm>
        </p:grpSpPr>
        <p:pic>
          <p:nvPicPr>
            <p:cNvPr id="2052" name="Picture 4" descr="C:\Documents and Settings\Jonathan Karlsson\Mina dokument\Mötesserier\Övrigt\Daniel 11\Berenice_I.jpg"/>
            <p:cNvPicPr>
              <a:picLocks noChangeAspect="1" noChangeArrowheads="1"/>
            </p:cNvPicPr>
            <p:nvPr/>
          </p:nvPicPr>
          <p:blipFill>
            <a:blip r:embed="rId15" cstate="screen">
              <a:extLst>
                <a:ext uri="{BEBA8EAE-BF5A-486C-A8C5-ECC9F3942E4B}">
                  <a14:imgProps xmlns:a14="http://schemas.microsoft.com/office/drawing/2010/main">
                    <a14:imgLayer r:embed="rId16">
                      <a14:imgEffect>
                        <a14:backgroundRemoval t="0" b="100000" l="0" r="100000"/>
                      </a14:imgEffect>
                    </a14:imgLayer>
                  </a14:imgProps>
                </a:ext>
              </a:extLst>
            </a:blip>
            <a:srcRect/>
            <a:stretch>
              <a:fillRect/>
            </a:stretch>
          </p:blipFill>
          <p:spPr bwMode="auto">
            <a:xfrm>
              <a:off x="3851920" y="4005064"/>
              <a:ext cx="736061" cy="720080"/>
            </a:xfrm>
            <a:prstGeom prst="rect">
              <a:avLst/>
            </a:prstGeom>
            <a:noFill/>
          </p:spPr>
        </p:pic>
        <p:sp>
          <p:nvSpPr>
            <p:cNvPr id="59" name="textruta 58"/>
            <p:cNvSpPr txBox="1"/>
            <p:nvPr/>
          </p:nvSpPr>
          <p:spPr>
            <a:xfrm>
              <a:off x="4499992" y="3995772"/>
              <a:ext cx="1152128" cy="369332"/>
            </a:xfrm>
            <a:prstGeom prst="rect">
              <a:avLst/>
            </a:prstGeom>
            <a:noFill/>
            <a:effectLst>
              <a:outerShdw blurRad="50800" dist="38100" dir="2700000" algn="tl" rotWithShape="0">
                <a:prstClr val="black">
                  <a:alpha val="40000"/>
                </a:prstClr>
              </a:outerShdw>
            </a:effectLst>
          </p:spPr>
          <p:txBody>
            <a:bodyPr wrap="square" rtlCol="0">
              <a:spAutoFit/>
            </a:bodyPr>
            <a:lstStyle/>
            <a:p>
              <a:pPr marL="342900" indent="-342900" algn="ctr"/>
              <a:r>
                <a:rPr lang="sv-SE" b="1" dirty="0" err="1" smtClean="0">
                  <a:solidFill>
                    <a:schemeClr val="bg1"/>
                  </a:solidFill>
                  <a:effectLst>
                    <a:outerShdw blurRad="38100" dist="38100" dir="2700000" algn="tl">
                      <a:srgbClr val="000000">
                        <a:alpha val="43137"/>
                      </a:srgbClr>
                    </a:outerShdw>
                  </a:effectLst>
                </a:rPr>
                <a:t>Berenice</a:t>
              </a:r>
              <a:endParaRPr lang="sv-SE" b="1" dirty="0">
                <a:solidFill>
                  <a:schemeClr val="bg1"/>
                </a:solidFill>
                <a:effectLst>
                  <a:outerShdw blurRad="38100" dist="38100" dir="2700000" algn="tl">
                    <a:srgbClr val="000000">
                      <a:alpha val="43137"/>
                    </a:srgbClr>
                  </a:outerShdw>
                </a:effectLst>
              </a:endParaRPr>
            </a:p>
          </p:txBody>
        </p:sp>
      </p:grpSp>
      <p:sp>
        <p:nvSpPr>
          <p:cNvPr id="50" name="Hjärta 49"/>
          <p:cNvSpPr/>
          <p:nvPr/>
        </p:nvSpPr>
        <p:spPr>
          <a:xfrm>
            <a:off x="4860032" y="2204864"/>
            <a:ext cx="360040" cy="288032"/>
          </a:xfrm>
          <a:prstGeom prst="hear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sp>
        <p:nvSpPr>
          <p:cNvPr id="62" name="Hjärta 61"/>
          <p:cNvSpPr/>
          <p:nvPr/>
        </p:nvSpPr>
        <p:spPr>
          <a:xfrm>
            <a:off x="4139952" y="3284984"/>
            <a:ext cx="360040" cy="288032"/>
          </a:xfrm>
          <a:prstGeom prst="hear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sp>
        <p:nvSpPr>
          <p:cNvPr id="63" name="Blixt 62"/>
          <p:cNvSpPr/>
          <p:nvPr/>
        </p:nvSpPr>
        <p:spPr>
          <a:xfrm rot="7525481">
            <a:off x="4922985" y="2519303"/>
            <a:ext cx="522164" cy="600613"/>
          </a:xfrm>
          <a:prstGeom prst="lightningBol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4" name="Blixt 63"/>
          <p:cNvSpPr/>
          <p:nvPr/>
        </p:nvSpPr>
        <p:spPr>
          <a:xfrm rot="4510150">
            <a:off x="4832737" y="2585606"/>
            <a:ext cx="400045" cy="1238356"/>
          </a:xfrm>
          <a:prstGeom prst="lightningBol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nvGrpSpPr>
          <p:cNvPr id="66" name="Grupp 65"/>
          <p:cNvGrpSpPr/>
          <p:nvPr/>
        </p:nvGrpSpPr>
        <p:grpSpPr>
          <a:xfrm>
            <a:off x="3851920" y="1844824"/>
            <a:ext cx="1296144" cy="1479728"/>
            <a:chOff x="6637930" y="2924944"/>
            <a:chExt cx="1296144" cy="1479728"/>
          </a:xfrm>
        </p:grpSpPr>
        <p:pic>
          <p:nvPicPr>
            <p:cNvPr id="2054" name="Picture 6" descr="C:\Documents and Settings\Jonathan Karlsson\Mina dokument\Mötesserier\Övrigt\Daniel 11\SeleucusII.jpg"/>
            <p:cNvPicPr>
              <a:picLocks noChangeAspect="1" noChangeArrowheads="1"/>
            </p:cNvPicPr>
            <p:nvPr/>
          </p:nvPicPr>
          <p:blipFill>
            <a:blip r:embed="rId17" cstate="screen">
              <a:extLst>
                <a:ext uri="{BEBA8EAE-BF5A-486C-A8C5-ECC9F3942E4B}">
                  <a14:imgProps xmlns:a14="http://schemas.microsoft.com/office/drawing/2010/main">
                    <a14:imgLayer r:embed="rId18">
                      <a14:imgEffect>
                        <a14:backgroundRemoval t="0" b="100000" l="0" r="50427"/>
                      </a14:imgEffect>
                    </a14:imgLayer>
                  </a14:imgProps>
                </a:ext>
                <a:ext uri="{28A0092B-C50C-407E-A947-70E740481C1C}">
                  <a14:useLocalDpi xmlns:a14="http://schemas.microsoft.com/office/drawing/2010/main"/>
                </a:ext>
              </a:extLst>
            </a:blip>
            <a:srcRect r="49526"/>
            <a:stretch>
              <a:fillRect/>
            </a:stretch>
          </p:blipFill>
          <p:spPr bwMode="auto">
            <a:xfrm>
              <a:off x="6709938" y="3429947"/>
              <a:ext cx="1080120" cy="974725"/>
            </a:xfrm>
            <a:prstGeom prst="rect">
              <a:avLst/>
            </a:prstGeom>
            <a:noFill/>
          </p:spPr>
        </p:pic>
        <p:sp>
          <p:nvSpPr>
            <p:cNvPr id="65" name="textruta 64"/>
            <p:cNvSpPr txBox="1"/>
            <p:nvPr/>
          </p:nvSpPr>
          <p:spPr>
            <a:xfrm>
              <a:off x="6637930" y="2924944"/>
              <a:ext cx="1296144" cy="369332"/>
            </a:xfrm>
            <a:prstGeom prst="rect">
              <a:avLst/>
            </a:prstGeom>
            <a:noFill/>
            <a:effectLst>
              <a:outerShdw blurRad="50800" dist="38100" dir="2700000" algn="tl" rotWithShape="0">
                <a:prstClr val="black">
                  <a:alpha val="40000"/>
                </a:prstClr>
              </a:outerShdw>
            </a:effectLst>
          </p:spPr>
          <p:txBody>
            <a:bodyPr wrap="square" rtlCol="0">
              <a:spAutoFit/>
            </a:bodyPr>
            <a:lstStyle/>
            <a:p>
              <a:pPr marL="342900" indent="-342900" algn="ctr"/>
              <a:r>
                <a:rPr lang="sv-SE" b="1" dirty="0" err="1" smtClean="0">
                  <a:solidFill>
                    <a:schemeClr val="bg1"/>
                  </a:solidFill>
                  <a:effectLst>
                    <a:outerShdw blurRad="38100" dist="38100" dir="2700000" algn="tl">
                      <a:srgbClr val="000000">
                        <a:alpha val="43137"/>
                      </a:srgbClr>
                    </a:outerShdw>
                  </a:effectLst>
                </a:rPr>
                <a:t>Seleukos</a:t>
              </a:r>
              <a:r>
                <a:rPr lang="sv-SE" b="1" dirty="0" smtClean="0">
                  <a:solidFill>
                    <a:schemeClr val="bg1"/>
                  </a:solidFill>
                  <a:effectLst>
                    <a:outerShdw blurRad="38100" dist="38100" dir="2700000" algn="tl">
                      <a:srgbClr val="000000">
                        <a:alpha val="43137"/>
                      </a:srgbClr>
                    </a:outerShdw>
                  </a:effectLst>
                </a:rPr>
                <a:t> II</a:t>
              </a:r>
              <a:endParaRPr lang="sv-SE" b="1" dirty="0">
                <a:solidFill>
                  <a:schemeClr val="bg1"/>
                </a:solidFill>
                <a:effectLst>
                  <a:outerShdw blurRad="38100" dist="38100" dir="2700000" algn="tl">
                    <a:srgbClr val="000000">
                      <a:alpha val="43137"/>
                    </a:srgbClr>
                  </a:outerShdw>
                </a:effectLst>
              </a:endParaRPr>
            </a:p>
          </p:txBody>
        </p:sp>
      </p:grpSp>
    </p:spTree>
    <p:extLst>
      <p:ext uri="{BB962C8B-B14F-4D97-AF65-F5344CB8AC3E}">
        <p14:creationId xmlns:p14="http://schemas.microsoft.com/office/powerpoint/2010/main" val="1391746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wipe(left)">
                                      <p:cBhvr>
                                        <p:cTn id="7" dur="500"/>
                                        <p:tgtEl>
                                          <p:spTgt spid="47"/>
                                        </p:tgtEl>
                                      </p:cBhvr>
                                    </p:animEffect>
                                  </p:childTnLst>
                                </p:cTn>
                              </p:par>
                              <p:par>
                                <p:cTn id="8" presetID="22" presetClass="entr" presetSubtype="8" fill="hold" nodeType="withEffect">
                                  <p:stCondLst>
                                    <p:cond delay="0"/>
                                  </p:stCondLst>
                                  <p:childTnLst>
                                    <p:set>
                                      <p:cBhvr>
                                        <p:cTn id="9" dur="1" fill="hold">
                                          <p:stCondLst>
                                            <p:cond delay="0"/>
                                          </p:stCondLst>
                                        </p:cTn>
                                        <p:tgtEl>
                                          <p:spTgt spid="48"/>
                                        </p:tgtEl>
                                        <p:attrNameLst>
                                          <p:attrName>style.visibility</p:attrName>
                                        </p:attrNameLst>
                                      </p:cBhvr>
                                      <p:to>
                                        <p:strVal val="visible"/>
                                      </p:to>
                                    </p:set>
                                    <p:animEffect transition="in" filter="wipe(left)">
                                      <p:cBhvr>
                                        <p:cTn id="10" dur="500"/>
                                        <p:tgtEl>
                                          <p:spTgt spid="4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49"/>
                                        </p:tgtEl>
                                        <p:attrNameLst>
                                          <p:attrName>style.visibility</p:attrName>
                                        </p:attrNameLst>
                                      </p:cBhvr>
                                      <p:to>
                                        <p:strVal val="visible"/>
                                      </p:to>
                                    </p:set>
                                    <p:animEffect transition="in" filter="wipe(left)">
                                      <p:cBhvr>
                                        <p:cTn id="15" dur="500"/>
                                        <p:tgtEl>
                                          <p:spTgt spid="4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61"/>
                                        </p:tgtEl>
                                        <p:attrNameLst>
                                          <p:attrName>style.visibility</p:attrName>
                                        </p:attrNameLst>
                                      </p:cBhvr>
                                      <p:to>
                                        <p:strVal val="visible"/>
                                      </p:to>
                                    </p:set>
                                    <p:animEffect transition="in" filter="wipe(left)">
                                      <p:cBhvr>
                                        <p:cTn id="20" dur="500"/>
                                        <p:tgtEl>
                                          <p:spTgt spid="61"/>
                                        </p:tgtEl>
                                      </p:cBhvr>
                                    </p:animEffect>
                                  </p:childTnLst>
                                </p:cTn>
                              </p:par>
                              <p:par>
                                <p:cTn id="21" presetID="23" presetClass="entr" presetSubtype="16" fill="hold" grpId="0" nodeType="withEffect">
                                  <p:stCondLst>
                                    <p:cond delay="0"/>
                                  </p:stCondLst>
                                  <p:childTnLst>
                                    <p:set>
                                      <p:cBhvr>
                                        <p:cTn id="22" dur="1" fill="hold">
                                          <p:stCondLst>
                                            <p:cond delay="0"/>
                                          </p:stCondLst>
                                        </p:cTn>
                                        <p:tgtEl>
                                          <p:spTgt spid="50"/>
                                        </p:tgtEl>
                                        <p:attrNameLst>
                                          <p:attrName>style.visibility</p:attrName>
                                        </p:attrNameLst>
                                      </p:cBhvr>
                                      <p:to>
                                        <p:strVal val="visible"/>
                                      </p:to>
                                    </p:set>
                                    <p:anim calcmode="lin" valueType="num">
                                      <p:cBhvr>
                                        <p:cTn id="23" dur="500" fill="hold"/>
                                        <p:tgtEl>
                                          <p:spTgt spid="50"/>
                                        </p:tgtEl>
                                        <p:attrNameLst>
                                          <p:attrName>ppt_w</p:attrName>
                                        </p:attrNameLst>
                                      </p:cBhvr>
                                      <p:tavLst>
                                        <p:tav tm="0">
                                          <p:val>
                                            <p:fltVal val="0"/>
                                          </p:val>
                                        </p:tav>
                                        <p:tav tm="100000">
                                          <p:val>
                                            <p:strVal val="#ppt_w"/>
                                          </p:val>
                                        </p:tav>
                                      </p:tavLst>
                                    </p:anim>
                                    <p:anim calcmode="lin" valueType="num">
                                      <p:cBhvr>
                                        <p:cTn id="24" dur="500" fill="hold"/>
                                        <p:tgtEl>
                                          <p:spTgt spid="50"/>
                                        </p:tgtEl>
                                        <p:attrNameLst>
                                          <p:attrName>ppt_h</p:attrName>
                                        </p:attrNameLst>
                                      </p:cBhvr>
                                      <p:tavLst>
                                        <p:tav tm="0">
                                          <p:val>
                                            <p:fltVal val="0"/>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23" presetClass="entr" presetSubtype="16" fill="hold" grpId="0" nodeType="clickEffect">
                                  <p:stCondLst>
                                    <p:cond delay="0"/>
                                  </p:stCondLst>
                                  <p:childTnLst>
                                    <p:set>
                                      <p:cBhvr>
                                        <p:cTn id="28" dur="1" fill="hold">
                                          <p:stCondLst>
                                            <p:cond delay="0"/>
                                          </p:stCondLst>
                                        </p:cTn>
                                        <p:tgtEl>
                                          <p:spTgt spid="53"/>
                                        </p:tgtEl>
                                        <p:attrNameLst>
                                          <p:attrName>style.visibility</p:attrName>
                                        </p:attrNameLst>
                                      </p:cBhvr>
                                      <p:to>
                                        <p:strVal val="visible"/>
                                      </p:to>
                                    </p:set>
                                    <p:anim calcmode="lin" valueType="num">
                                      <p:cBhvr>
                                        <p:cTn id="29" dur="500" fill="hold"/>
                                        <p:tgtEl>
                                          <p:spTgt spid="53"/>
                                        </p:tgtEl>
                                        <p:attrNameLst>
                                          <p:attrName>ppt_w</p:attrName>
                                        </p:attrNameLst>
                                      </p:cBhvr>
                                      <p:tavLst>
                                        <p:tav tm="0">
                                          <p:val>
                                            <p:fltVal val="0"/>
                                          </p:val>
                                        </p:tav>
                                        <p:tav tm="100000">
                                          <p:val>
                                            <p:strVal val="#ppt_w"/>
                                          </p:val>
                                        </p:tav>
                                      </p:tavLst>
                                    </p:anim>
                                    <p:anim calcmode="lin" valueType="num">
                                      <p:cBhvr>
                                        <p:cTn id="30" dur="500" fill="hold"/>
                                        <p:tgtEl>
                                          <p:spTgt spid="53"/>
                                        </p:tgtEl>
                                        <p:attrNameLst>
                                          <p:attrName>ppt_h</p:attrName>
                                        </p:attrNameLst>
                                      </p:cBhvr>
                                      <p:tavLst>
                                        <p:tav tm="0">
                                          <p:val>
                                            <p:fltVal val="0"/>
                                          </p:val>
                                        </p:tav>
                                        <p:tav tm="100000">
                                          <p:val>
                                            <p:strVal val="#ppt_h"/>
                                          </p:val>
                                        </p:tav>
                                      </p:tavLst>
                                    </p:anim>
                                  </p:childTnLst>
                                </p:cTn>
                              </p:par>
                            </p:childTnLst>
                          </p:cTn>
                        </p:par>
                        <p:par>
                          <p:cTn id="31" fill="hold">
                            <p:stCondLst>
                              <p:cond delay="500"/>
                            </p:stCondLst>
                            <p:childTnLst>
                              <p:par>
                                <p:cTn id="32" presetID="1" presetClass="entr" presetSubtype="0" fill="hold" nodeType="afterEffect">
                                  <p:stCondLst>
                                    <p:cond delay="0"/>
                                  </p:stCondLst>
                                  <p:childTnLst>
                                    <p:set>
                                      <p:cBhvr>
                                        <p:cTn id="33" dur="1" fill="hold">
                                          <p:stCondLst>
                                            <p:cond delay="0"/>
                                          </p:stCondLst>
                                        </p:cTn>
                                        <p:tgtEl>
                                          <p:spTgt spid="54"/>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xit" presetSubtype="0" fill="hold" grpId="1" nodeType="clickEffect">
                                  <p:stCondLst>
                                    <p:cond delay="0"/>
                                  </p:stCondLst>
                                  <p:childTnLst>
                                    <p:set>
                                      <p:cBhvr>
                                        <p:cTn id="37" dur="1" fill="hold">
                                          <p:stCondLst>
                                            <p:cond delay="0"/>
                                          </p:stCondLst>
                                        </p:cTn>
                                        <p:tgtEl>
                                          <p:spTgt spid="53"/>
                                        </p:tgtEl>
                                        <p:attrNameLst>
                                          <p:attrName>style.visibility</p:attrName>
                                        </p:attrNameLst>
                                      </p:cBhvr>
                                      <p:to>
                                        <p:strVal val="hidden"/>
                                      </p:to>
                                    </p:set>
                                  </p:childTnLst>
                                </p:cTn>
                              </p:par>
                              <p:par>
                                <p:cTn id="38" presetID="1" presetClass="exit" presetSubtype="0" fill="hold" nodeType="withEffect">
                                  <p:stCondLst>
                                    <p:cond delay="0"/>
                                  </p:stCondLst>
                                  <p:childTnLst>
                                    <p:set>
                                      <p:cBhvr>
                                        <p:cTn id="39" dur="1" fill="hold">
                                          <p:stCondLst>
                                            <p:cond delay="0"/>
                                          </p:stCondLst>
                                        </p:cTn>
                                        <p:tgtEl>
                                          <p:spTgt spid="54"/>
                                        </p:tgtEl>
                                        <p:attrNameLst>
                                          <p:attrName>style.visibility</p:attrName>
                                        </p:attrNameLst>
                                      </p:cBhvr>
                                      <p:to>
                                        <p:strVal val="hidden"/>
                                      </p:to>
                                    </p:set>
                                  </p:childTnLst>
                                </p:cTn>
                              </p:par>
                            </p:childTnLst>
                          </p:cTn>
                        </p:par>
                        <p:par>
                          <p:cTn id="40" fill="hold">
                            <p:stCondLst>
                              <p:cond delay="0"/>
                            </p:stCondLst>
                            <p:childTnLst>
                              <p:par>
                                <p:cTn id="41" presetID="22" presetClass="entr" presetSubtype="8" fill="hold" nodeType="afterEffect">
                                  <p:stCondLst>
                                    <p:cond delay="0"/>
                                  </p:stCondLst>
                                  <p:childTnLst>
                                    <p:set>
                                      <p:cBhvr>
                                        <p:cTn id="42" dur="1" fill="hold">
                                          <p:stCondLst>
                                            <p:cond delay="0"/>
                                          </p:stCondLst>
                                        </p:cTn>
                                        <p:tgtEl>
                                          <p:spTgt spid="60"/>
                                        </p:tgtEl>
                                        <p:attrNameLst>
                                          <p:attrName>style.visibility</p:attrName>
                                        </p:attrNameLst>
                                      </p:cBhvr>
                                      <p:to>
                                        <p:strVal val="visible"/>
                                      </p:to>
                                    </p:set>
                                    <p:animEffect transition="in" filter="wipe(left)">
                                      <p:cBhvr>
                                        <p:cTn id="43" dur="500"/>
                                        <p:tgtEl>
                                          <p:spTgt spid="60"/>
                                        </p:tgtEl>
                                      </p:cBhvr>
                                    </p:animEffect>
                                  </p:childTnLst>
                                </p:cTn>
                              </p:par>
                            </p:childTnLst>
                          </p:cTn>
                        </p:par>
                      </p:childTnLst>
                    </p:cTn>
                  </p:par>
                  <p:par>
                    <p:cTn id="44" fill="hold">
                      <p:stCondLst>
                        <p:cond delay="indefinite"/>
                      </p:stCondLst>
                      <p:childTnLst>
                        <p:par>
                          <p:cTn id="45" fill="hold">
                            <p:stCondLst>
                              <p:cond delay="0"/>
                            </p:stCondLst>
                            <p:childTnLst>
                              <p:par>
                                <p:cTn id="46" presetID="56" presetClass="path" presetSubtype="0" accel="50000" decel="50000" fill="hold" nodeType="clickEffect">
                                  <p:stCondLst>
                                    <p:cond delay="0"/>
                                  </p:stCondLst>
                                  <p:childTnLst>
                                    <p:animMotion origin="layout" path="M 1.94444E-6 1.85185E-6 L 0.0118 -0.0831 " pathEditMode="relative" rAng="0" ptsTypes="AA">
                                      <p:cBhvr>
                                        <p:cTn id="47" dur="1000" fill="hold"/>
                                        <p:tgtEl>
                                          <p:spTgt spid="60"/>
                                        </p:tgtEl>
                                        <p:attrNameLst>
                                          <p:attrName>ppt_x</p:attrName>
                                          <p:attrName>ppt_y</p:attrName>
                                        </p:attrNameLst>
                                      </p:cBhvr>
                                      <p:rCtr x="600" y="-4200"/>
                                    </p:animMotion>
                                  </p:childTnLst>
                                </p:cTn>
                              </p:par>
                              <p:par>
                                <p:cTn id="48" presetID="63" presetClass="path" presetSubtype="0" accel="50000" decel="50000" fill="hold" nodeType="withEffect">
                                  <p:stCondLst>
                                    <p:cond delay="0"/>
                                  </p:stCondLst>
                                  <p:childTnLst>
                                    <p:animMotion origin="layout" path="M -3.61111E-6 4.07407E-6 L 0.04341 0.00231 " pathEditMode="relative" rAng="0" ptsTypes="AA">
                                      <p:cBhvr>
                                        <p:cTn id="49" dur="1000" fill="hold"/>
                                        <p:tgtEl>
                                          <p:spTgt spid="61"/>
                                        </p:tgtEl>
                                        <p:attrNameLst>
                                          <p:attrName>ppt_x</p:attrName>
                                          <p:attrName>ppt_y</p:attrName>
                                        </p:attrNameLst>
                                      </p:cBhvr>
                                      <p:rCtr x="2200" y="100"/>
                                    </p:animMotion>
                                  </p:childTnLst>
                                </p:cTn>
                              </p:par>
                              <p:par>
                                <p:cTn id="50" presetID="9" presetClass="exit" presetSubtype="0" fill="hold" grpId="1" nodeType="withEffect">
                                  <p:stCondLst>
                                    <p:cond delay="0"/>
                                  </p:stCondLst>
                                  <p:childTnLst>
                                    <p:animEffect transition="out" filter="dissolve">
                                      <p:cBhvr>
                                        <p:cTn id="51" dur="500"/>
                                        <p:tgtEl>
                                          <p:spTgt spid="50"/>
                                        </p:tgtEl>
                                      </p:cBhvr>
                                    </p:animEffect>
                                    <p:set>
                                      <p:cBhvr>
                                        <p:cTn id="52" dur="1" fill="hold">
                                          <p:stCondLst>
                                            <p:cond delay="499"/>
                                          </p:stCondLst>
                                        </p:cTn>
                                        <p:tgtEl>
                                          <p:spTgt spid="50"/>
                                        </p:tgtEl>
                                        <p:attrNameLst>
                                          <p:attrName>style.visibility</p:attrName>
                                        </p:attrNameLst>
                                      </p:cBhvr>
                                      <p:to>
                                        <p:strVal val="hidden"/>
                                      </p:to>
                                    </p:set>
                                  </p:childTnLst>
                                </p:cTn>
                              </p:par>
                            </p:childTnLst>
                          </p:cTn>
                        </p:par>
                        <p:par>
                          <p:cTn id="53" fill="hold">
                            <p:stCondLst>
                              <p:cond delay="1000"/>
                            </p:stCondLst>
                            <p:childTnLst>
                              <p:par>
                                <p:cTn id="54" presetID="23" presetClass="entr" presetSubtype="16" fill="hold" grpId="0" nodeType="afterEffect">
                                  <p:stCondLst>
                                    <p:cond delay="0"/>
                                  </p:stCondLst>
                                  <p:childTnLst>
                                    <p:set>
                                      <p:cBhvr>
                                        <p:cTn id="55" dur="1" fill="hold">
                                          <p:stCondLst>
                                            <p:cond delay="0"/>
                                          </p:stCondLst>
                                        </p:cTn>
                                        <p:tgtEl>
                                          <p:spTgt spid="62"/>
                                        </p:tgtEl>
                                        <p:attrNameLst>
                                          <p:attrName>style.visibility</p:attrName>
                                        </p:attrNameLst>
                                      </p:cBhvr>
                                      <p:to>
                                        <p:strVal val="visible"/>
                                      </p:to>
                                    </p:set>
                                    <p:anim calcmode="lin" valueType="num">
                                      <p:cBhvr>
                                        <p:cTn id="56" dur="500" fill="hold"/>
                                        <p:tgtEl>
                                          <p:spTgt spid="62"/>
                                        </p:tgtEl>
                                        <p:attrNameLst>
                                          <p:attrName>ppt_w</p:attrName>
                                        </p:attrNameLst>
                                      </p:cBhvr>
                                      <p:tavLst>
                                        <p:tav tm="0">
                                          <p:val>
                                            <p:fltVal val="0"/>
                                          </p:val>
                                        </p:tav>
                                        <p:tav tm="100000">
                                          <p:val>
                                            <p:strVal val="#ppt_w"/>
                                          </p:val>
                                        </p:tav>
                                      </p:tavLst>
                                    </p:anim>
                                    <p:anim calcmode="lin" valueType="num">
                                      <p:cBhvr>
                                        <p:cTn id="57" dur="500" fill="hold"/>
                                        <p:tgtEl>
                                          <p:spTgt spid="62"/>
                                        </p:tgtEl>
                                        <p:attrNameLst>
                                          <p:attrName>ppt_h</p:attrName>
                                        </p:attrNameLst>
                                      </p:cBhvr>
                                      <p:tavLst>
                                        <p:tav tm="0">
                                          <p:val>
                                            <p:fltVal val="0"/>
                                          </p:val>
                                        </p:tav>
                                        <p:tav tm="100000">
                                          <p:val>
                                            <p:strVal val="#ppt_h"/>
                                          </p:val>
                                        </p:tav>
                                      </p:tavLst>
                                    </p:anim>
                                  </p:childTnLst>
                                </p:cTn>
                              </p:par>
                            </p:childTnLst>
                          </p:cTn>
                        </p:par>
                      </p:childTnLst>
                    </p:cTn>
                  </p:par>
                  <p:par>
                    <p:cTn id="58" fill="hold">
                      <p:stCondLst>
                        <p:cond delay="indefinite"/>
                      </p:stCondLst>
                      <p:childTnLst>
                        <p:par>
                          <p:cTn id="59" fill="hold">
                            <p:stCondLst>
                              <p:cond delay="0"/>
                            </p:stCondLst>
                            <p:childTnLst>
                              <p:par>
                                <p:cTn id="60" presetID="22" presetClass="entr" presetSubtype="2" fill="hold" grpId="0" nodeType="clickEffect">
                                  <p:stCondLst>
                                    <p:cond delay="0"/>
                                  </p:stCondLst>
                                  <p:childTnLst>
                                    <p:set>
                                      <p:cBhvr>
                                        <p:cTn id="61" dur="1" fill="hold">
                                          <p:stCondLst>
                                            <p:cond delay="0"/>
                                          </p:stCondLst>
                                        </p:cTn>
                                        <p:tgtEl>
                                          <p:spTgt spid="63"/>
                                        </p:tgtEl>
                                        <p:attrNameLst>
                                          <p:attrName>style.visibility</p:attrName>
                                        </p:attrNameLst>
                                      </p:cBhvr>
                                      <p:to>
                                        <p:strVal val="visible"/>
                                      </p:to>
                                    </p:set>
                                    <p:animEffect transition="in" filter="wipe(right)">
                                      <p:cBhvr>
                                        <p:cTn id="62" dur="500"/>
                                        <p:tgtEl>
                                          <p:spTgt spid="63"/>
                                        </p:tgtEl>
                                      </p:cBhvr>
                                    </p:animEffect>
                                  </p:childTnLst>
                                </p:cTn>
                              </p:par>
                            </p:childTnLst>
                          </p:cTn>
                        </p:par>
                        <p:par>
                          <p:cTn id="63" fill="hold">
                            <p:stCondLst>
                              <p:cond delay="500"/>
                            </p:stCondLst>
                            <p:childTnLst>
                              <p:par>
                                <p:cTn id="64" presetID="9" presetClass="exit" presetSubtype="0" fill="hold" nodeType="afterEffect">
                                  <p:stCondLst>
                                    <p:cond delay="0"/>
                                  </p:stCondLst>
                                  <p:childTnLst>
                                    <p:animEffect transition="out" filter="dissolve">
                                      <p:cBhvr>
                                        <p:cTn id="65" dur="500"/>
                                        <p:tgtEl>
                                          <p:spTgt spid="49"/>
                                        </p:tgtEl>
                                      </p:cBhvr>
                                    </p:animEffect>
                                    <p:set>
                                      <p:cBhvr>
                                        <p:cTn id="66" dur="1" fill="hold">
                                          <p:stCondLst>
                                            <p:cond delay="499"/>
                                          </p:stCondLst>
                                        </p:cTn>
                                        <p:tgtEl>
                                          <p:spTgt spid="49"/>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22" presetClass="entr" presetSubtype="2" fill="hold" grpId="0" nodeType="clickEffect">
                                  <p:stCondLst>
                                    <p:cond delay="0"/>
                                  </p:stCondLst>
                                  <p:childTnLst>
                                    <p:set>
                                      <p:cBhvr>
                                        <p:cTn id="70" dur="1" fill="hold">
                                          <p:stCondLst>
                                            <p:cond delay="0"/>
                                          </p:stCondLst>
                                        </p:cTn>
                                        <p:tgtEl>
                                          <p:spTgt spid="64"/>
                                        </p:tgtEl>
                                        <p:attrNameLst>
                                          <p:attrName>style.visibility</p:attrName>
                                        </p:attrNameLst>
                                      </p:cBhvr>
                                      <p:to>
                                        <p:strVal val="visible"/>
                                      </p:to>
                                    </p:set>
                                    <p:animEffect transition="in" filter="wipe(right)">
                                      <p:cBhvr>
                                        <p:cTn id="71" dur="500"/>
                                        <p:tgtEl>
                                          <p:spTgt spid="64"/>
                                        </p:tgtEl>
                                      </p:cBhvr>
                                    </p:animEffect>
                                  </p:childTnLst>
                                </p:cTn>
                              </p:par>
                              <p:par>
                                <p:cTn id="72" presetID="1" presetClass="exit" presetSubtype="0" fill="hold" grpId="1" nodeType="withEffect">
                                  <p:stCondLst>
                                    <p:cond delay="0"/>
                                  </p:stCondLst>
                                  <p:childTnLst>
                                    <p:set>
                                      <p:cBhvr>
                                        <p:cTn id="73" dur="1" fill="hold">
                                          <p:stCondLst>
                                            <p:cond delay="0"/>
                                          </p:stCondLst>
                                        </p:cTn>
                                        <p:tgtEl>
                                          <p:spTgt spid="63"/>
                                        </p:tgtEl>
                                        <p:attrNameLst>
                                          <p:attrName>style.visibility</p:attrName>
                                        </p:attrNameLst>
                                      </p:cBhvr>
                                      <p:to>
                                        <p:strVal val="hidden"/>
                                      </p:to>
                                    </p:set>
                                  </p:childTnLst>
                                </p:cTn>
                              </p:par>
                            </p:childTnLst>
                          </p:cTn>
                        </p:par>
                        <p:par>
                          <p:cTn id="74" fill="hold">
                            <p:stCondLst>
                              <p:cond delay="500"/>
                            </p:stCondLst>
                            <p:childTnLst>
                              <p:par>
                                <p:cTn id="75" presetID="9" presetClass="exit" presetSubtype="0" fill="hold" nodeType="afterEffect">
                                  <p:stCondLst>
                                    <p:cond delay="0"/>
                                  </p:stCondLst>
                                  <p:childTnLst>
                                    <p:animEffect transition="out" filter="dissolve">
                                      <p:cBhvr>
                                        <p:cTn id="76" dur="500"/>
                                        <p:tgtEl>
                                          <p:spTgt spid="60"/>
                                        </p:tgtEl>
                                      </p:cBhvr>
                                    </p:animEffect>
                                    <p:set>
                                      <p:cBhvr>
                                        <p:cTn id="77" dur="1" fill="hold">
                                          <p:stCondLst>
                                            <p:cond delay="499"/>
                                          </p:stCondLst>
                                        </p:cTn>
                                        <p:tgtEl>
                                          <p:spTgt spid="60"/>
                                        </p:tgtEl>
                                        <p:attrNameLst>
                                          <p:attrName>style.visibility</p:attrName>
                                        </p:attrNameLst>
                                      </p:cBhvr>
                                      <p:to>
                                        <p:strVal val="hidden"/>
                                      </p:to>
                                    </p:set>
                                  </p:childTnLst>
                                </p:cTn>
                              </p:par>
                              <p:par>
                                <p:cTn id="78" presetID="9" presetClass="exit" presetSubtype="0" fill="hold" grpId="1" nodeType="withEffect">
                                  <p:stCondLst>
                                    <p:cond delay="0"/>
                                  </p:stCondLst>
                                  <p:childTnLst>
                                    <p:animEffect transition="out" filter="dissolve">
                                      <p:cBhvr>
                                        <p:cTn id="79" dur="500"/>
                                        <p:tgtEl>
                                          <p:spTgt spid="62"/>
                                        </p:tgtEl>
                                      </p:cBhvr>
                                    </p:animEffect>
                                    <p:set>
                                      <p:cBhvr>
                                        <p:cTn id="80" dur="1" fill="hold">
                                          <p:stCondLst>
                                            <p:cond delay="499"/>
                                          </p:stCondLst>
                                        </p:cTn>
                                        <p:tgtEl>
                                          <p:spTgt spid="62"/>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23" presetClass="entr" presetSubtype="16" fill="hold" nodeType="clickEffect">
                                  <p:stCondLst>
                                    <p:cond delay="0"/>
                                  </p:stCondLst>
                                  <p:childTnLst>
                                    <p:set>
                                      <p:cBhvr>
                                        <p:cTn id="84" dur="1" fill="hold">
                                          <p:stCondLst>
                                            <p:cond delay="0"/>
                                          </p:stCondLst>
                                        </p:cTn>
                                        <p:tgtEl>
                                          <p:spTgt spid="66"/>
                                        </p:tgtEl>
                                        <p:attrNameLst>
                                          <p:attrName>style.visibility</p:attrName>
                                        </p:attrNameLst>
                                      </p:cBhvr>
                                      <p:to>
                                        <p:strVal val="visible"/>
                                      </p:to>
                                    </p:set>
                                    <p:anim calcmode="lin" valueType="num">
                                      <p:cBhvr>
                                        <p:cTn id="85" dur="500" fill="hold"/>
                                        <p:tgtEl>
                                          <p:spTgt spid="66"/>
                                        </p:tgtEl>
                                        <p:attrNameLst>
                                          <p:attrName>ppt_w</p:attrName>
                                        </p:attrNameLst>
                                      </p:cBhvr>
                                      <p:tavLst>
                                        <p:tav tm="0">
                                          <p:val>
                                            <p:fltVal val="0"/>
                                          </p:val>
                                        </p:tav>
                                        <p:tav tm="100000">
                                          <p:val>
                                            <p:strVal val="#ppt_w"/>
                                          </p:val>
                                        </p:tav>
                                      </p:tavLst>
                                    </p:anim>
                                    <p:anim calcmode="lin" valueType="num">
                                      <p:cBhvr>
                                        <p:cTn id="86" dur="500" fill="hold"/>
                                        <p:tgtEl>
                                          <p:spTgt spid="66"/>
                                        </p:tgtEl>
                                        <p:attrNameLst>
                                          <p:attrName>ppt_h</p:attrName>
                                        </p:attrNameLst>
                                      </p:cBhvr>
                                      <p:tavLst>
                                        <p:tav tm="0">
                                          <p:val>
                                            <p:fltVal val="0"/>
                                          </p:val>
                                        </p:tav>
                                        <p:tav tm="100000">
                                          <p:val>
                                            <p:strVal val="#ppt_h"/>
                                          </p:val>
                                        </p:tav>
                                      </p:tavLst>
                                    </p:anim>
                                  </p:childTnLst>
                                </p:cTn>
                              </p:par>
                              <p:par>
                                <p:cTn id="87" presetID="56" presetClass="path" presetSubtype="0" accel="50000" decel="50000" fill="hold" nodeType="withEffect">
                                  <p:stCondLst>
                                    <p:cond delay="0"/>
                                  </p:stCondLst>
                                  <p:childTnLst>
                                    <p:animMotion origin="layout" path="M 0.18907 0.00764 L 0.00799 -0.00278 " pathEditMode="relative" rAng="0" ptsTypes="AA">
                                      <p:cBhvr>
                                        <p:cTn id="88" dur="2000" fill="hold"/>
                                        <p:tgtEl>
                                          <p:spTgt spid="66"/>
                                        </p:tgtEl>
                                        <p:attrNameLst>
                                          <p:attrName>ppt_x</p:attrName>
                                          <p:attrName>ppt_y</p:attrName>
                                        </p:attrNameLst>
                                      </p:cBhvr>
                                      <p:rCtr x="-9100" y="-500"/>
                                    </p:animMotion>
                                  </p:childTnLst>
                                </p:cTn>
                              </p:par>
                              <p:par>
                                <p:cTn id="89" presetID="1" presetClass="exit" presetSubtype="0" fill="hold" grpId="1" nodeType="withEffect">
                                  <p:stCondLst>
                                    <p:cond delay="0"/>
                                  </p:stCondLst>
                                  <p:childTnLst>
                                    <p:set>
                                      <p:cBhvr>
                                        <p:cTn id="90" dur="1" fill="hold">
                                          <p:stCondLst>
                                            <p:cond delay="0"/>
                                          </p:stCondLst>
                                        </p:cTn>
                                        <p:tgtEl>
                                          <p:spTgt spid="6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53" grpId="1" animBg="1"/>
      <p:bldP spid="50" grpId="0" animBg="1"/>
      <p:bldP spid="50" grpId="1" animBg="1"/>
      <p:bldP spid="62" grpId="0" animBg="1"/>
      <p:bldP spid="62" grpId="1" animBg="1"/>
      <p:bldP spid="63" grpId="0" animBg="1"/>
      <p:bldP spid="63" grpId="1" animBg="1"/>
      <p:bldP spid="64" grpId="0" animBg="1"/>
      <p:bldP spid="64" grpId="1"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ruta 3"/>
          <p:cNvSpPr txBox="1"/>
          <p:nvPr/>
        </p:nvSpPr>
        <p:spPr>
          <a:xfrm>
            <a:off x="928662" y="785794"/>
            <a:ext cx="7286676" cy="830997"/>
          </a:xfrm>
          <a:prstGeom prst="rect">
            <a:avLst/>
          </a:prstGeom>
          <a:noFill/>
          <a:effectLst>
            <a:outerShdw blurRad="50800" dist="38100" dir="2700000" algn="tl" rotWithShape="0">
              <a:prstClr val="black">
                <a:alpha val="40000"/>
              </a:prstClr>
            </a:outerShdw>
          </a:effectLst>
        </p:spPr>
        <p:txBody>
          <a:bodyPr wrap="square" rtlCol="0">
            <a:spAutoFit/>
          </a:bodyPr>
          <a:lstStyle/>
          <a:p>
            <a:r>
              <a:rPr lang="sv-SE" sz="4800" dirty="0" smtClean="0">
                <a:solidFill>
                  <a:srgbClr val="FFC000"/>
                </a:solidFill>
                <a:latin typeface="Berlin Sans FB Demi" pitchFamily="34" charset="0"/>
              </a:rPr>
              <a:t>Daniel 11:7</a:t>
            </a:r>
            <a:endParaRPr lang="sv-SE" sz="4800" dirty="0">
              <a:solidFill>
                <a:srgbClr val="FFC000"/>
              </a:solidFill>
              <a:latin typeface="Berlin Sans FB Demi" pitchFamily="34" charset="0"/>
            </a:endParaRPr>
          </a:p>
        </p:txBody>
      </p:sp>
      <p:sp>
        <p:nvSpPr>
          <p:cNvPr id="5" name="textruta 4"/>
          <p:cNvSpPr txBox="1"/>
          <p:nvPr/>
        </p:nvSpPr>
        <p:spPr>
          <a:xfrm>
            <a:off x="1071538" y="1928802"/>
            <a:ext cx="7172870" cy="4524315"/>
          </a:xfrm>
          <a:prstGeom prst="rect">
            <a:avLst/>
          </a:prstGeom>
          <a:noFill/>
          <a:effectLst>
            <a:outerShdw blurRad="50800" dist="38100" dir="2700000" algn="tl" rotWithShape="0">
              <a:prstClr val="black">
                <a:alpha val="40000"/>
              </a:prstClr>
            </a:outerShdw>
          </a:effectLst>
        </p:spPr>
        <p:txBody>
          <a:bodyPr wrap="square" rtlCol="0">
            <a:spAutoFit/>
          </a:bodyPr>
          <a:lstStyle/>
          <a:p>
            <a:r>
              <a:rPr lang="sv-SE" sz="3600" dirty="0" smtClean="0">
                <a:solidFill>
                  <a:schemeClr val="bg1"/>
                </a:solidFill>
                <a:effectLst>
                  <a:outerShdw blurRad="38100" dist="38100" dir="2700000" algn="tl">
                    <a:srgbClr val="000000">
                      <a:alpha val="43137"/>
                    </a:srgbClr>
                  </a:outerShdw>
                </a:effectLst>
                <a:latin typeface="Arial Rounded MT Bold" pitchFamily="34" charset="0"/>
              </a:rPr>
              <a:t>”Men en telning från hennes </a:t>
            </a:r>
            <a:r>
              <a:rPr lang="sv-SE" sz="3600" dirty="0" smtClean="0">
                <a:solidFill>
                  <a:schemeClr val="tx1">
                    <a:lumMod val="50000"/>
                    <a:lumOff val="50000"/>
                  </a:schemeClr>
                </a:solidFill>
                <a:effectLst>
                  <a:outerShdw blurRad="38100" dist="38100" dir="2700000" algn="tl">
                    <a:srgbClr val="000000">
                      <a:alpha val="43137"/>
                    </a:srgbClr>
                  </a:outerShdw>
                </a:effectLst>
                <a:latin typeface="Arial Rounded MT Bold" pitchFamily="34" charset="0"/>
              </a:rPr>
              <a:t>[</a:t>
            </a:r>
            <a:r>
              <a:rPr lang="sv-SE" sz="3600" dirty="0" err="1" smtClean="0">
                <a:solidFill>
                  <a:schemeClr val="tx1">
                    <a:lumMod val="50000"/>
                    <a:lumOff val="50000"/>
                  </a:schemeClr>
                </a:solidFill>
                <a:effectLst>
                  <a:outerShdw blurRad="38100" dist="38100" dir="2700000" algn="tl">
                    <a:srgbClr val="000000">
                      <a:alpha val="43137"/>
                    </a:srgbClr>
                  </a:outerShdw>
                </a:effectLst>
                <a:latin typeface="Arial Rounded MT Bold" pitchFamily="34" charset="0"/>
              </a:rPr>
              <a:t>Berenice</a:t>
            </a:r>
            <a:r>
              <a:rPr lang="sv-SE" sz="3600" dirty="0" smtClean="0">
                <a:solidFill>
                  <a:schemeClr val="tx1">
                    <a:lumMod val="50000"/>
                    <a:lumOff val="50000"/>
                  </a:schemeClr>
                </a:solidFill>
                <a:effectLst>
                  <a:outerShdw blurRad="38100" dist="38100" dir="2700000" algn="tl">
                    <a:srgbClr val="000000">
                      <a:alpha val="43137"/>
                    </a:srgbClr>
                  </a:outerShdw>
                </a:effectLst>
                <a:latin typeface="Arial Rounded MT Bold" pitchFamily="34" charset="0"/>
              </a:rPr>
              <a:t>]</a:t>
            </a:r>
            <a:r>
              <a:rPr lang="sv-SE" sz="3600" dirty="0" smtClean="0">
                <a:solidFill>
                  <a:schemeClr val="bg1"/>
                </a:solidFill>
                <a:effectLst>
                  <a:outerShdw blurRad="38100" dist="38100" dir="2700000" algn="tl">
                    <a:srgbClr val="000000">
                      <a:alpha val="43137"/>
                    </a:srgbClr>
                  </a:outerShdw>
                </a:effectLst>
                <a:latin typeface="Arial Rounded MT Bold" pitchFamily="34" charset="0"/>
              </a:rPr>
              <a:t> rötter skall stiga upp i hans </a:t>
            </a:r>
            <a:r>
              <a:rPr lang="sv-SE" sz="3600" dirty="0" smtClean="0">
                <a:solidFill>
                  <a:schemeClr val="tx1">
                    <a:lumMod val="50000"/>
                    <a:lumOff val="50000"/>
                  </a:schemeClr>
                </a:solidFill>
                <a:effectLst>
                  <a:outerShdw blurRad="38100" dist="38100" dir="2700000" algn="tl">
                    <a:srgbClr val="000000">
                      <a:alpha val="43137"/>
                    </a:srgbClr>
                  </a:outerShdw>
                </a:effectLst>
                <a:latin typeface="Arial Rounded MT Bold" pitchFamily="34" charset="0"/>
              </a:rPr>
              <a:t>[Ptolemaios II]</a:t>
            </a:r>
            <a:r>
              <a:rPr lang="sv-SE" sz="3600" dirty="0" smtClean="0">
                <a:solidFill>
                  <a:schemeClr val="bg1"/>
                </a:solidFill>
                <a:effectLst>
                  <a:outerShdw blurRad="38100" dist="38100" dir="2700000" algn="tl">
                    <a:srgbClr val="000000">
                      <a:alpha val="43137"/>
                    </a:srgbClr>
                  </a:outerShdw>
                </a:effectLst>
                <a:latin typeface="Arial Rounded MT Bold" pitchFamily="34" charset="0"/>
              </a:rPr>
              <a:t> ställe och dra upp mot nordlandskungens </a:t>
            </a:r>
            <a:r>
              <a:rPr lang="sv-SE" sz="3600" dirty="0" smtClean="0">
                <a:solidFill>
                  <a:schemeClr val="tx1">
                    <a:lumMod val="50000"/>
                    <a:lumOff val="50000"/>
                  </a:schemeClr>
                </a:solidFill>
                <a:effectLst>
                  <a:outerShdw blurRad="38100" dist="38100" dir="2700000" algn="tl">
                    <a:srgbClr val="000000">
                      <a:alpha val="43137"/>
                    </a:srgbClr>
                  </a:outerShdw>
                </a:effectLst>
                <a:latin typeface="Arial Rounded MT Bold" pitchFamily="34" charset="0"/>
              </a:rPr>
              <a:t>[</a:t>
            </a:r>
            <a:r>
              <a:rPr lang="sv-SE" sz="3600" dirty="0" err="1" smtClean="0">
                <a:solidFill>
                  <a:schemeClr val="tx1">
                    <a:lumMod val="50000"/>
                    <a:lumOff val="50000"/>
                  </a:schemeClr>
                </a:solidFill>
                <a:effectLst>
                  <a:outerShdw blurRad="38100" dist="38100" dir="2700000" algn="tl">
                    <a:srgbClr val="000000">
                      <a:alpha val="43137"/>
                    </a:srgbClr>
                  </a:outerShdw>
                </a:effectLst>
                <a:latin typeface="Arial Rounded MT Bold" pitchFamily="34" charset="0"/>
              </a:rPr>
              <a:t>Seleukos</a:t>
            </a:r>
            <a:r>
              <a:rPr lang="sv-SE" sz="3600" dirty="0" smtClean="0">
                <a:solidFill>
                  <a:schemeClr val="tx1">
                    <a:lumMod val="50000"/>
                    <a:lumOff val="50000"/>
                  </a:schemeClr>
                </a:solidFill>
                <a:effectLst>
                  <a:outerShdw blurRad="38100" dist="38100" dir="2700000" algn="tl">
                    <a:srgbClr val="000000">
                      <a:alpha val="43137"/>
                    </a:srgbClr>
                  </a:outerShdw>
                </a:effectLst>
                <a:latin typeface="Arial Rounded MT Bold" pitchFamily="34" charset="0"/>
              </a:rPr>
              <a:t> II, </a:t>
            </a:r>
            <a:r>
              <a:rPr lang="sv-SE" sz="3600" dirty="0" err="1" smtClean="0">
                <a:solidFill>
                  <a:schemeClr val="tx1">
                    <a:lumMod val="50000"/>
                    <a:lumOff val="50000"/>
                  </a:schemeClr>
                </a:solidFill>
                <a:effectLst>
                  <a:outerShdw blurRad="38100" dist="38100" dir="2700000" algn="tl">
                    <a:srgbClr val="000000">
                      <a:alpha val="43137"/>
                    </a:srgbClr>
                  </a:outerShdw>
                </a:effectLst>
                <a:latin typeface="Arial Rounded MT Bold" pitchFamily="34" charset="0"/>
              </a:rPr>
              <a:t>Laodices</a:t>
            </a:r>
            <a:r>
              <a:rPr lang="sv-SE" sz="3600" dirty="0" smtClean="0">
                <a:solidFill>
                  <a:schemeClr val="tx1">
                    <a:lumMod val="50000"/>
                    <a:lumOff val="50000"/>
                  </a:schemeClr>
                </a:solidFill>
                <a:effectLst>
                  <a:outerShdw blurRad="38100" dist="38100" dir="2700000" algn="tl">
                    <a:srgbClr val="000000">
                      <a:alpha val="43137"/>
                    </a:srgbClr>
                  </a:outerShdw>
                </a:effectLst>
                <a:latin typeface="Arial Rounded MT Bold" pitchFamily="34" charset="0"/>
              </a:rPr>
              <a:t> son]</a:t>
            </a:r>
            <a:r>
              <a:rPr lang="sv-SE" sz="3600" dirty="0" smtClean="0">
                <a:solidFill>
                  <a:schemeClr val="bg1"/>
                </a:solidFill>
                <a:effectLst>
                  <a:outerShdw blurRad="38100" dist="38100" dir="2700000" algn="tl">
                    <a:srgbClr val="000000">
                      <a:alpha val="43137"/>
                    </a:srgbClr>
                  </a:outerShdw>
                </a:effectLst>
                <a:latin typeface="Arial Rounded MT Bold" pitchFamily="34" charset="0"/>
              </a:rPr>
              <a:t> här och tränga in i hans fäste och göra med folket vad han vill och få överhanden.”</a:t>
            </a:r>
          </a:p>
        </p:txBody>
      </p:sp>
      <p:sp>
        <p:nvSpPr>
          <p:cNvPr id="7" name="textruta 6"/>
          <p:cNvSpPr txBox="1"/>
          <p:nvPr/>
        </p:nvSpPr>
        <p:spPr>
          <a:xfrm>
            <a:off x="6084168" y="6156012"/>
            <a:ext cx="2144280" cy="369332"/>
          </a:xfrm>
          <a:prstGeom prst="rect">
            <a:avLst/>
          </a:prstGeom>
          <a:noFill/>
          <a:effectLst>
            <a:outerShdw blurRad="50800" dist="38100" dir="2700000" algn="tl" rotWithShape="0">
              <a:prstClr val="black">
                <a:alpha val="40000"/>
              </a:prstClr>
            </a:outerShdw>
          </a:effectLst>
        </p:spPr>
        <p:txBody>
          <a:bodyPr wrap="square" rtlCol="0">
            <a:spAutoFit/>
          </a:bodyPr>
          <a:lstStyle/>
          <a:p>
            <a:pPr marL="342900" indent="-342900" algn="r"/>
            <a:r>
              <a:rPr lang="sv-SE" b="1" dirty="0" smtClean="0">
                <a:solidFill>
                  <a:schemeClr val="bg1"/>
                </a:solidFill>
              </a:rPr>
              <a:t>Svenska Folkbibeln</a:t>
            </a:r>
            <a:endParaRPr lang="sv-SE" b="1" dirty="0">
              <a:solidFill>
                <a:schemeClr val="bg1"/>
              </a:solidFill>
            </a:endParaRPr>
          </a:p>
        </p:txBody>
      </p:sp>
      <p:grpSp>
        <p:nvGrpSpPr>
          <p:cNvPr id="6" name="Grupp 5"/>
          <p:cNvGrpSpPr/>
          <p:nvPr/>
        </p:nvGrpSpPr>
        <p:grpSpPr>
          <a:xfrm>
            <a:off x="179512" y="-27384"/>
            <a:ext cx="8640960" cy="1243300"/>
            <a:chOff x="179512" y="-27384"/>
            <a:chExt cx="8640960" cy="1243300"/>
          </a:xfrm>
        </p:grpSpPr>
        <p:sp>
          <p:nvSpPr>
            <p:cNvPr id="8" name="Femhörning 7"/>
            <p:cNvSpPr/>
            <p:nvPr/>
          </p:nvSpPr>
          <p:spPr>
            <a:xfrm>
              <a:off x="323528" y="-27384"/>
              <a:ext cx="720080" cy="360040"/>
            </a:xfrm>
            <a:prstGeom prst="homePlate">
              <a:avLst/>
            </a:prstGeom>
            <a:solidFill>
              <a:schemeClr val="bg1">
                <a:lumMod val="6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sv-SE"/>
            </a:p>
          </p:txBody>
        </p:sp>
        <p:cxnSp>
          <p:nvCxnSpPr>
            <p:cNvPr id="9" name="Rak pil 8"/>
            <p:cNvCxnSpPr/>
            <p:nvPr/>
          </p:nvCxnSpPr>
          <p:spPr>
            <a:xfrm rot="5400000" flipH="1" flipV="1">
              <a:off x="144302" y="493512"/>
              <a:ext cx="359246" cy="794"/>
            </a:xfrm>
            <a:prstGeom prst="straightConnector1">
              <a:avLst/>
            </a:prstGeom>
            <a:ln w="38100">
              <a:solidFill>
                <a:srgbClr val="FF0000"/>
              </a:solidFill>
              <a:tailEnd type="non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0" name="textruta 9"/>
            <p:cNvSpPr txBox="1"/>
            <p:nvPr/>
          </p:nvSpPr>
          <p:spPr>
            <a:xfrm>
              <a:off x="179512" y="673532"/>
              <a:ext cx="648072" cy="523220"/>
            </a:xfrm>
            <a:prstGeom prst="rect">
              <a:avLst/>
            </a:prstGeom>
            <a:noFill/>
          </p:spPr>
          <p:txBody>
            <a:bodyPr wrap="square" rtlCol="0">
              <a:spAutoFit/>
            </a:bodyPr>
            <a:lstStyle/>
            <a:p>
              <a:r>
                <a:rPr lang="sv-SE" sz="1400" b="1" dirty="0" smtClean="0">
                  <a:solidFill>
                    <a:schemeClr val="bg1"/>
                  </a:solidFill>
                </a:rPr>
                <a:t>539 </a:t>
              </a:r>
              <a:r>
                <a:rPr lang="sv-SE" sz="1400" b="1" dirty="0" err="1" smtClean="0">
                  <a:solidFill>
                    <a:schemeClr val="bg1"/>
                  </a:solidFill>
                </a:rPr>
                <a:t>f.Kr</a:t>
              </a:r>
              <a:endParaRPr lang="sv-SE" sz="1400" b="1" dirty="0">
                <a:solidFill>
                  <a:schemeClr val="bg1"/>
                </a:solidFill>
              </a:endParaRPr>
            </a:p>
          </p:txBody>
        </p:sp>
        <p:sp>
          <p:nvSpPr>
            <p:cNvPr id="11" name="V-form 10"/>
            <p:cNvSpPr/>
            <p:nvPr/>
          </p:nvSpPr>
          <p:spPr>
            <a:xfrm>
              <a:off x="899592" y="-27384"/>
              <a:ext cx="792088" cy="360040"/>
            </a:xfrm>
            <a:prstGeom prst="chevron">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sv-SE">
                <a:solidFill>
                  <a:schemeClr val="tx1"/>
                </a:solidFill>
              </a:endParaRPr>
            </a:p>
          </p:txBody>
        </p:sp>
        <p:sp>
          <p:nvSpPr>
            <p:cNvPr id="12" name="V-form 11"/>
            <p:cNvSpPr/>
            <p:nvPr/>
          </p:nvSpPr>
          <p:spPr>
            <a:xfrm>
              <a:off x="1547664" y="-27384"/>
              <a:ext cx="2304256" cy="360040"/>
            </a:xfrm>
            <a:prstGeom prst="chevron">
              <a:avLst/>
            </a:prstGeom>
            <a:solidFill>
              <a:schemeClr val="tx1">
                <a:lumMod val="75000"/>
                <a:lumOff val="25000"/>
              </a:schemeClr>
            </a:solidFill>
          </p:spPr>
          <p:style>
            <a:lnRef idx="0">
              <a:schemeClr val="dk1"/>
            </a:lnRef>
            <a:fillRef idx="3">
              <a:schemeClr val="dk1"/>
            </a:fillRef>
            <a:effectRef idx="3">
              <a:schemeClr val="dk1"/>
            </a:effectRef>
            <a:fontRef idx="minor">
              <a:schemeClr val="lt1"/>
            </a:fontRef>
          </p:style>
          <p:txBody>
            <a:bodyPr rtlCol="0" anchor="ctr"/>
            <a:lstStyle/>
            <a:p>
              <a:pPr algn="ctr"/>
              <a:endParaRPr lang="sv-SE">
                <a:solidFill>
                  <a:schemeClr val="tx1"/>
                </a:solidFill>
              </a:endParaRPr>
            </a:p>
          </p:txBody>
        </p:sp>
        <p:sp>
          <p:nvSpPr>
            <p:cNvPr id="13" name="V-form 12"/>
            <p:cNvSpPr/>
            <p:nvPr/>
          </p:nvSpPr>
          <p:spPr>
            <a:xfrm>
              <a:off x="3707904" y="-27384"/>
              <a:ext cx="4536504" cy="360040"/>
            </a:xfrm>
            <a:prstGeom prst="chevron">
              <a:avLst/>
            </a:prstGeom>
            <a:gradFill>
              <a:gsLst>
                <a:gs pos="0">
                  <a:srgbClr val="4C216D"/>
                </a:gs>
                <a:gs pos="90000">
                  <a:srgbClr val="C00000"/>
                </a:gs>
              </a:gsLst>
              <a:lin ang="5400000" scaled="0"/>
            </a:gradFill>
          </p:spPr>
          <p:style>
            <a:lnRef idx="0">
              <a:schemeClr val="dk1"/>
            </a:lnRef>
            <a:fillRef idx="3">
              <a:schemeClr val="dk1"/>
            </a:fillRef>
            <a:effectRef idx="3">
              <a:schemeClr val="dk1"/>
            </a:effectRef>
            <a:fontRef idx="minor">
              <a:schemeClr val="lt1"/>
            </a:fontRef>
          </p:style>
          <p:txBody>
            <a:bodyPr rtlCol="0" anchor="ctr"/>
            <a:lstStyle/>
            <a:p>
              <a:pPr algn="ctr"/>
              <a:endParaRPr lang="sv-SE">
                <a:solidFill>
                  <a:schemeClr val="tx1"/>
                </a:solidFill>
              </a:endParaRPr>
            </a:p>
          </p:txBody>
        </p:sp>
        <p:sp>
          <p:nvSpPr>
            <p:cNvPr id="14" name="V-form 13"/>
            <p:cNvSpPr/>
            <p:nvPr/>
          </p:nvSpPr>
          <p:spPr>
            <a:xfrm>
              <a:off x="8100392" y="-27384"/>
              <a:ext cx="720080" cy="360040"/>
            </a:xfrm>
            <a:prstGeom prst="chevron">
              <a:avLst>
                <a:gd name="adj" fmla="val 0"/>
              </a:avLst>
            </a:prstGeom>
            <a:solidFill>
              <a:schemeClr val="accent1">
                <a:lumMod val="50000"/>
              </a:schemeClr>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sv-SE">
                <a:solidFill>
                  <a:schemeClr val="tx1"/>
                </a:solidFill>
              </a:endParaRPr>
            </a:p>
          </p:txBody>
        </p:sp>
        <p:cxnSp>
          <p:nvCxnSpPr>
            <p:cNvPr id="15" name="Rak pil 14"/>
            <p:cNvCxnSpPr/>
            <p:nvPr/>
          </p:nvCxnSpPr>
          <p:spPr>
            <a:xfrm rot="5400000" flipH="1" flipV="1">
              <a:off x="7898600" y="511882"/>
              <a:ext cx="359246" cy="794"/>
            </a:xfrm>
            <a:prstGeom prst="straightConnector1">
              <a:avLst/>
            </a:prstGeom>
            <a:ln w="38100">
              <a:solidFill>
                <a:srgbClr val="FF0000"/>
              </a:solidFill>
              <a:tailEnd type="non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6" name="textruta 15"/>
            <p:cNvSpPr txBox="1"/>
            <p:nvPr/>
          </p:nvSpPr>
          <p:spPr>
            <a:xfrm>
              <a:off x="7668344" y="692696"/>
              <a:ext cx="792088" cy="523220"/>
            </a:xfrm>
            <a:prstGeom prst="rect">
              <a:avLst/>
            </a:prstGeom>
            <a:noFill/>
          </p:spPr>
          <p:txBody>
            <a:bodyPr wrap="square" rtlCol="0">
              <a:spAutoFit/>
            </a:bodyPr>
            <a:lstStyle/>
            <a:p>
              <a:pPr algn="ctr"/>
              <a:r>
                <a:rPr lang="sv-SE" sz="1400" b="1" dirty="0" smtClean="0">
                  <a:solidFill>
                    <a:schemeClr val="bg1"/>
                  </a:solidFill>
                </a:rPr>
                <a:t>Ändens tid</a:t>
              </a:r>
              <a:endParaRPr lang="sv-SE" sz="1400" b="1" dirty="0">
                <a:solidFill>
                  <a:schemeClr val="bg1"/>
                </a:solidFill>
              </a:endParaRPr>
            </a:p>
          </p:txBody>
        </p:sp>
        <p:cxnSp>
          <p:nvCxnSpPr>
            <p:cNvPr id="17" name="Rak pil 16"/>
            <p:cNvCxnSpPr/>
            <p:nvPr/>
          </p:nvCxnSpPr>
          <p:spPr>
            <a:xfrm rot="5400000" flipH="1" flipV="1">
              <a:off x="1921793" y="345951"/>
              <a:ext cx="691902" cy="1588"/>
            </a:xfrm>
            <a:prstGeom prst="straightConnector1">
              <a:avLst/>
            </a:prstGeom>
            <a:ln w="38100">
              <a:solidFill>
                <a:srgbClr val="FF0000"/>
              </a:solidFill>
              <a:tailEnd type="non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8" name="textruta 17"/>
            <p:cNvSpPr txBox="1"/>
            <p:nvPr/>
          </p:nvSpPr>
          <p:spPr>
            <a:xfrm>
              <a:off x="2123728" y="672951"/>
              <a:ext cx="360040" cy="307777"/>
            </a:xfrm>
            <a:prstGeom prst="rect">
              <a:avLst/>
            </a:prstGeom>
            <a:noFill/>
          </p:spPr>
          <p:txBody>
            <a:bodyPr wrap="square" rtlCol="0">
              <a:spAutoFit/>
            </a:bodyPr>
            <a:lstStyle/>
            <a:p>
              <a:r>
                <a:rPr lang="sv-SE" sz="1400" b="1" dirty="0" smtClean="0">
                  <a:solidFill>
                    <a:schemeClr val="bg1"/>
                  </a:solidFill>
                  <a:effectLst>
                    <a:outerShdw blurRad="38100" dist="38100" dir="2700000" algn="tl">
                      <a:srgbClr val="000000">
                        <a:alpha val="43137"/>
                      </a:srgbClr>
                    </a:outerShdw>
                  </a:effectLst>
                </a:rPr>
                <a:t>0</a:t>
              </a:r>
              <a:endParaRPr lang="sv-SE" sz="1400" b="1" dirty="0">
                <a:solidFill>
                  <a:schemeClr val="bg1"/>
                </a:solidFill>
                <a:effectLst>
                  <a:outerShdw blurRad="38100" dist="38100" dir="2700000" algn="tl">
                    <a:srgbClr val="000000">
                      <a:alpha val="43137"/>
                    </a:srgbClr>
                  </a:outerShdw>
                </a:effectLst>
              </a:endParaRPr>
            </a:p>
          </p:txBody>
        </p:sp>
      </p:grpSp>
      <p:cxnSp>
        <p:nvCxnSpPr>
          <p:cNvPr id="19" name="Rak pil 18"/>
          <p:cNvCxnSpPr/>
          <p:nvPr/>
        </p:nvCxnSpPr>
        <p:spPr>
          <a:xfrm rot="5400000" flipH="1" flipV="1">
            <a:off x="852702" y="368660"/>
            <a:ext cx="576064" cy="216024"/>
          </a:xfrm>
          <a:prstGeom prst="straightConnector1">
            <a:avLst/>
          </a:prstGeom>
          <a:ln w="44450">
            <a:solidFill>
              <a:srgbClr val="C00000"/>
            </a:solidFill>
            <a:headEnd type="none"/>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958666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ruta 3"/>
          <p:cNvSpPr txBox="1"/>
          <p:nvPr/>
        </p:nvSpPr>
        <p:spPr>
          <a:xfrm>
            <a:off x="928662" y="785794"/>
            <a:ext cx="7286676" cy="830997"/>
          </a:xfrm>
          <a:prstGeom prst="rect">
            <a:avLst/>
          </a:prstGeom>
          <a:noFill/>
          <a:effectLst>
            <a:outerShdw blurRad="50800" dist="38100" dir="2700000" algn="tl" rotWithShape="0">
              <a:prstClr val="black">
                <a:alpha val="40000"/>
              </a:prstClr>
            </a:outerShdw>
          </a:effectLst>
        </p:spPr>
        <p:txBody>
          <a:bodyPr wrap="square" rtlCol="0">
            <a:spAutoFit/>
          </a:bodyPr>
          <a:lstStyle/>
          <a:p>
            <a:r>
              <a:rPr lang="sv-SE" sz="4800" dirty="0" err="1" smtClean="0">
                <a:solidFill>
                  <a:srgbClr val="FFC000"/>
                </a:solidFill>
                <a:effectLst>
                  <a:outerShdw blurRad="38100" dist="38100" dir="2700000" algn="tl">
                    <a:srgbClr val="000000">
                      <a:alpha val="43137"/>
                    </a:srgbClr>
                  </a:outerShdw>
                </a:effectLst>
                <a:latin typeface="Berlin Sans FB Demi" pitchFamily="34" charset="0"/>
              </a:rPr>
              <a:t>Encyclopædia</a:t>
            </a:r>
            <a:r>
              <a:rPr lang="sv-SE" sz="4800" dirty="0" smtClean="0">
                <a:solidFill>
                  <a:srgbClr val="FFC000"/>
                </a:solidFill>
                <a:effectLst>
                  <a:outerShdw blurRad="38100" dist="38100" dir="2700000" algn="tl">
                    <a:srgbClr val="000000">
                      <a:alpha val="43137"/>
                    </a:srgbClr>
                  </a:outerShdw>
                </a:effectLst>
                <a:latin typeface="Berlin Sans FB Demi" pitchFamily="34" charset="0"/>
              </a:rPr>
              <a:t> Britannica</a:t>
            </a:r>
            <a:endParaRPr lang="sv-SE" sz="4800" dirty="0">
              <a:solidFill>
                <a:srgbClr val="FFC000"/>
              </a:solidFill>
              <a:effectLst>
                <a:outerShdw blurRad="38100" dist="38100" dir="2700000" algn="tl">
                  <a:srgbClr val="000000">
                    <a:alpha val="43137"/>
                  </a:srgbClr>
                </a:outerShdw>
              </a:effectLst>
              <a:latin typeface="Berlin Sans FB Demi" pitchFamily="34" charset="0"/>
            </a:endParaRPr>
          </a:p>
        </p:txBody>
      </p:sp>
      <p:sp>
        <p:nvSpPr>
          <p:cNvPr id="5" name="textruta 4"/>
          <p:cNvSpPr txBox="1"/>
          <p:nvPr/>
        </p:nvSpPr>
        <p:spPr>
          <a:xfrm>
            <a:off x="1071538" y="1928803"/>
            <a:ext cx="5660702" cy="3970318"/>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3600" dirty="0" smtClean="0">
                <a:solidFill>
                  <a:schemeClr val="bg1"/>
                </a:solidFill>
                <a:effectLst>
                  <a:outerShdw blurRad="38100" dist="38100" dir="2700000" algn="tl">
                    <a:srgbClr val="000000">
                      <a:alpha val="43137"/>
                    </a:srgbClr>
                  </a:outerShdw>
                </a:effectLst>
                <a:latin typeface="Arial Rounded MT Bold" pitchFamily="34" charset="0"/>
              </a:rPr>
              <a:t>“</a:t>
            </a:r>
            <a:r>
              <a:rPr lang="en-US" sz="3600" dirty="0" err="1" smtClean="0">
                <a:solidFill>
                  <a:schemeClr val="bg1"/>
                </a:solidFill>
                <a:effectLst>
                  <a:outerShdw blurRad="38100" dist="38100" dir="2700000" algn="tl">
                    <a:srgbClr val="000000">
                      <a:alpha val="43137"/>
                    </a:srgbClr>
                  </a:outerShdw>
                </a:effectLst>
                <a:latin typeface="Arial Rounded MT Bold" pitchFamily="34" charset="0"/>
              </a:rPr>
              <a:t>Uppeggad</a:t>
            </a:r>
            <a:r>
              <a:rPr lang="en-US" sz="3600" dirty="0" smtClean="0">
                <a:solidFill>
                  <a:schemeClr val="bg1"/>
                </a:solidFill>
                <a:effectLst>
                  <a:outerShdw blurRad="38100" dist="38100" dir="2700000" algn="tl">
                    <a:srgbClr val="000000">
                      <a:alpha val="43137"/>
                    </a:srgbClr>
                  </a:outerShdw>
                </a:effectLst>
                <a:latin typeface="Arial Rounded MT Bold" pitchFamily="34" charset="0"/>
              </a:rPr>
              <a:t> </a:t>
            </a:r>
            <a:r>
              <a:rPr lang="en-US" sz="3600" dirty="0" err="1" smtClean="0">
                <a:solidFill>
                  <a:schemeClr val="bg1"/>
                </a:solidFill>
                <a:effectLst>
                  <a:outerShdw blurRad="38100" dist="38100" dir="2700000" algn="tl">
                    <a:srgbClr val="000000">
                      <a:alpha val="43137"/>
                    </a:srgbClr>
                  </a:outerShdw>
                </a:effectLst>
                <a:latin typeface="Arial Rounded MT Bold" pitchFamily="34" charset="0"/>
              </a:rPr>
              <a:t>av</a:t>
            </a:r>
            <a:r>
              <a:rPr lang="en-US" sz="3600" dirty="0" smtClean="0">
                <a:solidFill>
                  <a:schemeClr val="bg1"/>
                </a:solidFill>
                <a:effectLst>
                  <a:outerShdw blurRad="38100" dist="38100" dir="2700000" algn="tl">
                    <a:srgbClr val="000000">
                      <a:alpha val="43137"/>
                    </a:srgbClr>
                  </a:outerShdw>
                </a:effectLst>
                <a:latin typeface="Arial Rounded MT Bold" pitchFamily="34" charset="0"/>
              </a:rPr>
              <a:t> </a:t>
            </a:r>
            <a:r>
              <a:rPr lang="en-US" sz="3600" dirty="0" err="1" smtClean="0">
                <a:solidFill>
                  <a:schemeClr val="bg1"/>
                </a:solidFill>
                <a:effectLst>
                  <a:outerShdw blurRad="38100" dist="38100" dir="2700000" algn="tl">
                    <a:srgbClr val="000000">
                      <a:alpha val="43137"/>
                    </a:srgbClr>
                  </a:outerShdw>
                </a:effectLst>
                <a:latin typeface="Arial Rounded MT Bold" pitchFamily="34" charset="0"/>
              </a:rPr>
              <a:t>mordet</a:t>
            </a:r>
            <a:r>
              <a:rPr lang="en-US" sz="3600" dirty="0" smtClean="0">
                <a:solidFill>
                  <a:schemeClr val="bg1"/>
                </a:solidFill>
                <a:effectLst>
                  <a:outerShdw blurRad="38100" dist="38100" dir="2700000" algn="tl">
                    <a:srgbClr val="000000">
                      <a:alpha val="43137"/>
                    </a:srgbClr>
                  </a:outerShdw>
                </a:effectLst>
                <a:latin typeface="Arial Rounded MT Bold" pitchFamily="34" charset="0"/>
              </a:rPr>
              <a:t> [</a:t>
            </a:r>
            <a:r>
              <a:rPr lang="en-US" sz="3600" dirty="0" err="1" smtClean="0">
                <a:solidFill>
                  <a:schemeClr val="bg1"/>
                </a:solidFill>
                <a:effectLst>
                  <a:outerShdw blurRad="38100" dist="38100" dir="2700000" algn="tl">
                    <a:srgbClr val="000000">
                      <a:alpha val="43137"/>
                    </a:srgbClr>
                  </a:outerShdw>
                </a:effectLst>
                <a:latin typeface="Arial Rounded MT Bold" pitchFamily="34" charset="0"/>
              </a:rPr>
              <a:t>på</a:t>
            </a:r>
            <a:r>
              <a:rPr lang="en-US" sz="3600" dirty="0" smtClean="0">
                <a:solidFill>
                  <a:schemeClr val="bg1"/>
                </a:solidFill>
                <a:effectLst>
                  <a:outerShdw blurRad="38100" dist="38100" dir="2700000" algn="tl">
                    <a:srgbClr val="000000">
                      <a:alpha val="43137"/>
                    </a:srgbClr>
                  </a:outerShdw>
                </a:effectLst>
                <a:latin typeface="Arial Rounded MT Bold" pitchFamily="34" charset="0"/>
              </a:rPr>
              <a:t> </a:t>
            </a:r>
            <a:r>
              <a:rPr lang="en-US" sz="3600" dirty="0" err="1" smtClean="0">
                <a:solidFill>
                  <a:schemeClr val="bg1"/>
                </a:solidFill>
                <a:effectLst>
                  <a:outerShdw blurRad="38100" dist="38100" dir="2700000" algn="tl">
                    <a:srgbClr val="000000">
                      <a:alpha val="43137"/>
                    </a:srgbClr>
                  </a:outerShdw>
                </a:effectLst>
                <a:latin typeface="Arial Rounded MT Bold" pitchFamily="34" charset="0"/>
              </a:rPr>
              <a:t>Berenice</a:t>
            </a:r>
            <a:r>
              <a:rPr lang="en-US" sz="3600" dirty="0" smtClean="0">
                <a:solidFill>
                  <a:schemeClr val="bg1"/>
                </a:solidFill>
                <a:effectLst>
                  <a:outerShdw blurRad="38100" dist="38100" dir="2700000" algn="tl">
                    <a:srgbClr val="000000">
                      <a:alpha val="43137"/>
                    </a:srgbClr>
                  </a:outerShdw>
                </a:effectLst>
                <a:latin typeface="Arial Rounded MT Bold" pitchFamily="34" charset="0"/>
              </a:rPr>
              <a:t>] </a:t>
            </a:r>
            <a:r>
              <a:rPr lang="en-US" sz="3600" dirty="0" err="1" smtClean="0">
                <a:solidFill>
                  <a:schemeClr val="bg1"/>
                </a:solidFill>
                <a:effectLst>
                  <a:outerShdw blurRad="38100" dist="38100" dir="2700000" algn="tl">
                    <a:srgbClr val="000000">
                      <a:alpha val="43137"/>
                    </a:srgbClr>
                  </a:outerShdw>
                </a:effectLst>
                <a:latin typeface="Arial Rounded MT Bold" pitchFamily="34" charset="0"/>
              </a:rPr>
              <a:t>startade</a:t>
            </a:r>
            <a:r>
              <a:rPr lang="en-US" sz="3600" dirty="0" smtClean="0">
                <a:solidFill>
                  <a:schemeClr val="bg1"/>
                </a:solidFill>
                <a:effectLst>
                  <a:outerShdw blurRad="38100" dist="38100" dir="2700000" algn="tl">
                    <a:srgbClr val="000000">
                      <a:alpha val="43137"/>
                    </a:srgbClr>
                  </a:outerShdw>
                </a:effectLst>
                <a:latin typeface="Arial Rounded MT Bold" pitchFamily="34" charset="0"/>
              </a:rPr>
              <a:t> </a:t>
            </a:r>
            <a:r>
              <a:rPr lang="en-US" sz="3600" dirty="0" err="1" smtClean="0">
                <a:solidFill>
                  <a:srgbClr val="FFFF00"/>
                </a:solidFill>
                <a:effectLst>
                  <a:outerShdw blurRad="38100" dist="38100" dir="2700000" algn="tl">
                    <a:srgbClr val="000000">
                      <a:alpha val="43137"/>
                    </a:srgbClr>
                  </a:outerShdw>
                </a:effectLst>
                <a:latin typeface="Arial Rounded MT Bold" pitchFamily="34" charset="0"/>
              </a:rPr>
              <a:t>Ptolemaios</a:t>
            </a:r>
            <a:r>
              <a:rPr lang="en-US" sz="3600" dirty="0" smtClean="0">
                <a:solidFill>
                  <a:srgbClr val="FFFF00"/>
                </a:solidFill>
                <a:effectLst>
                  <a:outerShdw blurRad="38100" dist="38100" dir="2700000" algn="tl">
                    <a:srgbClr val="000000">
                      <a:alpha val="43137"/>
                    </a:srgbClr>
                  </a:outerShdw>
                </a:effectLst>
                <a:latin typeface="Arial Rounded MT Bold" pitchFamily="34" charset="0"/>
              </a:rPr>
              <a:t> III </a:t>
            </a:r>
            <a:r>
              <a:rPr lang="en-US" sz="3600" dirty="0" err="1" smtClean="0">
                <a:solidFill>
                  <a:schemeClr val="bg1"/>
                </a:solidFill>
                <a:effectLst>
                  <a:outerShdw blurRad="38100" dist="38100" dir="2700000" algn="tl">
                    <a:srgbClr val="000000">
                      <a:alpha val="43137"/>
                    </a:srgbClr>
                  </a:outerShdw>
                </a:effectLst>
                <a:latin typeface="Arial Rounded MT Bold" pitchFamily="34" charset="0"/>
              </a:rPr>
              <a:t>Euergetes</a:t>
            </a:r>
            <a:r>
              <a:rPr lang="en-US" sz="3600" dirty="0" smtClean="0">
                <a:solidFill>
                  <a:schemeClr val="bg1"/>
                </a:solidFill>
                <a:effectLst>
                  <a:outerShdw blurRad="38100" dist="38100" dir="2700000" algn="tl">
                    <a:srgbClr val="000000">
                      <a:alpha val="43137"/>
                    </a:srgbClr>
                  </a:outerShdw>
                </a:effectLst>
                <a:latin typeface="Arial Rounded MT Bold" pitchFamily="34" charset="0"/>
              </a:rPr>
              <a:t>, </a:t>
            </a:r>
            <a:r>
              <a:rPr lang="en-US" sz="3600" dirty="0" err="1" smtClean="0">
                <a:solidFill>
                  <a:srgbClr val="FFFF00"/>
                </a:solidFill>
                <a:effectLst>
                  <a:outerShdw blurRad="38100" dist="38100" dir="2700000" algn="tl">
                    <a:srgbClr val="000000">
                      <a:alpha val="43137"/>
                    </a:srgbClr>
                  </a:outerShdw>
                </a:effectLst>
                <a:latin typeface="Arial Rounded MT Bold" pitchFamily="34" charset="0"/>
              </a:rPr>
              <a:t>Berenices</a:t>
            </a:r>
            <a:r>
              <a:rPr lang="en-US" sz="3600" dirty="0" smtClean="0">
                <a:solidFill>
                  <a:srgbClr val="FFFF00"/>
                </a:solidFill>
                <a:effectLst>
                  <a:outerShdw blurRad="38100" dist="38100" dir="2700000" algn="tl">
                    <a:srgbClr val="000000">
                      <a:alpha val="43137"/>
                    </a:srgbClr>
                  </a:outerShdw>
                </a:effectLst>
                <a:latin typeface="Arial Rounded MT Bold" pitchFamily="34" charset="0"/>
              </a:rPr>
              <a:t> </a:t>
            </a:r>
            <a:r>
              <a:rPr lang="en-US" sz="3600" dirty="0" err="1" smtClean="0">
                <a:solidFill>
                  <a:srgbClr val="FFFF00"/>
                </a:solidFill>
                <a:effectLst>
                  <a:outerShdw blurRad="38100" dist="38100" dir="2700000" algn="tl">
                    <a:srgbClr val="000000">
                      <a:alpha val="43137"/>
                    </a:srgbClr>
                  </a:outerShdw>
                </a:effectLst>
                <a:latin typeface="Arial Rounded MT Bold" pitchFamily="34" charset="0"/>
              </a:rPr>
              <a:t>bror</a:t>
            </a:r>
            <a:r>
              <a:rPr lang="en-US" sz="3600" dirty="0" smtClean="0">
                <a:solidFill>
                  <a:schemeClr val="bg1"/>
                </a:solidFill>
                <a:effectLst>
                  <a:outerShdw blurRad="38100" dist="38100" dir="2700000" algn="tl">
                    <a:srgbClr val="000000">
                      <a:alpha val="43137"/>
                    </a:srgbClr>
                  </a:outerShdw>
                </a:effectLst>
                <a:latin typeface="Arial Rounded MT Bold" pitchFamily="34" charset="0"/>
              </a:rPr>
              <a:t>, </a:t>
            </a:r>
            <a:r>
              <a:rPr lang="en-US" sz="3600" dirty="0" err="1" smtClean="0">
                <a:solidFill>
                  <a:schemeClr val="bg1"/>
                </a:solidFill>
                <a:effectLst>
                  <a:outerShdw blurRad="38100" dist="38100" dir="2700000" algn="tl">
                    <a:srgbClr val="000000">
                      <a:alpha val="43137"/>
                    </a:srgbClr>
                  </a:outerShdw>
                </a:effectLst>
                <a:latin typeface="Arial Rounded MT Bold" pitchFamily="34" charset="0"/>
              </a:rPr>
              <a:t>ett</a:t>
            </a:r>
            <a:r>
              <a:rPr lang="en-US" sz="3600" dirty="0" smtClean="0">
                <a:solidFill>
                  <a:schemeClr val="bg1"/>
                </a:solidFill>
                <a:effectLst>
                  <a:outerShdw blurRad="38100" dist="38100" dir="2700000" algn="tl">
                    <a:srgbClr val="000000">
                      <a:alpha val="43137"/>
                    </a:srgbClr>
                  </a:outerShdw>
                </a:effectLst>
                <a:latin typeface="Arial Rounded MT Bold" pitchFamily="34" charset="0"/>
              </a:rPr>
              <a:t> </a:t>
            </a:r>
            <a:r>
              <a:rPr lang="en-US" sz="3600" dirty="0" err="1" smtClean="0">
                <a:solidFill>
                  <a:schemeClr val="bg1"/>
                </a:solidFill>
                <a:effectLst>
                  <a:outerShdw blurRad="38100" dist="38100" dir="2700000" algn="tl">
                    <a:srgbClr val="000000">
                      <a:alpha val="43137"/>
                    </a:srgbClr>
                  </a:outerShdw>
                </a:effectLst>
                <a:latin typeface="Arial Rounded MT Bold" pitchFamily="34" charset="0"/>
              </a:rPr>
              <a:t>framgångsrikt</a:t>
            </a:r>
            <a:r>
              <a:rPr lang="en-US" sz="3600" dirty="0" smtClean="0">
                <a:solidFill>
                  <a:schemeClr val="bg1"/>
                </a:solidFill>
                <a:effectLst>
                  <a:outerShdw blurRad="38100" dist="38100" dir="2700000" algn="tl">
                    <a:srgbClr val="000000">
                      <a:alpha val="43137"/>
                    </a:srgbClr>
                  </a:outerShdw>
                </a:effectLst>
                <a:latin typeface="Arial Rounded MT Bold" pitchFamily="34" charset="0"/>
              </a:rPr>
              <a:t> </a:t>
            </a:r>
            <a:r>
              <a:rPr lang="en-US" sz="3600" dirty="0" err="1" smtClean="0">
                <a:solidFill>
                  <a:schemeClr val="bg1"/>
                </a:solidFill>
                <a:effectLst>
                  <a:outerShdw blurRad="38100" dist="38100" dir="2700000" algn="tl">
                    <a:srgbClr val="000000">
                      <a:alpha val="43137"/>
                    </a:srgbClr>
                  </a:outerShdw>
                </a:effectLst>
                <a:latin typeface="Arial Rounded MT Bold" pitchFamily="34" charset="0"/>
              </a:rPr>
              <a:t>krig</a:t>
            </a:r>
            <a:r>
              <a:rPr lang="en-US" sz="3600" dirty="0" smtClean="0">
                <a:solidFill>
                  <a:schemeClr val="bg1"/>
                </a:solidFill>
                <a:effectLst>
                  <a:outerShdw blurRad="38100" dist="38100" dir="2700000" algn="tl">
                    <a:srgbClr val="000000">
                      <a:alpha val="43137"/>
                    </a:srgbClr>
                  </a:outerShdw>
                </a:effectLst>
                <a:latin typeface="Arial Rounded MT Bold" pitchFamily="34" charset="0"/>
              </a:rPr>
              <a:t> mot </a:t>
            </a:r>
            <a:r>
              <a:rPr lang="en-US" sz="3600" dirty="0" err="1" smtClean="0">
                <a:solidFill>
                  <a:schemeClr val="bg1"/>
                </a:solidFill>
                <a:effectLst>
                  <a:outerShdw blurRad="38100" dist="38100" dir="2700000" algn="tl">
                    <a:srgbClr val="000000">
                      <a:alpha val="43137"/>
                    </a:srgbClr>
                  </a:outerShdw>
                </a:effectLst>
                <a:latin typeface="Arial Rounded MT Bold" pitchFamily="34" charset="0"/>
              </a:rPr>
              <a:t>Laodice</a:t>
            </a:r>
            <a:r>
              <a:rPr lang="en-US" sz="3600" dirty="0" smtClean="0">
                <a:solidFill>
                  <a:schemeClr val="bg1"/>
                </a:solidFill>
                <a:effectLst>
                  <a:outerShdw blurRad="38100" dist="38100" dir="2700000" algn="tl">
                    <a:srgbClr val="000000">
                      <a:alpha val="43137"/>
                    </a:srgbClr>
                  </a:outerShdw>
                </a:effectLst>
                <a:latin typeface="Arial Rounded MT Bold" pitchFamily="34" charset="0"/>
              </a:rPr>
              <a:t> </a:t>
            </a:r>
            <a:r>
              <a:rPr lang="en-US" sz="3600" dirty="0" err="1" smtClean="0">
                <a:solidFill>
                  <a:schemeClr val="bg1"/>
                </a:solidFill>
                <a:effectLst>
                  <a:outerShdw blurRad="38100" dist="38100" dir="2700000" algn="tl">
                    <a:srgbClr val="000000">
                      <a:alpha val="43137"/>
                    </a:srgbClr>
                  </a:outerShdw>
                </a:effectLst>
                <a:latin typeface="Arial Rounded MT Bold" pitchFamily="34" charset="0"/>
              </a:rPr>
              <a:t>och</a:t>
            </a:r>
            <a:r>
              <a:rPr lang="en-US" sz="3600" dirty="0" smtClean="0">
                <a:solidFill>
                  <a:schemeClr val="bg1"/>
                </a:solidFill>
                <a:effectLst>
                  <a:outerShdw blurRad="38100" dist="38100" dir="2700000" algn="tl">
                    <a:srgbClr val="000000">
                      <a:alpha val="43137"/>
                    </a:srgbClr>
                  </a:outerShdw>
                </a:effectLst>
                <a:latin typeface="Arial Rounded MT Bold" pitchFamily="34" charset="0"/>
              </a:rPr>
              <a:t> </a:t>
            </a:r>
            <a:r>
              <a:rPr lang="en-US" sz="3600" dirty="0" err="1" smtClean="0">
                <a:solidFill>
                  <a:schemeClr val="bg1"/>
                </a:solidFill>
                <a:effectLst>
                  <a:outerShdw blurRad="38100" dist="38100" dir="2700000" algn="tl">
                    <a:srgbClr val="000000">
                      <a:alpha val="43137"/>
                    </a:srgbClr>
                  </a:outerShdw>
                </a:effectLst>
                <a:latin typeface="Arial Rounded MT Bold" pitchFamily="34" charset="0"/>
              </a:rPr>
              <a:t>hennes</a:t>
            </a:r>
            <a:r>
              <a:rPr lang="en-US" sz="3600" dirty="0" smtClean="0">
                <a:solidFill>
                  <a:schemeClr val="bg1"/>
                </a:solidFill>
                <a:effectLst>
                  <a:outerShdw blurRad="38100" dist="38100" dir="2700000" algn="tl">
                    <a:srgbClr val="000000">
                      <a:alpha val="43137"/>
                    </a:srgbClr>
                  </a:outerShdw>
                </a:effectLst>
                <a:latin typeface="Arial Rounded MT Bold" pitchFamily="34" charset="0"/>
              </a:rPr>
              <a:t> son </a:t>
            </a:r>
            <a:r>
              <a:rPr lang="en-US" sz="3600" dirty="0" err="1" smtClean="0">
                <a:solidFill>
                  <a:schemeClr val="bg1"/>
                </a:solidFill>
                <a:effectLst>
                  <a:outerShdw blurRad="38100" dist="38100" dir="2700000" algn="tl">
                    <a:srgbClr val="000000">
                      <a:alpha val="43137"/>
                    </a:srgbClr>
                  </a:outerShdw>
                </a:effectLst>
                <a:latin typeface="Arial Rounded MT Bold" pitchFamily="34" charset="0"/>
              </a:rPr>
              <a:t>Seleukos</a:t>
            </a:r>
            <a:r>
              <a:rPr lang="en-US" sz="3600" dirty="0" smtClean="0">
                <a:solidFill>
                  <a:schemeClr val="bg1"/>
                </a:solidFill>
                <a:effectLst>
                  <a:outerShdw blurRad="38100" dist="38100" dir="2700000" algn="tl">
                    <a:srgbClr val="000000">
                      <a:alpha val="43137"/>
                    </a:srgbClr>
                  </a:outerShdw>
                </a:effectLst>
                <a:latin typeface="Arial Rounded MT Bold" pitchFamily="34" charset="0"/>
              </a:rPr>
              <a:t> II.”</a:t>
            </a:r>
          </a:p>
        </p:txBody>
      </p:sp>
      <p:sp>
        <p:nvSpPr>
          <p:cNvPr id="6" name="textruta 5"/>
          <p:cNvSpPr txBox="1"/>
          <p:nvPr/>
        </p:nvSpPr>
        <p:spPr>
          <a:xfrm>
            <a:off x="4788024" y="5805264"/>
            <a:ext cx="3440424" cy="923330"/>
          </a:xfrm>
          <a:prstGeom prst="rect">
            <a:avLst/>
          </a:prstGeom>
          <a:noFill/>
          <a:effectLst>
            <a:outerShdw blurRad="50800" dist="38100" dir="2700000" algn="tl" rotWithShape="0">
              <a:prstClr val="black">
                <a:alpha val="40000"/>
              </a:prstClr>
            </a:outerShdw>
          </a:effectLst>
        </p:spPr>
        <p:txBody>
          <a:bodyPr wrap="square" rtlCol="0">
            <a:spAutoFit/>
          </a:bodyPr>
          <a:lstStyle/>
          <a:p>
            <a:pPr marL="342900" indent="-342900" algn="r"/>
            <a:r>
              <a:rPr lang="sv-SE" b="1" dirty="0" err="1" smtClean="0">
                <a:solidFill>
                  <a:schemeClr val="bg1"/>
                </a:solidFill>
              </a:rPr>
              <a:t>Arikel</a:t>
            </a:r>
            <a:r>
              <a:rPr lang="sv-SE" b="1" dirty="0" smtClean="0">
                <a:solidFill>
                  <a:schemeClr val="bg1"/>
                </a:solidFill>
              </a:rPr>
              <a:t>: </a:t>
            </a:r>
            <a:r>
              <a:rPr lang="sv-SE" b="1" dirty="0" err="1" smtClean="0">
                <a:solidFill>
                  <a:schemeClr val="bg1"/>
                </a:solidFill>
              </a:rPr>
              <a:t>Berenice</a:t>
            </a:r>
            <a:endParaRPr lang="sv-SE" b="1" dirty="0" smtClean="0">
              <a:solidFill>
                <a:schemeClr val="bg1"/>
              </a:solidFill>
            </a:endParaRPr>
          </a:p>
          <a:p>
            <a:pPr marL="342900" indent="-342900" algn="r"/>
            <a:r>
              <a:rPr lang="sv-SE" b="1" dirty="0" smtClean="0">
                <a:solidFill>
                  <a:schemeClr val="bg1"/>
                </a:solidFill>
              </a:rPr>
              <a:t>Bild: </a:t>
            </a:r>
            <a:r>
              <a:rPr lang="sv-SE" b="1" dirty="0" err="1" smtClean="0">
                <a:solidFill>
                  <a:schemeClr val="bg1"/>
                </a:solidFill>
              </a:rPr>
              <a:t>Berenice</a:t>
            </a:r>
            <a:r>
              <a:rPr lang="sv-SE" b="1" dirty="0" smtClean="0">
                <a:solidFill>
                  <a:schemeClr val="bg1"/>
                </a:solidFill>
              </a:rPr>
              <a:t> II, </a:t>
            </a:r>
            <a:r>
              <a:rPr lang="fr-FR" b="1" dirty="0" smtClean="0">
                <a:solidFill>
                  <a:schemeClr val="bg1"/>
                </a:solidFill>
              </a:rPr>
              <a:t>Musée royal de Mariemont, Morlanwelz</a:t>
            </a:r>
            <a:endParaRPr lang="sv-SE" b="1" dirty="0">
              <a:solidFill>
                <a:schemeClr val="bg1"/>
              </a:solidFill>
            </a:endParaRPr>
          </a:p>
        </p:txBody>
      </p:sp>
      <p:pic>
        <p:nvPicPr>
          <p:cNvPr id="1026" name="Picture 2" descr="C:\Documents and Settings\Jonathan Karlsson\Mina dokument\Mötesserier\Övrigt\Daniel 11\britannica.jpg"/>
          <p:cNvPicPr>
            <a:picLocks noChangeAspect="1" noChangeArrowheads="1"/>
          </p:cNvPicPr>
          <p:nvPr/>
        </p:nvPicPr>
        <p:blipFill>
          <a:blip r:embed="rId3" cstate="screen"/>
          <a:srcRect/>
          <a:stretch>
            <a:fillRect/>
          </a:stretch>
        </p:blipFill>
        <p:spPr bwMode="auto">
          <a:xfrm>
            <a:off x="6653122" y="1628800"/>
            <a:ext cx="2012265" cy="1368152"/>
          </a:xfrm>
          <a:prstGeom prst="rect">
            <a:avLst/>
          </a:prstGeom>
          <a:noFill/>
        </p:spPr>
      </p:pic>
      <p:pic>
        <p:nvPicPr>
          <p:cNvPr id="7" name="Bildobjekt 6" descr="berenice_ii_mariemont.JPG"/>
          <p:cNvPicPr>
            <a:picLocks noChangeAspect="1"/>
          </p:cNvPicPr>
          <p:nvPr/>
        </p:nvPicPr>
        <p:blipFill>
          <a:blip r:embed="rId4" cstate="screen"/>
          <a:stretch>
            <a:fillRect/>
          </a:stretch>
        </p:blipFill>
        <p:spPr>
          <a:xfrm flipH="1">
            <a:off x="6653122" y="3212976"/>
            <a:ext cx="1884262" cy="2457078"/>
          </a:xfrm>
          <a:prstGeom prst="rect">
            <a:avLst/>
          </a:prstGeom>
        </p:spPr>
      </p:pic>
      <p:grpSp>
        <p:nvGrpSpPr>
          <p:cNvPr id="8" name="Grupp 7"/>
          <p:cNvGrpSpPr/>
          <p:nvPr/>
        </p:nvGrpSpPr>
        <p:grpSpPr>
          <a:xfrm>
            <a:off x="179512" y="-27384"/>
            <a:ext cx="8640960" cy="1243300"/>
            <a:chOff x="179512" y="-27384"/>
            <a:chExt cx="8640960" cy="1243300"/>
          </a:xfrm>
        </p:grpSpPr>
        <p:sp>
          <p:nvSpPr>
            <p:cNvPr id="9" name="Femhörning 8"/>
            <p:cNvSpPr/>
            <p:nvPr/>
          </p:nvSpPr>
          <p:spPr>
            <a:xfrm>
              <a:off x="323528" y="-27384"/>
              <a:ext cx="720080" cy="360040"/>
            </a:xfrm>
            <a:prstGeom prst="homePlate">
              <a:avLst/>
            </a:prstGeom>
            <a:solidFill>
              <a:schemeClr val="bg1">
                <a:lumMod val="6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sv-SE"/>
            </a:p>
          </p:txBody>
        </p:sp>
        <p:cxnSp>
          <p:nvCxnSpPr>
            <p:cNvPr id="10" name="Rak pil 9"/>
            <p:cNvCxnSpPr/>
            <p:nvPr/>
          </p:nvCxnSpPr>
          <p:spPr>
            <a:xfrm rot="5400000" flipH="1" flipV="1">
              <a:off x="144302" y="493512"/>
              <a:ext cx="359246" cy="794"/>
            </a:xfrm>
            <a:prstGeom prst="straightConnector1">
              <a:avLst/>
            </a:prstGeom>
            <a:ln w="38100">
              <a:solidFill>
                <a:srgbClr val="FF0000"/>
              </a:solidFill>
              <a:tailEnd type="non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1" name="textruta 10"/>
            <p:cNvSpPr txBox="1"/>
            <p:nvPr/>
          </p:nvSpPr>
          <p:spPr>
            <a:xfrm>
              <a:off x="179512" y="673532"/>
              <a:ext cx="648072" cy="523220"/>
            </a:xfrm>
            <a:prstGeom prst="rect">
              <a:avLst/>
            </a:prstGeom>
            <a:noFill/>
          </p:spPr>
          <p:txBody>
            <a:bodyPr wrap="square" rtlCol="0">
              <a:spAutoFit/>
            </a:bodyPr>
            <a:lstStyle/>
            <a:p>
              <a:r>
                <a:rPr lang="sv-SE" sz="1400" b="1" dirty="0" smtClean="0">
                  <a:solidFill>
                    <a:schemeClr val="bg1"/>
                  </a:solidFill>
                </a:rPr>
                <a:t>539 </a:t>
              </a:r>
              <a:r>
                <a:rPr lang="sv-SE" sz="1400" b="1" dirty="0" err="1" smtClean="0">
                  <a:solidFill>
                    <a:schemeClr val="bg1"/>
                  </a:solidFill>
                </a:rPr>
                <a:t>f.Kr</a:t>
              </a:r>
              <a:endParaRPr lang="sv-SE" sz="1400" b="1" dirty="0">
                <a:solidFill>
                  <a:schemeClr val="bg1"/>
                </a:solidFill>
              </a:endParaRPr>
            </a:p>
          </p:txBody>
        </p:sp>
        <p:sp>
          <p:nvSpPr>
            <p:cNvPr id="12" name="V-form 11"/>
            <p:cNvSpPr/>
            <p:nvPr/>
          </p:nvSpPr>
          <p:spPr>
            <a:xfrm>
              <a:off x="899592" y="-27384"/>
              <a:ext cx="792088" cy="360040"/>
            </a:xfrm>
            <a:prstGeom prst="chevron">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sv-SE">
                <a:solidFill>
                  <a:schemeClr val="tx1"/>
                </a:solidFill>
              </a:endParaRPr>
            </a:p>
          </p:txBody>
        </p:sp>
        <p:sp>
          <p:nvSpPr>
            <p:cNvPr id="13" name="V-form 12"/>
            <p:cNvSpPr/>
            <p:nvPr/>
          </p:nvSpPr>
          <p:spPr>
            <a:xfrm>
              <a:off x="1547664" y="-27384"/>
              <a:ext cx="2304256" cy="360040"/>
            </a:xfrm>
            <a:prstGeom prst="chevron">
              <a:avLst/>
            </a:prstGeom>
            <a:solidFill>
              <a:schemeClr val="tx1">
                <a:lumMod val="75000"/>
                <a:lumOff val="25000"/>
              </a:schemeClr>
            </a:solidFill>
          </p:spPr>
          <p:style>
            <a:lnRef idx="0">
              <a:schemeClr val="dk1"/>
            </a:lnRef>
            <a:fillRef idx="3">
              <a:schemeClr val="dk1"/>
            </a:fillRef>
            <a:effectRef idx="3">
              <a:schemeClr val="dk1"/>
            </a:effectRef>
            <a:fontRef idx="minor">
              <a:schemeClr val="lt1"/>
            </a:fontRef>
          </p:style>
          <p:txBody>
            <a:bodyPr rtlCol="0" anchor="ctr"/>
            <a:lstStyle/>
            <a:p>
              <a:pPr algn="ctr"/>
              <a:endParaRPr lang="sv-SE">
                <a:solidFill>
                  <a:schemeClr val="tx1"/>
                </a:solidFill>
              </a:endParaRPr>
            </a:p>
          </p:txBody>
        </p:sp>
        <p:sp>
          <p:nvSpPr>
            <p:cNvPr id="14" name="V-form 13"/>
            <p:cNvSpPr/>
            <p:nvPr/>
          </p:nvSpPr>
          <p:spPr>
            <a:xfrm>
              <a:off x="3707904" y="-27384"/>
              <a:ext cx="4536504" cy="360040"/>
            </a:xfrm>
            <a:prstGeom prst="chevron">
              <a:avLst/>
            </a:prstGeom>
            <a:gradFill>
              <a:gsLst>
                <a:gs pos="0">
                  <a:srgbClr val="4C216D"/>
                </a:gs>
                <a:gs pos="90000">
                  <a:srgbClr val="C00000"/>
                </a:gs>
              </a:gsLst>
              <a:lin ang="5400000" scaled="0"/>
            </a:gradFill>
          </p:spPr>
          <p:style>
            <a:lnRef idx="0">
              <a:schemeClr val="dk1"/>
            </a:lnRef>
            <a:fillRef idx="3">
              <a:schemeClr val="dk1"/>
            </a:fillRef>
            <a:effectRef idx="3">
              <a:schemeClr val="dk1"/>
            </a:effectRef>
            <a:fontRef idx="minor">
              <a:schemeClr val="lt1"/>
            </a:fontRef>
          </p:style>
          <p:txBody>
            <a:bodyPr rtlCol="0" anchor="ctr"/>
            <a:lstStyle/>
            <a:p>
              <a:pPr algn="ctr"/>
              <a:endParaRPr lang="sv-SE">
                <a:solidFill>
                  <a:schemeClr val="tx1"/>
                </a:solidFill>
              </a:endParaRPr>
            </a:p>
          </p:txBody>
        </p:sp>
        <p:sp>
          <p:nvSpPr>
            <p:cNvPr id="15" name="V-form 14"/>
            <p:cNvSpPr/>
            <p:nvPr/>
          </p:nvSpPr>
          <p:spPr>
            <a:xfrm>
              <a:off x="8100392" y="-27384"/>
              <a:ext cx="720080" cy="360040"/>
            </a:xfrm>
            <a:prstGeom prst="chevron">
              <a:avLst>
                <a:gd name="adj" fmla="val 0"/>
              </a:avLst>
            </a:prstGeom>
            <a:solidFill>
              <a:schemeClr val="accent1">
                <a:lumMod val="50000"/>
              </a:schemeClr>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sv-SE">
                <a:solidFill>
                  <a:schemeClr val="tx1"/>
                </a:solidFill>
              </a:endParaRPr>
            </a:p>
          </p:txBody>
        </p:sp>
        <p:cxnSp>
          <p:nvCxnSpPr>
            <p:cNvPr id="16" name="Rak pil 15"/>
            <p:cNvCxnSpPr/>
            <p:nvPr/>
          </p:nvCxnSpPr>
          <p:spPr>
            <a:xfrm rot="5400000" flipH="1" flipV="1">
              <a:off x="7898600" y="511882"/>
              <a:ext cx="359246" cy="794"/>
            </a:xfrm>
            <a:prstGeom prst="straightConnector1">
              <a:avLst/>
            </a:prstGeom>
            <a:ln w="38100">
              <a:solidFill>
                <a:srgbClr val="FF0000"/>
              </a:solidFill>
              <a:tailEnd type="non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7" name="textruta 16"/>
            <p:cNvSpPr txBox="1"/>
            <p:nvPr/>
          </p:nvSpPr>
          <p:spPr>
            <a:xfrm>
              <a:off x="7668344" y="692696"/>
              <a:ext cx="792088" cy="523220"/>
            </a:xfrm>
            <a:prstGeom prst="rect">
              <a:avLst/>
            </a:prstGeom>
            <a:noFill/>
          </p:spPr>
          <p:txBody>
            <a:bodyPr wrap="square" rtlCol="0">
              <a:spAutoFit/>
            </a:bodyPr>
            <a:lstStyle/>
            <a:p>
              <a:pPr algn="ctr"/>
              <a:r>
                <a:rPr lang="sv-SE" sz="1400" b="1" dirty="0" smtClean="0">
                  <a:solidFill>
                    <a:schemeClr val="bg1"/>
                  </a:solidFill>
                </a:rPr>
                <a:t>Ändens tid</a:t>
              </a:r>
              <a:endParaRPr lang="sv-SE" sz="1400" b="1" dirty="0">
                <a:solidFill>
                  <a:schemeClr val="bg1"/>
                </a:solidFill>
              </a:endParaRPr>
            </a:p>
          </p:txBody>
        </p:sp>
        <p:cxnSp>
          <p:nvCxnSpPr>
            <p:cNvPr id="18" name="Rak pil 17"/>
            <p:cNvCxnSpPr/>
            <p:nvPr/>
          </p:nvCxnSpPr>
          <p:spPr>
            <a:xfrm rot="5400000" flipH="1" flipV="1">
              <a:off x="1921793" y="345951"/>
              <a:ext cx="691902" cy="1588"/>
            </a:xfrm>
            <a:prstGeom prst="straightConnector1">
              <a:avLst/>
            </a:prstGeom>
            <a:ln w="38100">
              <a:solidFill>
                <a:srgbClr val="FF0000"/>
              </a:solidFill>
              <a:tailEnd type="non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9" name="textruta 18"/>
            <p:cNvSpPr txBox="1"/>
            <p:nvPr/>
          </p:nvSpPr>
          <p:spPr>
            <a:xfrm>
              <a:off x="2123728" y="672951"/>
              <a:ext cx="360040" cy="307777"/>
            </a:xfrm>
            <a:prstGeom prst="rect">
              <a:avLst/>
            </a:prstGeom>
            <a:noFill/>
          </p:spPr>
          <p:txBody>
            <a:bodyPr wrap="square" rtlCol="0">
              <a:spAutoFit/>
            </a:bodyPr>
            <a:lstStyle/>
            <a:p>
              <a:r>
                <a:rPr lang="sv-SE" sz="1400" b="1" dirty="0" smtClean="0">
                  <a:solidFill>
                    <a:schemeClr val="bg1"/>
                  </a:solidFill>
                  <a:effectLst>
                    <a:outerShdw blurRad="38100" dist="38100" dir="2700000" algn="tl">
                      <a:srgbClr val="000000">
                        <a:alpha val="43137"/>
                      </a:srgbClr>
                    </a:outerShdw>
                  </a:effectLst>
                </a:rPr>
                <a:t>0</a:t>
              </a:r>
              <a:endParaRPr lang="sv-SE" sz="1400" b="1" dirty="0">
                <a:solidFill>
                  <a:schemeClr val="bg1"/>
                </a:solidFill>
                <a:effectLst>
                  <a:outerShdw blurRad="38100" dist="38100" dir="2700000" algn="tl">
                    <a:srgbClr val="000000">
                      <a:alpha val="43137"/>
                    </a:srgbClr>
                  </a:outerShdw>
                </a:effectLst>
              </a:endParaRPr>
            </a:p>
          </p:txBody>
        </p:sp>
      </p:grpSp>
      <p:cxnSp>
        <p:nvCxnSpPr>
          <p:cNvPr id="20" name="Rak pil 19"/>
          <p:cNvCxnSpPr/>
          <p:nvPr/>
        </p:nvCxnSpPr>
        <p:spPr>
          <a:xfrm rot="5400000" flipH="1" flipV="1">
            <a:off x="852702" y="368660"/>
            <a:ext cx="576064" cy="216024"/>
          </a:xfrm>
          <a:prstGeom prst="straightConnector1">
            <a:avLst/>
          </a:prstGeom>
          <a:ln w="44450">
            <a:solidFill>
              <a:srgbClr val="C00000"/>
            </a:solidFill>
            <a:headEnd type="none"/>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5921545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ruta 3"/>
          <p:cNvSpPr txBox="1"/>
          <p:nvPr/>
        </p:nvSpPr>
        <p:spPr>
          <a:xfrm>
            <a:off x="928662" y="785794"/>
            <a:ext cx="7286676" cy="830997"/>
          </a:xfrm>
          <a:prstGeom prst="rect">
            <a:avLst/>
          </a:prstGeom>
          <a:noFill/>
          <a:effectLst>
            <a:outerShdw blurRad="50800" dist="38100" dir="2700000" algn="tl" rotWithShape="0">
              <a:prstClr val="black">
                <a:alpha val="40000"/>
              </a:prstClr>
            </a:outerShdw>
          </a:effectLst>
        </p:spPr>
        <p:txBody>
          <a:bodyPr wrap="square" rtlCol="0">
            <a:spAutoFit/>
          </a:bodyPr>
          <a:lstStyle/>
          <a:p>
            <a:r>
              <a:rPr lang="sv-SE" sz="4800" dirty="0" smtClean="0">
                <a:solidFill>
                  <a:srgbClr val="FFC000"/>
                </a:solidFill>
                <a:latin typeface="Berlin Sans FB Demi" pitchFamily="34" charset="0"/>
              </a:rPr>
              <a:t>Daniel 11:8</a:t>
            </a:r>
            <a:endParaRPr lang="sv-SE" sz="4800" dirty="0">
              <a:solidFill>
                <a:srgbClr val="FFC000"/>
              </a:solidFill>
              <a:latin typeface="Berlin Sans FB Demi" pitchFamily="34" charset="0"/>
            </a:endParaRPr>
          </a:p>
        </p:txBody>
      </p:sp>
      <p:sp>
        <p:nvSpPr>
          <p:cNvPr id="5" name="textruta 4"/>
          <p:cNvSpPr txBox="1"/>
          <p:nvPr/>
        </p:nvSpPr>
        <p:spPr>
          <a:xfrm>
            <a:off x="1032722" y="1928802"/>
            <a:ext cx="6851646" cy="3970318"/>
          </a:xfrm>
          <a:prstGeom prst="rect">
            <a:avLst/>
          </a:prstGeom>
          <a:noFill/>
          <a:effectLst>
            <a:outerShdw blurRad="50800" dist="38100" dir="2700000" algn="tl" rotWithShape="0">
              <a:prstClr val="black">
                <a:alpha val="40000"/>
              </a:prstClr>
            </a:outerShdw>
          </a:effectLst>
        </p:spPr>
        <p:txBody>
          <a:bodyPr wrap="square" rtlCol="0">
            <a:spAutoFit/>
          </a:bodyPr>
          <a:lstStyle/>
          <a:p>
            <a:r>
              <a:rPr lang="sv-SE" sz="3600" dirty="0" smtClean="0">
                <a:solidFill>
                  <a:schemeClr val="bg1"/>
                </a:solidFill>
                <a:effectLst>
                  <a:outerShdw blurRad="38100" dist="38100" dir="2700000" algn="tl">
                    <a:srgbClr val="000000">
                      <a:alpha val="43137"/>
                    </a:srgbClr>
                  </a:outerShdw>
                </a:effectLst>
                <a:latin typeface="Arial Rounded MT Bold" pitchFamily="34" charset="0"/>
              </a:rPr>
              <a:t>”Deras gudar och </a:t>
            </a:r>
            <a:r>
              <a:rPr lang="sv-SE" sz="3600" dirty="0" smtClean="0">
                <a:solidFill>
                  <a:srgbClr val="FFFF00"/>
                </a:solidFill>
                <a:effectLst>
                  <a:outerShdw blurRad="38100" dist="38100" dir="2700000" algn="tl">
                    <a:srgbClr val="000000">
                      <a:alpha val="43137"/>
                    </a:srgbClr>
                  </a:outerShdw>
                </a:effectLst>
                <a:latin typeface="Arial Rounded MT Bold" pitchFamily="34" charset="0"/>
              </a:rPr>
              <a:t>avgudabilder</a:t>
            </a:r>
            <a:r>
              <a:rPr lang="sv-SE" sz="3600" dirty="0" smtClean="0">
                <a:solidFill>
                  <a:schemeClr val="bg1"/>
                </a:solidFill>
                <a:effectLst>
                  <a:outerShdw blurRad="38100" dist="38100" dir="2700000" algn="tl">
                    <a:srgbClr val="000000">
                      <a:alpha val="43137"/>
                    </a:srgbClr>
                  </a:outerShdw>
                </a:effectLst>
                <a:latin typeface="Arial Rounded MT Bold" pitchFamily="34" charset="0"/>
              </a:rPr>
              <a:t> och deras dyrbara kärl, både av silver och guld, skall han också </a:t>
            </a:r>
            <a:br>
              <a:rPr lang="sv-SE" sz="3600" dirty="0" smtClean="0">
                <a:solidFill>
                  <a:schemeClr val="bg1"/>
                </a:solidFill>
                <a:effectLst>
                  <a:outerShdw blurRad="38100" dist="38100" dir="2700000" algn="tl">
                    <a:srgbClr val="000000">
                      <a:alpha val="43137"/>
                    </a:srgbClr>
                  </a:outerShdw>
                </a:effectLst>
                <a:latin typeface="Arial Rounded MT Bold" pitchFamily="34" charset="0"/>
              </a:rPr>
            </a:br>
            <a:r>
              <a:rPr lang="sv-SE" sz="3600" dirty="0" smtClean="0">
                <a:solidFill>
                  <a:schemeClr val="bg1"/>
                </a:solidFill>
                <a:effectLst>
                  <a:outerShdw blurRad="38100" dist="38100" dir="2700000" algn="tl">
                    <a:srgbClr val="000000">
                      <a:alpha val="43137"/>
                    </a:srgbClr>
                  </a:outerShdw>
                </a:effectLst>
                <a:latin typeface="Arial Rounded MT Bold" pitchFamily="34" charset="0"/>
              </a:rPr>
              <a:t>föra till </a:t>
            </a:r>
            <a:r>
              <a:rPr lang="sv-SE" sz="3600" dirty="0" smtClean="0">
                <a:solidFill>
                  <a:srgbClr val="FFFF00"/>
                </a:solidFill>
                <a:effectLst>
                  <a:outerShdw blurRad="38100" dist="38100" dir="2700000" algn="tl">
                    <a:srgbClr val="000000">
                      <a:alpha val="43137"/>
                    </a:srgbClr>
                  </a:outerShdw>
                </a:effectLst>
                <a:latin typeface="Arial Rounded MT Bold" pitchFamily="34" charset="0"/>
              </a:rPr>
              <a:t>Egypten</a:t>
            </a:r>
            <a:r>
              <a:rPr lang="sv-SE" sz="3600" dirty="0" smtClean="0">
                <a:solidFill>
                  <a:schemeClr val="bg1"/>
                </a:solidFill>
                <a:effectLst>
                  <a:outerShdw blurRad="38100" dist="38100" dir="2700000" algn="tl">
                    <a:srgbClr val="000000">
                      <a:alpha val="43137"/>
                    </a:srgbClr>
                  </a:outerShdw>
                </a:effectLst>
                <a:latin typeface="Arial Rounded MT Bold" pitchFamily="34" charset="0"/>
              </a:rPr>
              <a:t>. Sedan skall han under några år lämna nordlandskungen i fred.” </a:t>
            </a:r>
          </a:p>
        </p:txBody>
      </p:sp>
      <p:sp>
        <p:nvSpPr>
          <p:cNvPr id="7" name="textruta 6"/>
          <p:cNvSpPr txBox="1"/>
          <p:nvPr/>
        </p:nvSpPr>
        <p:spPr>
          <a:xfrm>
            <a:off x="6084168" y="6156012"/>
            <a:ext cx="2144280" cy="369332"/>
          </a:xfrm>
          <a:prstGeom prst="rect">
            <a:avLst/>
          </a:prstGeom>
          <a:noFill/>
          <a:effectLst>
            <a:outerShdw blurRad="50800" dist="38100" dir="2700000" algn="tl" rotWithShape="0">
              <a:prstClr val="black">
                <a:alpha val="40000"/>
              </a:prstClr>
            </a:outerShdw>
          </a:effectLst>
        </p:spPr>
        <p:txBody>
          <a:bodyPr wrap="square" rtlCol="0">
            <a:spAutoFit/>
          </a:bodyPr>
          <a:lstStyle/>
          <a:p>
            <a:pPr marL="342900" indent="-342900" algn="r"/>
            <a:r>
              <a:rPr lang="sv-SE" b="1" dirty="0" smtClean="0">
                <a:solidFill>
                  <a:schemeClr val="bg1"/>
                </a:solidFill>
              </a:rPr>
              <a:t>Svenska Folkbibeln</a:t>
            </a:r>
            <a:endParaRPr lang="sv-SE" b="1" dirty="0">
              <a:solidFill>
                <a:schemeClr val="bg1"/>
              </a:solidFill>
            </a:endParaRPr>
          </a:p>
        </p:txBody>
      </p:sp>
      <p:grpSp>
        <p:nvGrpSpPr>
          <p:cNvPr id="6" name="Grupp 5"/>
          <p:cNvGrpSpPr/>
          <p:nvPr/>
        </p:nvGrpSpPr>
        <p:grpSpPr>
          <a:xfrm>
            <a:off x="179512" y="-27384"/>
            <a:ext cx="8640960" cy="1243300"/>
            <a:chOff x="179512" y="-27384"/>
            <a:chExt cx="8640960" cy="1243300"/>
          </a:xfrm>
        </p:grpSpPr>
        <p:sp>
          <p:nvSpPr>
            <p:cNvPr id="8" name="Femhörning 7"/>
            <p:cNvSpPr/>
            <p:nvPr/>
          </p:nvSpPr>
          <p:spPr>
            <a:xfrm>
              <a:off x="323528" y="-27384"/>
              <a:ext cx="720080" cy="360040"/>
            </a:xfrm>
            <a:prstGeom prst="homePlate">
              <a:avLst/>
            </a:prstGeom>
            <a:solidFill>
              <a:schemeClr val="bg1">
                <a:lumMod val="6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sv-SE"/>
            </a:p>
          </p:txBody>
        </p:sp>
        <p:cxnSp>
          <p:nvCxnSpPr>
            <p:cNvPr id="9" name="Rak pil 8"/>
            <p:cNvCxnSpPr/>
            <p:nvPr/>
          </p:nvCxnSpPr>
          <p:spPr>
            <a:xfrm rot="5400000" flipH="1" flipV="1">
              <a:off x="144302" y="493512"/>
              <a:ext cx="359246" cy="794"/>
            </a:xfrm>
            <a:prstGeom prst="straightConnector1">
              <a:avLst/>
            </a:prstGeom>
            <a:ln w="38100">
              <a:solidFill>
                <a:srgbClr val="FF0000"/>
              </a:solidFill>
              <a:tailEnd type="non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0" name="textruta 9"/>
            <p:cNvSpPr txBox="1"/>
            <p:nvPr/>
          </p:nvSpPr>
          <p:spPr>
            <a:xfrm>
              <a:off x="179512" y="673532"/>
              <a:ext cx="648072" cy="523220"/>
            </a:xfrm>
            <a:prstGeom prst="rect">
              <a:avLst/>
            </a:prstGeom>
            <a:noFill/>
          </p:spPr>
          <p:txBody>
            <a:bodyPr wrap="square" rtlCol="0">
              <a:spAutoFit/>
            </a:bodyPr>
            <a:lstStyle/>
            <a:p>
              <a:r>
                <a:rPr lang="sv-SE" sz="1400" b="1" dirty="0" smtClean="0">
                  <a:solidFill>
                    <a:schemeClr val="bg1"/>
                  </a:solidFill>
                </a:rPr>
                <a:t>539 </a:t>
              </a:r>
              <a:r>
                <a:rPr lang="sv-SE" sz="1400" b="1" dirty="0" err="1" smtClean="0">
                  <a:solidFill>
                    <a:schemeClr val="bg1"/>
                  </a:solidFill>
                </a:rPr>
                <a:t>f.Kr</a:t>
              </a:r>
              <a:endParaRPr lang="sv-SE" sz="1400" b="1" dirty="0">
                <a:solidFill>
                  <a:schemeClr val="bg1"/>
                </a:solidFill>
              </a:endParaRPr>
            </a:p>
          </p:txBody>
        </p:sp>
        <p:sp>
          <p:nvSpPr>
            <p:cNvPr id="11" name="V-form 10"/>
            <p:cNvSpPr/>
            <p:nvPr/>
          </p:nvSpPr>
          <p:spPr>
            <a:xfrm>
              <a:off x="899592" y="-27384"/>
              <a:ext cx="792088" cy="360040"/>
            </a:xfrm>
            <a:prstGeom prst="chevron">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sv-SE">
                <a:solidFill>
                  <a:schemeClr val="tx1"/>
                </a:solidFill>
              </a:endParaRPr>
            </a:p>
          </p:txBody>
        </p:sp>
        <p:sp>
          <p:nvSpPr>
            <p:cNvPr id="12" name="V-form 11"/>
            <p:cNvSpPr/>
            <p:nvPr/>
          </p:nvSpPr>
          <p:spPr>
            <a:xfrm>
              <a:off x="1547664" y="-27384"/>
              <a:ext cx="2304256" cy="360040"/>
            </a:xfrm>
            <a:prstGeom prst="chevron">
              <a:avLst/>
            </a:prstGeom>
            <a:solidFill>
              <a:schemeClr val="tx1">
                <a:lumMod val="75000"/>
                <a:lumOff val="25000"/>
              </a:schemeClr>
            </a:solidFill>
          </p:spPr>
          <p:style>
            <a:lnRef idx="0">
              <a:schemeClr val="dk1"/>
            </a:lnRef>
            <a:fillRef idx="3">
              <a:schemeClr val="dk1"/>
            </a:fillRef>
            <a:effectRef idx="3">
              <a:schemeClr val="dk1"/>
            </a:effectRef>
            <a:fontRef idx="minor">
              <a:schemeClr val="lt1"/>
            </a:fontRef>
          </p:style>
          <p:txBody>
            <a:bodyPr rtlCol="0" anchor="ctr"/>
            <a:lstStyle/>
            <a:p>
              <a:pPr algn="ctr"/>
              <a:endParaRPr lang="sv-SE">
                <a:solidFill>
                  <a:schemeClr val="tx1"/>
                </a:solidFill>
              </a:endParaRPr>
            </a:p>
          </p:txBody>
        </p:sp>
        <p:sp>
          <p:nvSpPr>
            <p:cNvPr id="13" name="V-form 12"/>
            <p:cNvSpPr/>
            <p:nvPr/>
          </p:nvSpPr>
          <p:spPr>
            <a:xfrm>
              <a:off x="3707904" y="-27384"/>
              <a:ext cx="4536504" cy="360040"/>
            </a:xfrm>
            <a:prstGeom prst="chevron">
              <a:avLst/>
            </a:prstGeom>
            <a:gradFill>
              <a:gsLst>
                <a:gs pos="0">
                  <a:srgbClr val="4C216D"/>
                </a:gs>
                <a:gs pos="90000">
                  <a:srgbClr val="C00000"/>
                </a:gs>
              </a:gsLst>
              <a:lin ang="5400000" scaled="0"/>
            </a:gradFill>
          </p:spPr>
          <p:style>
            <a:lnRef idx="0">
              <a:schemeClr val="dk1"/>
            </a:lnRef>
            <a:fillRef idx="3">
              <a:schemeClr val="dk1"/>
            </a:fillRef>
            <a:effectRef idx="3">
              <a:schemeClr val="dk1"/>
            </a:effectRef>
            <a:fontRef idx="minor">
              <a:schemeClr val="lt1"/>
            </a:fontRef>
          </p:style>
          <p:txBody>
            <a:bodyPr rtlCol="0" anchor="ctr"/>
            <a:lstStyle/>
            <a:p>
              <a:pPr algn="ctr"/>
              <a:endParaRPr lang="sv-SE">
                <a:solidFill>
                  <a:schemeClr val="tx1"/>
                </a:solidFill>
              </a:endParaRPr>
            </a:p>
          </p:txBody>
        </p:sp>
        <p:sp>
          <p:nvSpPr>
            <p:cNvPr id="14" name="V-form 13"/>
            <p:cNvSpPr/>
            <p:nvPr/>
          </p:nvSpPr>
          <p:spPr>
            <a:xfrm>
              <a:off x="8100392" y="-27384"/>
              <a:ext cx="720080" cy="360040"/>
            </a:xfrm>
            <a:prstGeom prst="chevron">
              <a:avLst>
                <a:gd name="adj" fmla="val 0"/>
              </a:avLst>
            </a:prstGeom>
            <a:solidFill>
              <a:schemeClr val="accent1">
                <a:lumMod val="50000"/>
              </a:schemeClr>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sv-SE">
                <a:solidFill>
                  <a:schemeClr val="tx1"/>
                </a:solidFill>
              </a:endParaRPr>
            </a:p>
          </p:txBody>
        </p:sp>
        <p:cxnSp>
          <p:nvCxnSpPr>
            <p:cNvPr id="15" name="Rak pil 14"/>
            <p:cNvCxnSpPr/>
            <p:nvPr/>
          </p:nvCxnSpPr>
          <p:spPr>
            <a:xfrm rot="5400000" flipH="1" flipV="1">
              <a:off x="7898600" y="511882"/>
              <a:ext cx="359246" cy="794"/>
            </a:xfrm>
            <a:prstGeom prst="straightConnector1">
              <a:avLst/>
            </a:prstGeom>
            <a:ln w="38100">
              <a:solidFill>
                <a:srgbClr val="FF0000"/>
              </a:solidFill>
              <a:tailEnd type="non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6" name="textruta 15"/>
            <p:cNvSpPr txBox="1"/>
            <p:nvPr/>
          </p:nvSpPr>
          <p:spPr>
            <a:xfrm>
              <a:off x="7668344" y="692696"/>
              <a:ext cx="792088" cy="523220"/>
            </a:xfrm>
            <a:prstGeom prst="rect">
              <a:avLst/>
            </a:prstGeom>
            <a:noFill/>
          </p:spPr>
          <p:txBody>
            <a:bodyPr wrap="square" rtlCol="0">
              <a:spAutoFit/>
            </a:bodyPr>
            <a:lstStyle/>
            <a:p>
              <a:pPr algn="ctr"/>
              <a:r>
                <a:rPr lang="sv-SE" sz="1400" b="1" dirty="0" smtClean="0">
                  <a:solidFill>
                    <a:schemeClr val="bg1"/>
                  </a:solidFill>
                </a:rPr>
                <a:t>Ändens tid</a:t>
              </a:r>
              <a:endParaRPr lang="sv-SE" sz="1400" b="1" dirty="0">
                <a:solidFill>
                  <a:schemeClr val="bg1"/>
                </a:solidFill>
              </a:endParaRPr>
            </a:p>
          </p:txBody>
        </p:sp>
        <p:cxnSp>
          <p:nvCxnSpPr>
            <p:cNvPr id="17" name="Rak pil 16"/>
            <p:cNvCxnSpPr/>
            <p:nvPr/>
          </p:nvCxnSpPr>
          <p:spPr>
            <a:xfrm rot="5400000" flipH="1" flipV="1">
              <a:off x="1921793" y="345951"/>
              <a:ext cx="691902" cy="1588"/>
            </a:xfrm>
            <a:prstGeom prst="straightConnector1">
              <a:avLst/>
            </a:prstGeom>
            <a:ln w="38100">
              <a:solidFill>
                <a:srgbClr val="FF0000"/>
              </a:solidFill>
              <a:tailEnd type="non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8" name="textruta 17"/>
            <p:cNvSpPr txBox="1"/>
            <p:nvPr/>
          </p:nvSpPr>
          <p:spPr>
            <a:xfrm>
              <a:off x="2123728" y="672951"/>
              <a:ext cx="360040" cy="307777"/>
            </a:xfrm>
            <a:prstGeom prst="rect">
              <a:avLst/>
            </a:prstGeom>
            <a:noFill/>
          </p:spPr>
          <p:txBody>
            <a:bodyPr wrap="square" rtlCol="0">
              <a:spAutoFit/>
            </a:bodyPr>
            <a:lstStyle/>
            <a:p>
              <a:r>
                <a:rPr lang="sv-SE" sz="1400" b="1" dirty="0" smtClean="0">
                  <a:solidFill>
                    <a:schemeClr val="bg1"/>
                  </a:solidFill>
                  <a:effectLst>
                    <a:outerShdw blurRad="38100" dist="38100" dir="2700000" algn="tl">
                      <a:srgbClr val="000000">
                        <a:alpha val="43137"/>
                      </a:srgbClr>
                    </a:outerShdw>
                  </a:effectLst>
                </a:rPr>
                <a:t>0</a:t>
              </a:r>
              <a:endParaRPr lang="sv-SE" sz="1400" b="1" dirty="0">
                <a:solidFill>
                  <a:schemeClr val="bg1"/>
                </a:solidFill>
                <a:effectLst>
                  <a:outerShdw blurRad="38100" dist="38100" dir="2700000" algn="tl">
                    <a:srgbClr val="000000">
                      <a:alpha val="43137"/>
                    </a:srgbClr>
                  </a:outerShdw>
                </a:effectLst>
              </a:endParaRPr>
            </a:p>
          </p:txBody>
        </p:sp>
      </p:grpSp>
      <p:cxnSp>
        <p:nvCxnSpPr>
          <p:cNvPr id="19" name="Rak pil 18"/>
          <p:cNvCxnSpPr/>
          <p:nvPr/>
        </p:nvCxnSpPr>
        <p:spPr>
          <a:xfrm rot="5400000" flipH="1" flipV="1">
            <a:off x="852702" y="368660"/>
            <a:ext cx="576064" cy="216024"/>
          </a:xfrm>
          <a:prstGeom prst="straightConnector1">
            <a:avLst/>
          </a:prstGeom>
          <a:ln w="44450">
            <a:solidFill>
              <a:srgbClr val="C00000"/>
            </a:solidFill>
            <a:headEnd type="none"/>
            <a:tailEnd type="arrow"/>
          </a:ln>
        </p:spPr>
        <p:style>
          <a:lnRef idx="1">
            <a:schemeClr val="accent1"/>
          </a:lnRef>
          <a:fillRef idx="0">
            <a:schemeClr val="accent1"/>
          </a:fillRef>
          <a:effectRef idx="0">
            <a:schemeClr val="accent1"/>
          </a:effectRef>
          <a:fontRef idx="minor">
            <a:schemeClr val="tx1"/>
          </a:fontRef>
        </p:style>
      </p:cxnSp>
      <p:pic>
        <p:nvPicPr>
          <p:cNvPr id="2050" name="Picture 2" descr="C:\Users\Jonathan\Pictures\2005\Egypten\JEgypten\CIMG1426.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4053" b="98926" l="9896" r="93685"/>
                    </a14:imgEffect>
                  </a14:imgLayer>
                </a14:imgProps>
              </a:ext>
              <a:ext uri="{28A0092B-C50C-407E-A947-70E740481C1C}">
                <a14:useLocalDpi xmlns:a14="http://schemas.microsoft.com/office/drawing/2010/main" val="0"/>
              </a:ext>
            </a:extLst>
          </a:blip>
          <a:srcRect l="12422" t="8306" r="10060"/>
          <a:stretch/>
        </p:blipFill>
        <p:spPr bwMode="auto">
          <a:xfrm>
            <a:off x="7236296" y="1030918"/>
            <a:ext cx="1840100" cy="29021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032881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ruta 3"/>
          <p:cNvSpPr txBox="1"/>
          <p:nvPr/>
        </p:nvSpPr>
        <p:spPr>
          <a:xfrm>
            <a:off x="928662" y="785794"/>
            <a:ext cx="7286676" cy="830997"/>
          </a:xfrm>
          <a:prstGeom prst="rect">
            <a:avLst/>
          </a:prstGeom>
          <a:noFill/>
          <a:effectLst>
            <a:outerShdw blurRad="50800" dist="38100" dir="2700000" algn="tl" rotWithShape="0">
              <a:prstClr val="black">
                <a:alpha val="40000"/>
              </a:prstClr>
            </a:outerShdw>
          </a:effectLst>
        </p:spPr>
        <p:txBody>
          <a:bodyPr wrap="square" rtlCol="0">
            <a:spAutoFit/>
          </a:bodyPr>
          <a:lstStyle/>
          <a:p>
            <a:r>
              <a:rPr lang="sv-SE" sz="4800" dirty="0" err="1" smtClean="0">
                <a:solidFill>
                  <a:srgbClr val="FFC000"/>
                </a:solidFill>
                <a:effectLst>
                  <a:outerShdw blurRad="38100" dist="38100" dir="2700000" algn="tl">
                    <a:srgbClr val="000000">
                      <a:alpha val="43137"/>
                    </a:srgbClr>
                  </a:outerShdw>
                </a:effectLst>
                <a:latin typeface="Berlin Sans FB Demi" pitchFamily="34" charset="0"/>
              </a:rPr>
              <a:t>Encyclopædia</a:t>
            </a:r>
            <a:r>
              <a:rPr lang="sv-SE" sz="4800" dirty="0" smtClean="0">
                <a:solidFill>
                  <a:srgbClr val="FFC000"/>
                </a:solidFill>
                <a:effectLst>
                  <a:outerShdw blurRad="38100" dist="38100" dir="2700000" algn="tl">
                    <a:srgbClr val="000000">
                      <a:alpha val="43137"/>
                    </a:srgbClr>
                  </a:outerShdw>
                </a:effectLst>
                <a:latin typeface="Berlin Sans FB Demi" pitchFamily="34" charset="0"/>
              </a:rPr>
              <a:t> Britannica</a:t>
            </a:r>
            <a:endParaRPr lang="sv-SE" sz="4800" dirty="0">
              <a:solidFill>
                <a:srgbClr val="FFC000"/>
              </a:solidFill>
              <a:effectLst>
                <a:outerShdw blurRad="38100" dist="38100" dir="2700000" algn="tl">
                  <a:srgbClr val="000000">
                    <a:alpha val="43137"/>
                  </a:srgbClr>
                </a:outerShdw>
              </a:effectLst>
              <a:latin typeface="Berlin Sans FB Demi" pitchFamily="34" charset="0"/>
            </a:endParaRPr>
          </a:p>
        </p:txBody>
      </p:sp>
      <p:sp>
        <p:nvSpPr>
          <p:cNvPr id="5" name="textruta 4"/>
          <p:cNvSpPr txBox="1"/>
          <p:nvPr/>
        </p:nvSpPr>
        <p:spPr>
          <a:xfrm>
            <a:off x="1071538" y="1928803"/>
            <a:ext cx="5660702" cy="4524315"/>
          </a:xfrm>
          <a:prstGeom prst="rect">
            <a:avLst/>
          </a:prstGeom>
          <a:noFill/>
          <a:effectLst>
            <a:outerShdw blurRad="50800" dist="38100" dir="2700000" algn="tl" rotWithShape="0">
              <a:prstClr val="black">
                <a:alpha val="40000"/>
              </a:prstClr>
            </a:outerShdw>
          </a:effectLst>
        </p:spPr>
        <p:txBody>
          <a:bodyPr wrap="square" rtlCol="0">
            <a:spAutoFit/>
          </a:bodyPr>
          <a:lstStyle/>
          <a:p>
            <a:r>
              <a:rPr lang="sv-SE" sz="3600" dirty="0">
                <a:solidFill>
                  <a:schemeClr val="bg1"/>
                </a:solidFill>
                <a:effectLst>
                  <a:outerShdw blurRad="38100" dist="38100" dir="2700000" algn="tl">
                    <a:srgbClr val="000000">
                      <a:alpha val="43137"/>
                    </a:srgbClr>
                  </a:outerShdw>
                </a:effectLst>
                <a:latin typeface="Arial Rounded MT Bold" pitchFamily="34" charset="0"/>
              </a:rPr>
              <a:t>“Prästerna och klassiska källor ger </a:t>
            </a:r>
            <a:r>
              <a:rPr lang="sv-SE" sz="3600" dirty="0">
                <a:solidFill>
                  <a:srgbClr val="FFFF00"/>
                </a:solidFill>
                <a:effectLst>
                  <a:outerShdw blurRad="38100" dist="38100" dir="2700000" algn="tl">
                    <a:srgbClr val="000000">
                      <a:alpha val="43137"/>
                    </a:srgbClr>
                  </a:outerShdw>
                </a:effectLst>
                <a:latin typeface="Arial Rounded MT Bold" pitchFamily="34" charset="0"/>
              </a:rPr>
              <a:t>Ptolemaios</a:t>
            </a:r>
            <a:r>
              <a:rPr lang="sv-SE" sz="3600" dirty="0">
                <a:solidFill>
                  <a:schemeClr val="bg1"/>
                </a:solidFill>
                <a:effectLst>
                  <a:outerShdw blurRad="38100" dist="38100" dir="2700000" algn="tl">
                    <a:srgbClr val="000000">
                      <a:alpha val="43137"/>
                    </a:srgbClr>
                  </a:outerShdw>
                </a:effectLst>
                <a:latin typeface="Arial Rounded MT Bold" pitchFamily="34" charset="0"/>
              </a:rPr>
              <a:t> </a:t>
            </a:r>
            <a:r>
              <a:rPr lang="sv-SE" sz="3600" dirty="0" smtClean="0">
                <a:solidFill>
                  <a:schemeClr val="bg1">
                    <a:lumMod val="65000"/>
                  </a:schemeClr>
                </a:solidFill>
                <a:effectLst>
                  <a:outerShdw blurRad="38100" dist="38100" dir="2700000" algn="tl">
                    <a:srgbClr val="000000">
                      <a:alpha val="43137"/>
                    </a:srgbClr>
                  </a:outerShdw>
                </a:effectLst>
                <a:latin typeface="Arial Rounded MT Bold" pitchFamily="34" charset="0"/>
              </a:rPr>
              <a:t>[III]</a:t>
            </a:r>
            <a:r>
              <a:rPr lang="sv-SE" sz="3600" dirty="0" smtClean="0">
                <a:solidFill>
                  <a:schemeClr val="bg1"/>
                </a:solidFill>
                <a:effectLst>
                  <a:outerShdw blurRad="38100" dist="38100" dir="2700000" algn="tl">
                    <a:srgbClr val="000000">
                      <a:alpha val="43137"/>
                    </a:srgbClr>
                  </a:outerShdw>
                </a:effectLst>
                <a:latin typeface="Arial Rounded MT Bold" pitchFamily="34" charset="0"/>
              </a:rPr>
              <a:t> äran </a:t>
            </a:r>
            <a:r>
              <a:rPr lang="sv-SE" sz="3600" dirty="0">
                <a:solidFill>
                  <a:schemeClr val="bg1"/>
                </a:solidFill>
                <a:effectLst>
                  <a:outerShdw blurRad="38100" dist="38100" dir="2700000" algn="tl">
                    <a:srgbClr val="000000">
                      <a:alpha val="43137"/>
                    </a:srgbClr>
                  </a:outerShdw>
                </a:effectLst>
                <a:latin typeface="Arial Rounded MT Bold" pitchFamily="34" charset="0"/>
              </a:rPr>
              <a:t>för att ha hämtat </a:t>
            </a:r>
            <a:r>
              <a:rPr lang="sv-SE" sz="3600" dirty="0">
                <a:solidFill>
                  <a:srgbClr val="FFFF00"/>
                </a:solidFill>
                <a:effectLst>
                  <a:outerShdw blurRad="38100" dist="38100" dir="2700000" algn="tl">
                    <a:srgbClr val="000000">
                      <a:alpha val="43137"/>
                    </a:srgbClr>
                  </a:outerShdw>
                </a:effectLst>
                <a:latin typeface="Arial Rounded MT Bold" pitchFamily="34" charset="0"/>
              </a:rPr>
              <a:t>tillbaka</a:t>
            </a:r>
            <a:r>
              <a:rPr lang="sv-SE" sz="3600" dirty="0">
                <a:solidFill>
                  <a:schemeClr val="bg1"/>
                </a:solidFill>
                <a:effectLst>
                  <a:outerShdw blurRad="38100" dist="38100" dir="2700000" algn="tl">
                    <a:srgbClr val="000000">
                      <a:alpha val="43137"/>
                    </a:srgbClr>
                  </a:outerShdw>
                </a:effectLst>
                <a:latin typeface="Arial Rounded MT Bold" pitchFamily="34" charset="0"/>
              </a:rPr>
              <a:t> de </a:t>
            </a:r>
            <a:r>
              <a:rPr lang="sv-SE" sz="3600" dirty="0">
                <a:solidFill>
                  <a:srgbClr val="FFFF00"/>
                </a:solidFill>
                <a:effectLst>
                  <a:outerShdw blurRad="38100" dist="38100" dir="2700000" algn="tl">
                    <a:srgbClr val="000000">
                      <a:alpha val="43137"/>
                    </a:srgbClr>
                  </a:outerShdw>
                </a:effectLst>
                <a:latin typeface="Arial Rounded MT Bold" pitchFamily="34" charset="0"/>
              </a:rPr>
              <a:t>gudomliga statyerna </a:t>
            </a:r>
            <a:r>
              <a:rPr lang="sv-SE" sz="3600" dirty="0">
                <a:solidFill>
                  <a:schemeClr val="bg1"/>
                </a:solidFill>
                <a:effectLst>
                  <a:outerShdw blurRad="38100" dist="38100" dir="2700000" algn="tl">
                    <a:srgbClr val="000000">
                      <a:alpha val="43137"/>
                    </a:srgbClr>
                  </a:outerShdw>
                </a:effectLst>
                <a:latin typeface="Arial Rounded MT Bold" pitchFamily="34" charset="0"/>
              </a:rPr>
              <a:t>som plundrades från templen under det persiska styret.”</a:t>
            </a:r>
          </a:p>
        </p:txBody>
      </p:sp>
      <p:sp>
        <p:nvSpPr>
          <p:cNvPr id="6" name="textruta 5"/>
          <p:cNvSpPr txBox="1"/>
          <p:nvPr/>
        </p:nvSpPr>
        <p:spPr>
          <a:xfrm>
            <a:off x="4788024" y="5805264"/>
            <a:ext cx="3440424" cy="646331"/>
          </a:xfrm>
          <a:prstGeom prst="rect">
            <a:avLst/>
          </a:prstGeom>
          <a:noFill/>
          <a:effectLst>
            <a:outerShdw blurRad="50800" dist="38100" dir="2700000" algn="tl" rotWithShape="0">
              <a:prstClr val="black">
                <a:alpha val="40000"/>
              </a:prstClr>
            </a:outerShdw>
          </a:effectLst>
        </p:spPr>
        <p:txBody>
          <a:bodyPr wrap="square" rtlCol="0">
            <a:spAutoFit/>
          </a:bodyPr>
          <a:lstStyle/>
          <a:p>
            <a:pPr marL="342900" indent="-342900" algn="r"/>
            <a:r>
              <a:rPr lang="sv-SE" b="1" dirty="0" err="1" smtClean="0">
                <a:solidFill>
                  <a:schemeClr val="bg1"/>
                </a:solidFill>
              </a:rPr>
              <a:t>Arikel</a:t>
            </a:r>
            <a:r>
              <a:rPr lang="sv-SE" b="1" dirty="0" smtClean="0">
                <a:solidFill>
                  <a:schemeClr val="bg1"/>
                </a:solidFill>
              </a:rPr>
              <a:t>: </a:t>
            </a:r>
            <a:r>
              <a:rPr lang="sv-SE" b="1" dirty="0" err="1" smtClean="0">
                <a:solidFill>
                  <a:schemeClr val="bg1"/>
                </a:solidFill>
              </a:rPr>
              <a:t>Ptolemy</a:t>
            </a:r>
            <a:r>
              <a:rPr lang="sv-SE" b="1" dirty="0">
                <a:solidFill>
                  <a:schemeClr val="bg1"/>
                </a:solidFill>
              </a:rPr>
              <a:t> </a:t>
            </a:r>
            <a:r>
              <a:rPr lang="sv-SE" b="1" dirty="0" smtClean="0">
                <a:solidFill>
                  <a:schemeClr val="bg1"/>
                </a:solidFill>
              </a:rPr>
              <a:t>III</a:t>
            </a:r>
          </a:p>
          <a:p>
            <a:pPr marL="342900" indent="-342900" algn="r"/>
            <a:r>
              <a:rPr lang="sv-SE" b="1" dirty="0" smtClean="0">
                <a:solidFill>
                  <a:schemeClr val="bg1"/>
                </a:solidFill>
              </a:rPr>
              <a:t>Bild: flicker.com, !STORAX</a:t>
            </a:r>
            <a:endParaRPr lang="sv-SE" b="1" dirty="0">
              <a:solidFill>
                <a:schemeClr val="bg1"/>
              </a:solidFill>
            </a:endParaRPr>
          </a:p>
        </p:txBody>
      </p:sp>
      <p:pic>
        <p:nvPicPr>
          <p:cNvPr id="1026" name="Picture 2" descr="C:\Documents and Settings\Jonathan Karlsson\Mina dokument\Mötesserier\Övrigt\Daniel 11\britannica.jpg"/>
          <p:cNvPicPr>
            <a:picLocks noChangeAspect="1" noChangeArrowheads="1"/>
          </p:cNvPicPr>
          <p:nvPr/>
        </p:nvPicPr>
        <p:blipFill>
          <a:blip r:embed="rId3" cstate="screen"/>
          <a:srcRect/>
          <a:stretch>
            <a:fillRect/>
          </a:stretch>
        </p:blipFill>
        <p:spPr bwMode="auto">
          <a:xfrm>
            <a:off x="6732240" y="1628800"/>
            <a:ext cx="1933147" cy="1314359"/>
          </a:xfrm>
          <a:prstGeom prst="rect">
            <a:avLst/>
          </a:prstGeom>
          <a:noFill/>
        </p:spPr>
      </p:pic>
      <p:grpSp>
        <p:nvGrpSpPr>
          <p:cNvPr id="8" name="Grupp 7"/>
          <p:cNvGrpSpPr/>
          <p:nvPr/>
        </p:nvGrpSpPr>
        <p:grpSpPr>
          <a:xfrm>
            <a:off x="179512" y="-27384"/>
            <a:ext cx="8640960" cy="1243300"/>
            <a:chOff x="179512" y="-27384"/>
            <a:chExt cx="8640960" cy="1243300"/>
          </a:xfrm>
        </p:grpSpPr>
        <p:sp>
          <p:nvSpPr>
            <p:cNvPr id="9" name="Femhörning 8"/>
            <p:cNvSpPr/>
            <p:nvPr/>
          </p:nvSpPr>
          <p:spPr>
            <a:xfrm>
              <a:off x="323528" y="-27384"/>
              <a:ext cx="720080" cy="360040"/>
            </a:xfrm>
            <a:prstGeom prst="homePlate">
              <a:avLst/>
            </a:prstGeom>
            <a:solidFill>
              <a:schemeClr val="bg1">
                <a:lumMod val="6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sv-SE"/>
            </a:p>
          </p:txBody>
        </p:sp>
        <p:cxnSp>
          <p:nvCxnSpPr>
            <p:cNvPr id="10" name="Rak pil 9"/>
            <p:cNvCxnSpPr/>
            <p:nvPr/>
          </p:nvCxnSpPr>
          <p:spPr>
            <a:xfrm rot="5400000" flipH="1" flipV="1">
              <a:off x="144302" y="493512"/>
              <a:ext cx="359246" cy="794"/>
            </a:xfrm>
            <a:prstGeom prst="straightConnector1">
              <a:avLst/>
            </a:prstGeom>
            <a:ln w="38100">
              <a:solidFill>
                <a:srgbClr val="FF0000"/>
              </a:solidFill>
              <a:tailEnd type="non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1" name="textruta 10"/>
            <p:cNvSpPr txBox="1"/>
            <p:nvPr/>
          </p:nvSpPr>
          <p:spPr>
            <a:xfrm>
              <a:off x="179512" y="673532"/>
              <a:ext cx="648072" cy="523220"/>
            </a:xfrm>
            <a:prstGeom prst="rect">
              <a:avLst/>
            </a:prstGeom>
            <a:noFill/>
          </p:spPr>
          <p:txBody>
            <a:bodyPr wrap="square" rtlCol="0">
              <a:spAutoFit/>
            </a:bodyPr>
            <a:lstStyle/>
            <a:p>
              <a:r>
                <a:rPr lang="sv-SE" sz="1400" b="1" dirty="0" smtClean="0">
                  <a:solidFill>
                    <a:schemeClr val="bg1"/>
                  </a:solidFill>
                </a:rPr>
                <a:t>539 </a:t>
              </a:r>
              <a:r>
                <a:rPr lang="sv-SE" sz="1400" b="1" dirty="0" err="1" smtClean="0">
                  <a:solidFill>
                    <a:schemeClr val="bg1"/>
                  </a:solidFill>
                </a:rPr>
                <a:t>f.Kr</a:t>
              </a:r>
              <a:endParaRPr lang="sv-SE" sz="1400" b="1" dirty="0">
                <a:solidFill>
                  <a:schemeClr val="bg1"/>
                </a:solidFill>
              </a:endParaRPr>
            </a:p>
          </p:txBody>
        </p:sp>
        <p:sp>
          <p:nvSpPr>
            <p:cNvPr id="12" name="V-form 11"/>
            <p:cNvSpPr/>
            <p:nvPr/>
          </p:nvSpPr>
          <p:spPr>
            <a:xfrm>
              <a:off x="899592" y="-27384"/>
              <a:ext cx="792088" cy="360040"/>
            </a:xfrm>
            <a:prstGeom prst="chevron">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sv-SE">
                <a:solidFill>
                  <a:schemeClr val="tx1"/>
                </a:solidFill>
              </a:endParaRPr>
            </a:p>
          </p:txBody>
        </p:sp>
        <p:sp>
          <p:nvSpPr>
            <p:cNvPr id="13" name="V-form 12"/>
            <p:cNvSpPr/>
            <p:nvPr/>
          </p:nvSpPr>
          <p:spPr>
            <a:xfrm>
              <a:off x="1547664" y="-27384"/>
              <a:ext cx="2304256" cy="360040"/>
            </a:xfrm>
            <a:prstGeom prst="chevron">
              <a:avLst/>
            </a:prstGeom>
            <a:solidFill>
              <a:schemeClr val="tx1">
                <a:lumMod val="75000"/>
                <a:lumOff val="25000"/>
              </a:schemeClr>
            </a:solidFill>
          </p:spPr>
          <p:style>
            <a:lnRef idx="0">
              <a:schemeClr val="dk1"/>
            </a:lnRef>
            <a:fillRef idx="3">
              <a:schemeClr val="dk1"/>
            </a:fillRef>
            <a:effectRef idx="3">
              <a:schemeClr val="dk1"/>
            </a:effectRef>
            <a:fontRef idx="minor">
              <a:schemeClr val="lt1"/>
            </a:fontRef>
          </p:style>
          <p:txBody>
            <a:bodyPr rtlCol="0" anchor="ctr"/>
            <a:lstStyle/>
            <a:p>
              <a:pPr algn="ctr"/>
              <a:endParaRPr lang="sv-SE">
                <a:solidFill>
                  <a:schemeClr val="tx1"/>
                </a:solidFill>
              </a:endParaRPr>
            </a:p>
          </p:txBody>
        </p:sp>
        <p:sp>
          <p:nvSpPr>
            <p:cNvPr id="14" name="V-form 13"/>
            <p:cNvSpPr/>
            <p:nvPr/>
          </p:nvSpPr>
          <p:spPr>
            <a:xfrm>
              <a:off x="3707904" y="-27384"/>
              <a:ext cx="4536504" cy="360040"/>
            </a:xfrm>
            <a:prstGeom prst="chevron">
              <a:avLst/>
            </a:prstGeom>
            <a:gradFill>
              <a:gsLst>
                <a:gs pos="0">
                  <a:srgbClr val="4C216D"/>
                </a:gs>
                <a:gs pos="90000">
                  <a:srgbClr val="C00000"/>
                </a:gs>
              </a:gsLst>
              <a:lin ang="5400000" scaled="0"/>
            </a:gradFill>
          </p:spPr>
          <p:style>
            <a:lnRef idx="0">
              <a:schemeClr val="dk1"/>
            </a:lnRef>
            <a:fillRef idx="3">
              <a:schemeClr val="dk1"/>
            </a:fillRef>
            <a:effectRef idx="3">
              <a:schemeClr val="dk1"/>
            </a:effectRef>
            <a:fontRef idx="minor">
              <a:schemeClr val="lt1"/>
            </a:fontRef>
          </p:style>
          <p:txBody>
            <a:bodyPr rtlCol="0" anchor="ctr"/>
            <a:lstStyle/>
            <a:p>
              <a:pPr algn="ctr"/>
              <a:endParaRPr lang="sv-SE">
                <a:solidFill>
                  <a:schemeClr val="tx1"/>
                </a:solidFill>
              </a:endParaRPr>
            </a:p>
          </p:txBody>
        </p:sp>
        <p:sp>
          <p:nvSpPr>
            <p:cNvPr id="15" name="V-form 14"/>
            <p:cNvSpPr/>
            <p:nvPr/>
          </p:nvSpPr>
          <p:spPr>
            <a:xfrm>
              <a:off x="8100392" y="-27384"/>
              <a:ext cx="720080" cy="360040"/>
            </a:xfrm>
            <a:prstGeom prst="chevron">
              <a:avLst>
                <a:gd name="adj" fmla="val 0"/>
              </a:avLst>
            </a:prstGeom>
            <a:solidFill>
              <a:schemeClr val="accent1">
                <a:lumMod val="50000"/>
              </a:schemeClr>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sv-SE">
                <a:solidFill>
                  <a:schemeClr val="tx1"/>
                </a:solidFill>
              </a:endParaRPr>
            </a:p>
          </p:txBody>
        </p:sp>
        <p:cxnSp>
          <p:nvCxnSpPr>
            <p:cNvPr id="16" name="Rak pil 15"/>
            <p:cNvCxnSpPr/>
            <p:nvPr/>
          </p:nvCxnSpPr>
          <p:spPr>
            <a:xfrm rot="5400000" flipH="1" flipV="1">
              <a:off x="7898600" y="511882"/>
              <a:ext cx="359246" cy="794"/>
            </a:xfrm>
            <a:prstGeom prst="straightConnector1">
              <a:avLst/>
            </a:prstGeom>
            <a:ln w="38100">
              <a:solidFill>
                <a:srgbClr val="FF0000"/>
              </a:solidFill>
              <a:tailEnd type="non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7" name="textruta 16"/>
            <p:cNvSpPr txBox="1"/>
            <p:nvPr/>
          </p:nvSpPr>
          <p:spPr>
            <a:xfrm>
              <a:off x="7668344" y="692696"/>
              <a:ext cx="792088" cy="523220"/>
            </a:xfrm>
            <a:prstGeom prst="rect">
              <a:avLst/>
            </a:prstGeom>
            <a:noFill/>
          </p:spPr>
          <p:txBody>
            <a:bodyPr wrap="square" rtlCol="0">
              <a:spAutoFit/>
            </a:bodyPr>
            <a:lstStyle/>
            <a:p>
              <a:pPr algn="ctr"/>
              <a:r>
                <a:rPr lang="sv-SE" sz="1400" b="1" dirty="0" smtClean="0">
                  <a:solidFill>
                    <a:schemeClr val="bg1"/>
                  </a:solidFill>
                </a:rPr>
                <a:t>Ändens tid</a:t>
              </a:r>
              <a:endParaRPr lang="sv-SE" sz="1400" b="1" dirty="0">
                <a:solidFill>
                  <a:schemeClr val="bg1"/>
                </a:solidFill>
              </a:endParaRPr>
            </a:p>
          </p:txBody>
        </p:sp>
        <p:cxnSp>
          <p:nvCxnSpPr>
            <p:cNvPr id="18" name="Rak pil 17"/>
            <p:cNvCxnSpPr/>
            <p:nvPr/>
          </p:nvCxnSpPr>
          <p:spPr>
            <a:xfrm rot="5400000" flipH="1" flipV="1">
              <a:off x="1921793" y="345951"/>
              <a:ext cx="691902" cy="1588"/>
            </a:xfrm>
            <a:prstGeom prst="straightConnector1">
              <a:avLst/>
            </a:prstGeom>
            <a:ln w="38100">
              <a:solidFill>
                <a:srgbClr val="FF0000"/>
              </a:solidFill>
              <a:tailEnd type="non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9" name="textruta 18"/>
            <p:cNvSpPr txBox="1"/>
            <p:nvPr/>
          </p:nvSpPr>
          <p:spPr>
            <a:xfrm>
              <a:off x="2123728" y="672951"/>
              <a:ext cx="360040" cy="307777"/>
            </a:xfrm>
            <a:prstGeom prst="rect">
              <a:avLst/>
            </a:prstGeom>
            <a:noFill/>
          </p:spPr>
          <p:txBody>
            <a:bodyPr wrap="square" rtlCol="0">
              <a:spAutoFit/>
            </a:bodyPr>
            <a:lstStyle/>
            <a:p>
              <a:r>
                <a:rPr lang="sv-SE" sz="1400" b="1" dirty="0" smtClean="0">
                  <a:solidFill>
                    <a:schemeClr val="bg1"/>
                  </a:solidFill>
                  <a:effectLst>
                    <a:outerShdw blurRad="38100" dist="38100" dir="2700000" algn="tl">
                      <a:srgbClr val="000000">
                        <a:alpha val="43137"/>
                      </a:srgbClr>
                    </a:outerShdw>
                  </a:effectLst>
                </a:rPr>
                <a:t>0</a:t>
              </a:r>
              <a:endParaRPr lang="sv-SE" sz="1400" b="1" dirty="0">
                <a:solidFill>
                  <a:schemeClr val="bg1"/>
                </a:solidFill>
                <a:effectLst>
                  <a:outerShdw blurRad="38100" dist="38100" dir="2700000" algn="tl">
                    <a:srgbClr val="000000">
                      <a:alpha val="43137"/>
                    </a:srgbClr>
                  </a:outerShdw>
                </a:effectLst>
              </a:endParaRPr>
            </a:p>
          </p:txBody>
        </p:sp>
      </p:grpSp>
      <p:cxnSp>
        <p:nvCxnSpPr>
          <p:cNvPr id="20" name="Rak pil 19"/>
          <p:cNvCxnSpPr/>
          <p:nvPr/>
        </p:nvCxnSpPr>
        <p:spPr>
          <a:xfrm rot="5400000" flipH="1" flipV="1">
            <a:off x="852702" y="368660"/>
            <a:ext cx="576064" cy="216024"/>
          </a:xfrm>
          <a:prstGeom prst="straightConnector1">
            <a:avLst/>
          </a:prstGeom>
          <a:ln w="44450">
            <a:solidFill>
              <a:srgbClr val="C00000"/>
            </a:solidFill>
            <a:headEnd type="none"/>
            <a:tailEnd type="arrow"/>
          </a:ln>
        </p:spPr>
        <p:style>
          <a:lnRef idx="1">
            <a:schemeClr val="accent1"/>
          </a:lnRef>
          <a:fillRef idx="0">
            <a:schemeClr val="accent1"/>
          </a:fillRef>
          <a:effectRef idx="0">
            <a:schemeClr val="accent1"/>
          </a:effectRef>
          <a:fontRef idx="minor">
            <a:schemeClr val="tx1"/>
          </a:fontRef>
        </p:style>
      </p:cxnSp>
      <p:pic>
        <p:nvPicPr>
          <p:cNvPr id="2" name="Picture 2" descr="http://farm3.static.flickr.com/2604/4012753853_65df88e419.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foregroundMark x1="26648" y1="49000" x2="29670" y2="63200"/>
                        <a14:foregroundMark x1="20604" y1="51600" x2="24176" y2="64800"/>
                        <a14:foregroundMark x1="27747" y1="84600" x2="7143" y2="91800"/>
                      </a14:backgroundRemoval>
                    </a14:imgEffect>
                  </a14:imgLayer>
                </a14:imgProps>
              </a:ext>
              <a:ext uri="{28A0092B-C50C-407E-A947-70E740481C1C}">
                <a14:useLocalDpi xmlns:a14="http://schemas.microsoft.com/office/drawing/2010/main" val="0"/>
              </a:ext>
            </a:extLst>
          </a:blip>
          <a:srcRect/>
          <a:stretch>
            <a:fillRect/>
          </a:stretch>
        </p:blipFill>
        <p:spPr bwMode="auto">
          <a:xfrm>
            <a:off x="6587827" y="2836811"/>
            <a:ext cx="2161034" cy="29684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161420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ruta 3"/>
          <p:cNvSpPr txBox="1"/>
          <p:nvPr/>
        </p:nvSpPr>
        <p:spPr>
          <a:xfrm>
            <a:off x="928662" y="785794"/>
            <a:ext cx="7286676" cy="830997"/>
          </a:xfrm>
          <a:prstGeom prst="rect">
            <a:avLst/>
          </a:prstGeom>
          <a:noFill/>
          <a:effectLst>
            <a:outerShdw blurRad="50800" dist="38100" dir="2700000" algn="tl" rotWithShape="0">
              <a:prstClr val="black">
                <a:alpha val="40000"/>
              </a:prstClr>
            </a:outerShdw>
          </a:effectLst>
        </p:spPr>
        <p:txBody>
          <a:bodyPr wrap="square" rtlCol="0">
            <a:spAutoFit/>
          </a:bodyPr>
          <a:lstStyle/>
          <a:p>
            <a:r>
              <a:rPr lang="sv-SE" sz="4800" dirty="0" smtClean="0">
                <a:solidFill>
                  <a:srgbClr val="FFC000"/>
                </a:solidFill>
                <a:latin typeface="Berlin Sans FB Demi" pitchFamily="34" charset="0"/>
              </a:rPr>
              <a:t>Daniel 11:9</a:t>
            </a:r>
            <a:endParaRPr lang="sv-SE" sz="4800" dirty="0">
              <a:solidFill>
                <a:srgbClr val="FFC000"/>
              </a:solidFill>
              <a:latin typeface="Berlin Sans FB Demi" pitchFamily="34" charset="0"/>
            </a:endParaRPr>
          </a:p>
        </p:txBody>
      </p:sp>
      <p:sp>
        <p:nvSpPr>
          <p:cNvPr id="5" name="textruta 4"/>
          <p:cNvSpPr txBox="1"/>
          <p:nvPr/>
        </p:nvSpPr>
        <p:spPr>
          <a:xfrm>
            <a:off x="1032722" y="1928802"/>
            <a:ext cx="6851646" cy="3170099"/>
          </a:xfrm>
          <a:prstGeom prst="rect">
            <a:avLst/>
          </a:prstGeom>
          <a:noFill/>
          <a:effectLst>
            <a:outerShdw blurRad="50800" dist="38100" dir="2700000" algn="tl" rotWithShape="0">
              <a:prstClr val="black">
                <a:alpha val="40000"/>
              </a:prstClr>
            </a:outerShdw>
          </a:effectLst>
        </p:spPr>
        <p:txBody>
          <a:bodyPr wrap="square" rtlCol="0">
            <a:spAutoFit/>
          </a:bodyPr>
          <a:lstStyle/>
          <a:p>
            <a:r>
              <a:rPr lang="sv-SE" sz="4000" dirty="0" smtClean="0">
                <a:solidFill>
                  <a:schemeClr val="bg1"/>
                </a:solidFill>
                <a:effectLst>
                  <a:outerShdw blurRad="38100" dist="38100" dir="2700000" algn="tl">
                    <a:srgbClr val="000000">
                      <a:alpha val="43137"/>
                    </a:srgbClr>
                  </a:outerShdw>
                </a:effectLst>
                <a:latin typeface="Arial Rounded MT Bold" pitchFamily="34" charset="0"/>
              </a:rPr>
              <a:t>”Däremot skall denne </a:t>
            </a:r>
            <a:r>
              <a:rPr lang="sv-SE" sz="4000" dirty="0" smtClean="0">
                <a:solidFill>
                  <a:schemeClr val="tx1">
                    <a:lumMod val="50000"/>
                    <a:lumOff val="50000"/>
                  </a:schemeClr>
                </a:solidFill>
                <a:effectLst>
                  <a:outerShdw blurRad="38100" dist="38100" dir="2700000" algn="tl">
                    <a:srgbClr val="000000">
                      <a:alpha val="43137"/>
                    </a:srgbClr>
                  </a:outerShdw>
                </a:effectLst>
                <a:latin typeface="Arial Rounded MT Bold" pitchFamily="34" charset="0"/>
              </a:rPr>
              <a:t>[</a:t>
            </a:r>
            <a:r>
              <a:rPr lang="sv-SE" sz="4000" dirty="0" err="1" smtClean="0">
                <a:solidFill>
                  <a:schemeClr val="tx1">
                    <a:lumMod val="50000"/>
                    <a:lumOff val="50000"/>
                  </a:schemeClr>
                </a:solidFill>
                <a:effectLst>
                  <a:outerShdw blurRad="38100" dist="38100" dir="2700000" algn="tl">
                    <a:srgbClr val="000000">
                      <a:alpha val="43137"/>
                    </a:srgbClr>
                  </a:outerShdw>
                </a:effectLst>
                <a:latin typeface="Arial Rounded MT Bold" pitchFamily="34" charset="0"/>
              </a:rPr>
              <a:t>Seleukos</a:t>
            </a:r>
            <a:r>
              <a:rPr lang="sv-SE" sz="4000" dirty="0" smtClean="0">
                <a:solidFill>
                  <a:schemeClr val="tx1">
                    <a:lumMod val="50000"/>
                    <a:lumOff val="50000"/>
                  </a:schemeClr>
                </a:solidFill>
                <a:effectLst>
                  <a:outerShdw blurRad="38100" dist="38100" dir="2700000" algn="tl">
                    <a:srgbClr val="000000">
                      <a:alpha val="43137"/>
                    </a:srgbClr>
                  </a:outerShdw>
                </a:effectLst>
                <a:latin typeface="Arial Rounded MT Bold" pitchFamily="34" charset="0"/>
              </a:rPr>
              <a:t> II]</a:t>
            </a:r>
            <a:r>
              <a:rPr lang="sv-SE" sz="4000" dirty="0" smtClean="0">
                <a:solidFill>
                  <a:schemeClr val="bg1"/>
                </a:solidFill>
                <a:effectLst>
                  <a:outerShdw blurRad="38100" dist="38100" dir="2700000" algn="tl">
                    <a:srgbClr val="000000">
                      <a:alpha val="43137"/>
                    </a:srgbClr>
                  </a:outerShdw>
                </a:effectLst>
                <a:latin typeface="Arial Rounded MT Bold" pitchFamily="34" charset="0"/>
              </a:rPr>
              <a:t> tränga in i söderlandskungens rike, men han skall vända tillbaka till sitt land igen.” </a:t>
            </a:r>
          </a:p>
        </p:txBody>
      </p:sp>
      <p:sp>
        <p:nvSpPr>
          <p:cNvPr id="7" name="textruta 6"/>
          <p:cNvSpPr txBox="1"/>
          <p:nvPr/>
        </p:nvSpPr>
        <p:spPr>
          <a:xfrm>
            <a:off x="6084168" y="6156012"/>
            <a:ext cx="2144280" cy="369332"/>
          </a:xfrm>
          <a:prstGeom prst="rect">
            <a:avLst/>
          </a:prstGeom>
          <a:noFill/>
          <a:effectLst>
            <a:outerShdw blurRad="50800" dist="38100" dir="2700000" algn="tl" rotWithShape="0">
              <a:prstClr val="black">
                <a:alpha val="40000"/>
              </a:prstClr>
            </a:outerShdw>
          </a:effectLst>
        </p:spPr>
        <p:txBody>
          <a:bodyPr wrap="square" rtlCol="0">
            <a:spAutoFit/>
          </a:bodyPr>
          <a:lstStyle/>
          <a:p>
            <a:pPr marL="342900" indent="-342900" algn="r"/>
            <a:r>
              <a:rPr lang="sv-SE" b="1" dirty="0" smtClean="0">
                <a:solidFill>
                  <a:schemeClr val="bg1"/>
                </a:solidFill>
              </a:rPr>
              <a:t>Svenska Folkbibeln</a:t>
            </a:r>
            <a:endParaRPr lang="sv-SE" b="1" dirty="0">
              <a:solidFill>
                <a:schemeClr val="bg1"/>
              </a:solidFill>
            </a:endParaRPr>
          </a:p>
        </p:txBody>
      </p:sp>
      <p:grpSp>
        <p:nvGrpSpPr>
          <p:cNvPr id="6" name="Grupp 5"/>
          <p:cNvGrpSpPr/>
          <p:nvPr/>
        </p:nvGrpSpPr>
        <p:grpSpPr>
          <a:xfrm>
            <a:off x="179512" y="-27384"/>
            <a:ext cx="8640960" cy="1243300"/>
            <a:chOff x="179512" y="-27384"/>
            <a:chExt cx="8640960" cy="1243300"/>
          </a:xfrm>
        </p:grpSpPr>
        <p:sp>
          <p:nvSpPr>
            <p:cNvPr id="8" name="Femhörning 7"/>
            <p:cNvSpPr/>
            <p:nvPr/>
          </p:nvSpPr>
          <p:spPr>
            <a:xfrm>
              <a:off x="323528" y="-27384"/>
              <a:ext cx="720080" cy="360040"/>
            </a:xfrm>
            <a:prstGeom prst="homePlate">
              <a:avLst/>
            </a:prstGeom>
            <a:solidFill>
              <a:schemeClr val="bg1">
                <a:lumMod val="6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sv-SE"/>
            </a:p>
          </p:txBody>
        </p:sp>
        <p:cxnSp>
          <p:nvCxnSpPr>
            <p:cNvPr id="9" name="Rak pil 8"/>
            <p:cNvCxnSpPr/>
            <p:nvPr/>
          </p:nvCxnSpPr>
          <p:spPr>
            <a:xfrm rot="5400000" flipH="1" flipV="1">
              <a:off x="144302" y="493512"/>
              <a:ext cx="359246" cy="794"/>
            </a:xfrm>
            <a:prstGeom prst="straightConnector1">
              <a:avLst/>
            </a:prstGeom>
            <a:ln w="38100">
              <a:solidFill>
                <a:srgbClr val="FF0000"/>
              </a:solidFill>
              <a:tailEnd type="non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0" name="textruta 9"/>
            <p:cNvSpPr txBox="1"/>
            <p:nvPr/>
          </p:nvSpPr>
          <p:spPr>
            <a:xfrm>
              <a:off x="179512" y="673532"/>
              <a:ext cx="648072" cy="523220"/>
            </a:xfrm>
            <a:prstGeom prst="rect">
              <a:avLst/>
            </a:prstGeom>
            <a:noFill/>
          </p:spPr>
          <p:txBody>
            <a:bodyPr wrap="square" rtlCol="0">
              <a:spAutoFit/>
            </a:bodyPr>
            <a:lstStyle/>
            <a:p>
              <a:r>
                <a:rPr lang="sv-SE" sz="1400" b="1" dirty="0" smtClean="0">
                  <a:solidFill>
                    <a:schemeClr val="bg1"/>
                  </a:solidFill>
                </a:rPr>
                <a:t>539 </a:t>
              </a:r>
              <a:r>
                <a:rPr lang="sv-SE" sz="1400" b="1" dirty="0" err="1" smtClean="0">
                  <a:solidFill>
                    <a:schemeClr val="bg1"/>
                  </a:solidFill>
                </a:rPr>
                <a:t>f.Kr</a:t>
              </a:r>
              <a:endParaRPr lang="sv-SE" sz="1400" b="1" dirty="0">
                <a:solidFill>
                  <a:schemeClr val="bg1"/>
                </a:solidFill>
              </a:endParaRPr>
            </a:p>
          </p:txBody>
        </p:sp>
        <p:sp>
          <p:nvSpPr>
            <p:cNvPr id="11" name="V-form 10"/>
            <p:cNvSpPr/>
            <p:nvPr/>
          </p:nvSpPr>
          <p:spPr>
            <a:xfrm>
              <a:off x="899592" y="-27384"/>
              <a:ext cx="792088" cy="360040"/>
            </a:xfrm>
            <a:prstGeom prst="chevron">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sv-SE">
                <a:solidFill>
                  <a:schemeClr val="tx1"/>
                </a:solidFill>
              </a:endParaRPr>
            </a:p>
          </p:txBody>
        </p:sp>
        <p:sp>
          <p:nvSpPr>
            <p:cNvPr id="12" name="V-form 11"/>
            <p:cNvSpPr/>
            <p:nvPr/>
          </p:nvSpPr>
          <p:spPr>
            <a:xfrm>
              <a:off x="1547664" y="-27384"/>
              <a:ext cx="2304256" cy="360040"/>
            </a:xfrm>
            <a:prstGeom prst="chevron">
              <a:avLst/>
            </a:prstGeom>
            <a:solidFill>
              <a:schemeClr val="tx1">
                <a:lumMod val="75000"/>
                <a:lumOff val="25000"/>
              </a:schemeClr>
            </a:solidFill>
          </p:spPr>
          <p:style>
            <a:lnRef idx="0">
              <a:schemeClr val="dk1"/>
            </a:lnRef>
            <a:fillRef idx="3">
              <a:schemeClr val="dk1"/>
            </a:fillRef>
            <a:effectRef idx="3">
              <a:schemeClr val="dk1"/>
            </a:effectRef>
            <a:fontRef idx="minor">
              <a:schemeClr val="lt1"/>
            </a:fontRef>
          </p:style>
          <p:txBody>
            <a:bodyPr rtlCol="0" anchor="ctr"/>
            <a:lstStyle/>
            <a:p>
              <a:pPr algn="ctr"/>
              <a:endParaRPr lang="sv-SE">
                <a:solidFill>
                  <a:schemeClr val="tx1"/>
                </a:solidFill>
              </a:endParaRPr>
            </a:p>
          </p:txBody>
        </p:sp>
        <p:sp>
          <p:nvSpPr>
            <p:cNvPr id="13" name="V-form 12"/>
            <p:cNvSpPr/>
            <p:nvPr/>
          </p:nvSpPr>
          <p:spPr>
            <a:xfrm>
              <a:off x="3707904" y="-27384"/>
              <a:ext cx="4536504" cy="360040"/>
            </a:xfrm>
            <a:prstGeom prst="chevron">
              <a:avLst/>
            </a:prstGeom>
            <a:gradFill>
              <a:gsLst>
                <a:gs pos="0">
                  <a:srgbClr val="4C216D"/>
                </a:gs>
                <a:gs pos="90000">
                  <a:srgbClr val="C00000"/>
                </a:gs>
              </a:gsLst>
              <a:lin ang="5400000" scaled="0"/>
            </a:gradFill>
          </p:spPr>
          <p:style>
            <a:lnRef idx="0">
              <a:schemeClr val="dk1"/>
            </a:lnRef>
            <a:fillRef idx="3">
              <a:schemeClr val="dk1"/>
            </a:fillRef>
            <a:effectRef idx="3">
              <a:schemeClr val="dk1"/>
            </a:effectRef>
            <a:fontRef idx="minor">
              <a:schemeClr val="lt1"/>
            </a:fontRef>
          </p:style>
          <p:txBody>
            <a:bodyPr rtlCol="0" anchor="ctr"/>
            <a:lstStyle/>
            <a:p>
              <a:pPr algn="ctr"/>
              <a:endParaRPr lang="sv-SE">
                <a:solidFill>
                  <a:schemeClr val="tx1"/>
                </a:solidFill>
              </a:endParaRPr>
            </a:p>
          </p:txBody>
        </p:sp>
        <p:sp>
          <p:nvSpPr>
            <p:cNvPr id="14" name="V-form 13"/>
            <p:cNvSpPr/>
            <p:nvPr/>
          </p:nvSpPr>
          <p:spPr>
            <a:xfrm>
              <a:off x="8100392" y="-27384"/>
              <a:ext cx="720080" cy="360040"/>
            </a:xfrm>
            <a:prstGeom prst="chevron">
              <a:avLst>
                <a:gd name="adj" fmla="val 0"/>
              </a:avLst>
            </a:prstGeom>
            <a:solidFill>
              <a:schemeClr val="accent1">
                <a:lumMod val="50000"/>
              </a:schemeClr>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sv-SE">
                <a:solidFill>
                  <a:schemeClr val="tx1"/>
                </a:solidFill>
              </a:endParaRPr>
            </a:p>
          </p:txBody>
        </p:sp>
        <p:cxnSp>
          <p:nvCxnSpPr>
            <p:cNvPr id="15" name="Rak pil 14"/>
            <p:cNvCxnSpPr/>
            <p:nvPr/>
          </p:nvCxnSpPr>
          <p:spPr>
            <a:xfrm rot="5400000" flipH="1" flipV="1">
              <a:off x="7898600" y="511882"/>
              <a:ext cx="359246" cy="794"/>
            </a:xfrm>
            <a:prstGeom prst="straightConnector1">
              <a:avLst/>
            </a:prstGeom>
            <a:ln w="38100">
              <a:solidFill>
                <a:srgbClr val="FF0000"/>
              </a:solidFill>
              <a:tailEnd type="non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6" name="textruta 15"/>
            <p:cNvSpPr txBox="1"/>
            <p:nvPr/>
          </p:nvSpPr>
          <p:spPr>
            <a:xfrm>
              <a:off x="7668344" y="692696"/>
              <a:ext cx="792088" cy="523220"/>
            </a:xfrm>
            <a:prstGeom prst="rect">
              <a:avLst/>
            </a:prstGeom>
            <a:noFill/>
          </p:spPr>
          <p:txBody>
            <a:bodyPr wrap="square" rtlCol="0">
              <a:spAutoFit/>
            </a:bodyPr>
            <a:lstStyle/>
            <a:p>
              <a:pPr algn="ctr"/>
              <a:r>
                <a:rPr lang="sv-SE" sz="1400" b="1" dirty="0" smtClean="0">
                  <a:solidFill>
                    <a:schemeClr val="bg1"/>
                  </a:solidFill>
                </a:rPr>
                <a:t>Ändens tid</a:t>
              </a:r>
              <a:endParaRPr lang="sv-SE" sz="1400" b="1" dirty="0">
                <a:solidFill>
                  <a:schemeClr val="bg1"/>
                </a:solidFill>
              </a:endParaRPr>
            </a:p>
          </p:txBody>
        </p:sp>
        <p:cxnSp>
          <p:nvCxnSpPr>
            <p:cNvPr id="17" name="Rak pil 16"/>
            <p:cNvCxnSpPr/>
            <p:nvPr/>
          </p:nvCxnSpPr>
          <p:spPr>
            <a:xfrm rot="5400000" flipH="1" flipV="1">
              <a:off x="1921793" y="345951"/>
              <a:ext cx="691902" cy="1588"/>
            </a:xfrm>
            <a:prstGeom prst="straightConnector1">
              <a:avLst/>
            </a:prstGeom>
            <a:ln w="38100">
              <a:solidFill>
                <a:srgbClr val="FF0000"/>
              </a:solidFill>
              <a:tailEnd type="non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8" name="textruta 17"/>
            <p:cNvSpPr txBox="1"/>
            <p:nvPr/>
          </p:nvSpPr>
          <p:spPr>
            <a:xfrm>
              <a:off x="2123728" y="672951"/>
              <a:ext cx="360040" cy="307777"/>
            </a:xfrm>
            <a:prstGeom prst="rect">
              <a:avLst/>
            </a:prstGeom>
            <a:noFill/>
          </p:spPr>
          <p:txBody>
            <a:bodyPr wrap="square" rtlCol="0">
              <a:spAutoFit/>
            </a:bodyPr>
            <a:lstStyle/>
            <a:p>
              <a:r>
                <a:rPr lang="sv-SE" sz="1400" b="1" dirty="0" smtClean="0">
                  <a:solidFill>
                    <a:schemeClr val="bg1"/>
                  </a:solidFill>
                  <a:effectLst>
                    <a:outerShdw blurRad="38100" dist="38100" dir="2700000" algn="tl">
                      <a:srgbClr val="000000">
                        <a:alpha val="43137"/>
                      </a:srgbClr>
                    </a:outerShdw>
                  </a:effectLst>
                </a:rPr>
                <a:t>0</a:t>
              </a:r>
              <a:endParaRPr lang="sv-SE" sz="1400" b="1" dirty="0">
                <a:solidFill>
                  <a:schemeClr val="bg1"/>
                </a:solidFill>
                <a:effectLst>
                  <a:outerShdw blurRad="38100" dist="38100" dir="2700000" algn="tl">
                    <a:srgbClr val="000000">
                      <a:alpha val="43137"/>
                    </a:srgbClr>
                  </a:outerShdw>
                </a:effectLst>
              </a:endParaRPr>
            </a:p>
          </p:txBody>
        </p:sp>
      </p:grpSp>
      <p:cxnSp>
        <p:nvCxnSpPr>
          <p:cNvPr id="19" name="Rak pil 18"/>
          <p:cNvCxnSpPr/>
          <p:nvPr/>
        </p:nvCxnSpPr>
        <p:spPr>
          <a:xfrm rot="5400000" flipH="1" flipV="1">
            <a:off x="852702" y="368660"/>
            <a:ext cx="576064" cy="216024"/>
          </a:xfrm>
          <a:prstGeom prst="straightConnector1">
            <a:avLst/>
          </a:prstGeom>
          <a:ln w="44450">
            <a:solidFill>
              <a:srgbClr val="C00000"/>
            </a:solidFill>
            <a:headEnd type="none"/>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0828814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ruta 3"/>
          <p:cNvSpPr txBox="1"/>
          <p:nvPr/>
        </p:nvSpPr>
        <p:spPr>
          <a:xfrm>
            <a:off x="928662" y="785794"/>
            <a:ext cx="7286676" cy="830997"/>
          </a:xfrm>
          <a:prstGeom prst="rect">
            <a:avLst/>
          </a:prstGeom>
          <a:noFill/>
          <a:effectLst>
            <a:outerShdw blurRad="50800" dist="38100" dir="2700000" algn="tl" rotWithShape="0">
              <a:prstClr val="black">
                <a:alpha val="40000"/>
              </a:prstClr>
            </a:outerShdw>
          </a:effectLst>
        </p:spPr>
        <p:txBody>
          <a:bodyPr wrap="square" rtlCol="0">
            <a:spAutoFit/>
          </a:bodyPr>
          <a:lstStyle/>
          <a:p>
            <a:r>
              <a:rPr lang="sv-SE" sz="4800" dirty="0" err="1" smtClean="0">
                <a:solidFill>
                  <a:srgbClr val="FFC000"/>
                </a:solidFill>
                <a:effectLst>
                  <a:outerShdw blurRad="38100" dist="38100" dir="2700000" algn="tl">
                    <a:srgbClr val="000000">
                      <a:alpha val="43137"/>
                    </a:srgbClr>
                  </a:outerShdw>
                </a:effectLst>
                <a:latin typeface="Berlin Sans FB Demi" pitchFamily="34" charset="0"/>
              </a:rPr>
              <a:t>Encyclopædia</a:t>
            </a:r>
            <a:r>
              <a:rPr lang="sv-SE" sz="4800" dirty="0" smtClean="0">
                <a:solidFill>
                  <a:srgbClr val="FFC000"/>
                </a:solidFill>
                <a:effectLst>
                  <a:outerShdw blurRad="38100" dist="38100" dir="2700000" algn="tl">
                    <a:srgbClr val="000000">
                      <a:alpha val="43137"/>
                    </a:srgbClr>
                  </a:outerShdw>
                </a:effectLst>
                <a:latin typeface="Berlin Sans FB Demi" pitchFamily="34" charset="0"/>
              </a:rPr>
              <a:t> Britannica</a:t>
            </a:r>
            <a:endParaRPr lang="sv-SE" sz="4800" dirty="0">
              <a:solidFill>
                <a:srgbClr val="FFC000"/>
              </a:solidFill>
              <a:effectLst>
                <a:outerShdw blurRad="38100" dist="38100" dir="2700000" algn="tl">
                  <a:srgbClr val="000000">
                    <a:alpha val="43137"/>
                  </a:srgbClr>
                </a:outerShdw>
              </a:effectLst>
              <a:latin typeface="Berlin Sans FB Demi" pitchFamily="34" charset="0"/>
            </a:endParaRPr>
          </a:p>
        </p:txBody>
      </p:sp>
      <p:sp>
        <p:nvSpPr>
          <p:cNvPr id="5" name="textruta 4"/>
          <p:cNvSpPr txBox="1"/>
          <p:nvPr/>
        </p:nvSpPr>
        <p:spPr>
          <a:xfrm>
            <a:off x="1071538" y="1928803"/>
            <a:ext cx="5660702" cy="3754874"/>
          </a:xfrm>
          <a:prstGeom prst="rect">
            <a:avLst/>
          </a:prstGeom>
          <a:noFill/>
          <a:effectLst>
            <a:outerShdw blurRad="50800" dist="38100" dir="2700000" algn="tl" rotWithShape="0">
              <a:prstClr val="black">
                <a:alpha val="40000"/>
              </a:prstClr>
            </a:outerShdw>
          </a:effectLst>
        </p:spPr>
        <p:txBody>
          <a:bodyPr wrap="square" rtlCol="0">
            <a:spAutoFit/>
          </a:bodyPr>
          <a:lstStyle/>
          <a:p>
            <a:r>
              <a:rPr lang="sv-SE" sz="3400" dirty="0">
                <a:solidFill>
                  <a:schemeClr val="bg1"/>
                </a:solidFill>
                <a:effectLst>
                  <a:outerShdw blurRad="38100" dist="38100" dir="2700000" algn="tl">
                    <a:srgbClr val="000000">
                      <a:alpha val="43137"/>
                    </a:srgbClr>
                  </a:outerShdw>
                </a:effectLst>
                <a:latin typeface="Arial Rounded MT Bold" pitchFamily="34" charset="0"/>
              </a:rPr>
              <a:t>“</a:t>
            </a:r>
            <a:r>
              <a:rPr lang="sv-SE" sz="3400" dirty="0" err="1">
                <a:solidFill>
                  <a:srgbClr val="FFFF00"/>
                </a:solidFill>
                <a:effectLst>
                  <a:outerShdw blurRad="38100" dist="38100" dir="2700000" algn="tl">
                    <a:srgbClr val="000000">
                      <a:alpha val="43137"/>
                    </a:srgbClr>
                  </a:outerShdw>
                </a:effectLst>
                <a:latin typeface="Arial Rounded MT Bold" pitchFamily="34" charset="0"/>
              </a:rPr>
              <a:t>Seleukos</a:t>
            </a:r>
            <a:r>
              <a:rPr lang="sv-SE" sz="3400" dirty="0">
                <a:solidFill>
                  <a:srgbClr val="FFFF00"/>
                </a:solidFill>
                <a:effectLst>
                  <a:outerShdw blurRad="38100" dist="38100" dir="2700000" algn="tl">
                    <a:srgbClr val="000000">
                      <a:alpha val="43137"/>
                    </a:srgbClr>
                  </a:outerShdw>
                </a:effectLst>
                <a:latin typeface="Arial Rounded MT Bold" pitchFamily="34" charset="0"/>
              </a:rPr>
              <a:t> </a:t>
            </a:r>
            <a:r>
              <a:rPr lang="sv-SE" sz="3400" dirty="0">
                <a:solidFill>
                  <a:schemeClr val="bg1"/>
                </a:solidFill>
                <a:effectLst>
                  <a:outerShdw blurRad="38100" dist="38100" dir="2700000" algn="tl">
                    <a:srgbClr val="000000">
                      <a:alpha val="43137"/>
                    </a:srgbClr>
                  </a:outerShdw>
                </a:effectLst>
                <a:latin typeface="Arial Rounded MT Bold" pitchFamily="34" charset="0"/>
              </a:rPr>
              <a:t>uppehöll sig på Mindre Asiens fastland, och när Ptolemaios återvände till Egypten </a:t>
            </a:r>
            <a:r>
              <a:rPr lang="sv-SE" sz="3400" dirty="0">
                <a:solidFill>
                  <a:srgbClr val="FFFF00"/>
                </a:solidFill>
                <a:effectLst>
                  <a:outerShdw blurRad="38100" dist="38100" dir="2700000" algn="tl">
                    <a:srgbClr val="000000">
                      <a:alpha val="43137"/>
                    </a:srgbClr>
                  </a:outerShdw>
                </a:effectLst>
                <a:latin typeface="Arial Rounded MT Bold" pitchFamily="34" charset="0"/>
              </a:rPr>
              <a:t>tog</a:t>
            </a:r>
            <a:r>
              <a:rPr lang="sv-SE" sz="3400" dirty="0">
                <a:solidFill>
                  <a:schemeClr val="bg1"/>
                </a:solidFill>
                <a:effectLst>
                  <a:outerShdw blurRad="38100" dist="38100" dir="2700000" algn="tl">
                    <a:srgbClr val="000000">
                      <a:alpha val="43137"/>
                    </a:srgbClr>
                  </a:outerShdw>
                </a:effectLst>
                <a:latin typeface="Arial Rounded MT Bold" pitchFamily="34" charset="0"/>
              </a:rPr>
              <a:t> han </a:t>
            </a:r>
            <a:r>
              <a:rPr lang="sv-SE" sz="3400" dirty="0">
                <a:solidFill>
                  <a:srgbClr val="FFFF00"/>
                </a:solidFill>
                <a:effectLst>
                  <a:outerShdw blurRad="38100" dist="38100" dir="2700000" algn="tl">
                    <a:srgbClr val="000000">
                      <a:alpha val="43137"/>
                    </a:srgbClr>
                  </a:outerShdw>
                </a:effectLst>
                <a:latin typeface="Arial Rounded MT Bold" pitchFamily="34" charset="0"/>
              </a:rPr>
              <a:t>tillbaka</a:t>
            </a:r>
            <a:r>
              <a:rPr lang="sv-SE" sz="3400" dirty="0">
                <a:solidFill>
                  <a:schemeClr val="bg1"/>
                </a:solidFill>
                <a:effectLst>
                  <a:outerShdw blurRad="38100" dist="38100" dir="2700000" algn="tl">
                    <a:srgbClr val="000000">
                      <a:alpha val="43137"/>
                    </a:srgbClr>
                  </a:outerShdw>
                </a:effectLst>
                <a:latin typeface="Arial Rounded MT Bold" pitchFamily="34" charset="0"/>
              </a:rPr>
              <a:t> norra </a:t>
            </a:r>
            <a:r>
              <a:rPr lang="sv-SE" sz="3400" dirty="0">
                <a:solidFill>
                  <a:srgbClr val="FFFF00"/>
                </a:solidFill>
                <a:effectLst>
                  <a:outerShdw blurRad="38100" dist="38100" dir="2700000" algn="tl">
                    <a:srgbClr val="000000">
                      <a:alpha val="43137"/>
                    </a:srgbClr>
                  </a:outerShdw>
                </a:effectLst>
                <a:latin typeface="Arial Rounded MT Bold" pitchFamily="34" charset="0"/>
              </a:rPr>
              <a:t>Syrien</a:t>
            </a:r>
            <a:r>
              <a:rPr lang="sv-SE" sz="3400" dirty="0">
                <a:solidFill>
                  <a:schemeClr val="bg1"/>
                </a:solidFill>
                <a:effectLst>
                  <a:outerShdw blurRad="38100" dist="38100" dir="2700000" algn="tl">
                    <a:srgbClr val="000000">
                      <a:alpha val="43137"/>
                    </a:srgbClr>
                  </a:outerShdw>
                </a:effectLst>
                <a:latin typeface="Arial Rounded MT Bold" pitchFamily="34" charset="0"/>
              </a:rPr>
              <a:t> och de närmaste provinserna i Iran.”</a:t>
            </a:r>
          </a:p>
        </p:txBody>
      </p:sp>
      <p:sp>
        <p:nvSpPr>
          <p:cNvPr id="6" name="textruta 5"/>
          <p:cNvSpPr txBox="1"/>
          <p:nvPr/>
        </p:nvSpPr>
        <p:spPr>
          <a:xfrm>
            <a:off x="4788024" y="5805264"/>
            <a:ext cx="3440424" cy="369332"/>
          </a:xfrm>
          <a:prstGeom prst="rect">
            <a:avLst/>
          </a:prstGeom>
          <a:noFill/>
          <a:effectLst>
            <a:outerShdw blurRad="50800" dist="38100" dir="2700000" algn="tl" rotWithShape="0">
              <a:prstClr val="black">
                <a:alpha val="40000"/>
              </a:prstClr>
            </a:outerShdw>
          </a:effectLst>
        </p:spPr>
        <p:txBody>
          <a:bodyPr wrap="square" rtlCol="0">
            <a:spAutoFit/>
          </a:bodyPr>
          <a:lstStyle/>
          <a:p>
            <a:pPr marL="342900" indent="-342900" algn="r"/>
            <a:r>
              <a:rPr lang="sv-SE" b="1" dirty="0" err="1" smtClean="0">
                <a:solidFill>
                  <a:schemeClr val="bg1"/>
                </a:solidFill>
              </a:rPr>
              <a:t>Arikel</a:t>
            </a:r>
            <a:r>
              <a:rPr lang="sv-SE" b="1" dirty="0" smtClean="0">
                <a:solidFill>
                  <a:schemeClr val="bg1"/>
                </a:solidFill>
              </a:rPr>
              <a:t>: </a:t>
            </a:r>
            <a:r>
              <a:rPr lang="sv-SE" b="1" dirty="0" err="1" smtClean="0">
                <a:solidFill>
                  <a:schemeClr val="bg1"/>
                </a:solidFill>
              </a:rPr>
              <a:t>Seleucus</a:t>
            </a:r>
            <a:r>
              <a:rPr lang="sv-SE" b="1" dirty="0" smtClean="0">
                <a:solidFill>
                  <a:schemeClr val="bg1"/>
                </a:solidFill>
              </a:rPr>
              <a:t> II</a:t>
            </a:r>
          </a:p>
        </p:txBody>
      </p:sp>
      <p:pic>
        <p:nvPicPr>
          <p:cNvPr id="1026" name="Picture 2" descr="C:\Documents and Settings\Jonathan Karlsson\Mina dokument\Mötesserier\Övrigt\Daniel 11\britannica.jpg"/>
          <p:cNvPicPr>
            <a:picLocks noChangeAspect="1" noChangeArrowheads="1"/>
          </p:cNvPicPr>
          <p:nvPr/>
        </p:nvPicPr>
        <p:blipFill>
          <a:blip r:embed="rId3" cstate="screen"/>
          <a:srcRect/>
          <a:stretch>
            <a:fillRect/>
          </a:stretch>
        </p:blipFill>
        <p:spPr bwMode="auto">
          <a:xfrm>
            <a:off x="6732240" y="1628800"/>
            <a:ext cx="1933147" cy="1314359"/>
          </a:xfrm>
          <a:prstGeom prst="rect">
            <a:avLst/>
          </a:prstGeom>
          <a:noFill/>
        </p:spPr>
      </p:pic>
      <p:grpSp>
        <p:nvGrpSpPr>
          <p:cNvPr id="8" name="Grupp 7"/>
          <p:cNvGrpSpPr/>
          <p:nvPr/>
        </p:nvGrpSpPr>
        <p:grpSpPr>
          <a:xfrm>
            <a:off x="179512" y="-27384"/>
            <a:ext cx="8640960" cy="1243300"/>
            <a:chOff x="179512" y="-27384"/>
            <a:chExt cx="8640960" cy="1243300"/>
          </a:xfrm>
        </p:grpSpPr>
        <p:sp>
          <p:nvSpPr>
            <p:cNvPr id="9" name="Femhörning 8"/>
            <p:cNvSpPr/>
            <p:nvPr/>
          </p:nvSpPr>
          <p:spPr>
            <a:xfrm>
              <a:off x="323528" y="-27384"/>
              <a:ext cx="720080" cy="360040"/>
            </a:xfrm>
            <a:prstGeom prst="homePlate">
              <a:avLst/>
            </a:prstGeom>
            <a:solidFill>
              <a:schemeClr val="bg1">
                <a:lumMod val="6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sv-SE"/>
            </a:p>
          </p:txBody>
        </p:sp>
        <p:cxnSp>
          <p:nvCxnSpPr>
            <p:cNvPr id="10" name="Rak pil 9"/>
            <p:cNvCxnSpPr/>
            <p:nvPr/>
          </p:nvCxnSpPr>
          <p:spPr>
            <a:xfrm rot="5400000" flipH="1" flipV="1">
              <a:off x="144302" y="493512"/>
              <a:ext cx="359246" cy="794"/>
            </a:xfrm>
            <a:prstGeom prst="straightConnector1">
              <a:avLst/>
            </a:prstGeom>
            <a:ln w="38100">
              <a:solidFill>
                <a:srgbClr val="FF0000"/>
              </a:solidFill>
              <a:tailEnd type="non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1" name="textruta 10"/>
            <p:cNvSpPr txBox="1"/>
            <p:nvPr/>
          </p:nvSpPr>
          <p:spPr>
            <a:xfrm>
              <a:off x="179512" y="673532"/>
              <a:ext cx="648072" cy="523220"/>
            </a:xfrm>
            <a:prstGeom prst="rect">
              <a:avLst/>
            </a:prstGeom>
            <a:noFill/>
          </p:spPr>
          <p:txBody>
            <a:bodyPr wrap="square" rtlCol="0">
              <a:spAutoFit/>
            </a:bodyPr>
            <a:lstStyle/>
            <a:p>
              <a:r>
                <a:rPr lang="sv-SE" sz="1400" b="1" dirty="0" smtClean="0">
                  <a:solidFill>
                    <a:schemeClr val="bg1"/>
                  </a:solidFill>
                </a:rPr>
                <a:t>539 </a:t>
              </a:r>
              <a:r>
                <a:rPr lang="sv-SE" sz="1400" b="1" dirty="0" err="1" smtClean="0">
                  <a:solidFill>
                    <a:schemeClr val="bg1"/>
                  </a:solidFill>
                </a:rPr>
                <a:t>f.Kr</a:t>
              </a:r>
              <a:endParaRPr lang="sv-SE" sz="1400" b="1" dirty="0">
                <a:solidFill>
                  <a:schemeClr val="bg1"/>
                </a:solidFill>
              </a:endParaRPr>
            </a:p>
          </p:txBody>
        </p:sp>
        <p:sp>
          <p:nvSpPr>
            <p:cNvPr id="12" name="V-form 11"/>
            <p:cNvSpPr/>
            <p:nvPr/>
          </p:nvSpPr>
          <p:spPr>
            <a:xfrm>
              <a:off x="899592" y="-27384"/>
              <a:ext cx="792088" cy="360040"/>
            </a:xfrm>
            <a:prstGeom prst="chevron">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sv-SE">
                <a:solidFill>
                  <a:schemeClr val="tx1"/>
                </a:solidFill>
              </a:endParaRPr>
            </a:p>
          </p:txBody>
        </p:sp>
        <p:sp>
          <p:nvSpPr>
            <p:cNvPr id="13" name="V-form 12"/>
            <p:cNvSpPr/>
            <p:nvPr/>
          </p:nvSpPr>
          <p:spPr>
            <a:xfrm>
              <a:off x="1547664" y="-27384"/>
              <a:ext cx="2304256" cy="360040"/>
            </a:xfrm>
            <a:prstGeom prst="chevron">
              <a:avLst/>
            </a:prstGeom>
            <a:solidFill>
              <a:schemeClr val="tx1">
                <a:lumMod val="75000"/>
                <a:lumOff val="25000"/>
              </a:schemeClr>
            </a:solidFill>
          </p:spPr>
          <p:style>
            <a:lnRef idx="0">
              <a:schemeClr val="dk1"/>
            </a:lnRef>
            <a:fillRef idx="3">
              <a:schemeClr val="dk1"/>
            </a:fillRef>
            <a:effectRef idx="3">
              <a:schemeClr val="dk1"/>
            </a:effectRef>
            <a:fontRef idx="minor">
              <a:schemeClr val="lt1"/>
            </a:fontRef>
          </p:style>
          <p:txBody>
            <a:bodyPr rtlCol="0" anchor="ctr"/>
            <a:lstStyle/>
            <a:p>
              <a:pPr algn="ctr"/>
              <a:endParaRPr lang="sv-SE">
                <a:solidFill>
                  <a:schemeClr val="tx1"/>
                </a:solidFill>
              </a:endParaRPr>
            </a:p>
          </p:txBody>
        </p:sp>
        <p:sp>
          <p:nvSpPr>
            <p:cNvPr id="14" name="V-form 13"/>
            <p:cNvSpPr/>
            <p:nvPr/>
          </p:nvSpPr>
          <p:spPr>
            <a:xfrm>
              <a:off x="3707904" y="-27384"/>
              <a:ext cx="4536504" cy="360040"/>
            </a:xfrm>
            <a:prstGeom prst="chevron">
              <a:avLst/>
            </a:prstGeom>
            <a:gradFill>
              <a:gsLst>
                <a:gs pos="0">
                  <a:srgbClr val="4C216D"/>
                </a:gs>
                <a:gs pos="90000">
                  <a:srgbClr val="C00000"/>
                </a:gs>
              </a:gsLst>
              <a:lin ang="5400000" scaled="0"/>
            </a:gradFill>
          </p:spPr>
          <p:style>
            <a:lnRef idx="0">
              <a:schemeClr val="dk1"/>
            </a:lnRef>
            <a:fillRef idx="3">
              <a:schemeClr val="dk1"/>
            </a:fillRef>
            <a:effectRef idx="3">
              <a:schemeClr val="dk1"/>
            </a:effectRef>
            <a:fontRef idx="minor">
              <a:schemeClr val="lt1"/>
            </a:fontRef>
          </p:style>
          <p:txBody>
            <a:bodyPr rtlCol="0" anchor="ctr"/>
            <a:lstStyle/>
            <a:p>
              <a:pPr algn="ctr"/>
              <a:endParaRPr lang="sv-SE">
                <a:solidFill>
                  <a:schemeClr val="tx1"/>
                </a:solidFill>
              </a:endParaRPr>
            </a:p>
          </p:txBody>
        </p:sp>
        <p:sp>
          <p:nvSpPr>
            <p:cNvPr id="15" name="V-form 14"/>
            <p:cNvSpPr/>
            <p:nvPr/>
          </p:nvSpPr>
          <p:spPr>
            <a:xfrm>
              <a:off x="8100392" y="-27384"/>
              <a:ext cx="720080" cy="360040"/>
            </a:xfrm>
            <a:prstGeom prst="chevron">
              <a:avLst>
                <a:gd name="adj" fmla="val 0"/>
              </a:avLst>
            </a:prstGeom>
            <a:solidFill>
              <a:schemeClr val="accent1">
                <a:lumMod val="50000"/>
              </a:schemeClr>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sv-SE">
                <a:solidFill>
                  <a:schemeClr val="tx1"/>
                </a:solidFill>
              </a:endParaRPr>
            </a:p>
          </p:txBody>
        </p:sp>
        <p:cxnSp>
          <p:nvCxnSpPr>
            <p:cNvPr id="16" name="Rak pil 15"/>
            <p:cNvCxnSpPr/>
            <p:nvPr/>
          </p:nvCxnSpPr>
          <p:spPr>
            <a:xfrm rot="5400000" flipH="1" flipV="1">
              <a:off x="7898600" y="511882"/>
              <a:ext cx="359246" cy="794"/>
            </a:xfrm>
            <a:prstGeom prst="straightConnector1">
              <a:avLst/>
            </a:prstGeom>
            <a:ln w="38100">
              <a:solidFill>
                <a:srgbClr val="FF0000"/>
              </a:solidFill>
              <a:tailEnd type="non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7" name="textruta 16"/>
            <p:cNvSpPr txBox="1"/>
            <p:nvPr/>
          </p:nvSpPr>
          <p:spPr>
            <a:xfrm>
              <a:off x="7668344" y="692696"/>
              <a:ext cx="792088" cy="523220"/>
            </a:xfrm>
            <a:prstGeom prst="rect">
              <a:avLst/>
            </a:prstGeom>
            <a:noFill/>
          </p:spPr>
          <p:txBody>
            <a:bodyPr wrap="square" rtlCol="0">
              <a:spAutoFit/>
            </a:bodyPr>
            <a:lstStyle/>
            <a:p>
              <a:pPr algn="ctr"/>
              <a:r>
                <a:rPr lang="sv-SE" sz="1400" b="1" dirty="0" smtClean="0">
                  <a:solidFill>
                    <a:schemeClr val="bg1"/>
                  </a:solidFill>
                </a:rPr>
                <a:t>Ändens tid</a:t>
              </a:r>
              <a:endParaRPr lang="sv-SE" sz="1400" b="1" dirty="0">
                <a:solidFill>
                  <a:schemeClr val="bg1"/>
                </a:solidFill>
              </a:endParaRPr>
            </a:p>
          </p:txBody>
        </p:sp>
        <p:cxnSp>
          <p:nvCxnSpPr>
            <p:cNvPr id="18" name="Rak pil 17"/>
            <p:cNvCxnSpPr/>
            <p:nvPr/>
          </p:nvCxnSpPr>
          <p:spPr>
            <a:xfrm rot="5400000" flipH="1" flipV="1">
              <a:off x="1921793" y="345951"/>
              <a:ext cx="691902" cy="1588"/>
            </a:xfrm>
            <a:prstGeom prst="straightConnector1">
              <a:avLst/>
            </a:prstGeom>
            <a:ln w="38100">
              <a:solidFill>
                <a:srgbClr val="FF0000"/>
              </a:solidFill>
              <a:tailEnd type="non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9" name="textruta 18"/>
            <p:cNvSpPr txBox="1"/>
            <p:nvPr/>
          </p:nvSpPr>
          <p:spPr>
            <a:xfrm>
              <a:off x="2123728" y="672951"/>
              <a:ext cx="360040" cy="307777"/>
            </a:xfrm>
            <a:prstGeom prst="rect">
              <a:avLst/>
            </a:prstGeom>
            <a:noFill/>
          </p:spPr>
          <p:txBody>
            <a:bodyPr wrap="square" rtlCol="0">
              <a:spAutoFit/>
            </a:bodyPr>
            <a:lstStyle/>
            <a:p>
              <a:r>
                <a:rPr lang="sv-SE" sz="1400" b="1" dirty="0" smtClean="0">
                  <a:solidFill>
                    <a:schemeClr val="bg1"/>
                  </a:solidFill>
                  <a:effectLst>
                    <a:outerShdw blurRad="38100" dist="38100" dir="2700000" algn="tl">
                      <a:srgbClr val="000000">
                        <a:alpha val="43137"/>
                      </a:srgbClr>
                    </a:outerShdw>
                  </a:effectLst>
                </a:rPr>
                <a:t>0</a:t>
              </a:r>
              <a:endParaRPr lang="sv-SE" sz="1400" b="1" dirty="0">
                <a:solidFill>
                  <a:schemeClr val="bg1"/>
                </a:solidFill>
                <a:effectLst>
                  <a:outerShdw blurRad="38100" dist="38100" dir="2700000" algn="tl">
                    <a:srgbClr val="000000">
                      <a:alpha val="43137"/>
                    </a:srgbClr>
                  </a:outerShdw>
                </a:effectLst>
              </a:endParaRPr>
            </a:p>
          </p:txBody>
        </p:sp>
      </p:grpSp>
      <p:cxnSp>
        <p:nvCxnSpPr>
          <p:cNvPr id="20" name="Rak pil 19"/>
          <p:cNvCxnSpPr/>
          <p:nvPr/>
        </p:nvCxnSpPr>
        <p:spPr>
          <a:xfrm rot="5400000" flipH="1" flipV="1">
            <a:off x="852702" y="368660"/>
            <a:ext cx="576064" cy="216024"/>
          </a:xfrm>
          <a:prstGeom prst="straightConnector1">
            <a:avLst/>
          </a:prstGeom>
          <a:ln w="44450">
            <a:solidFill>
              <a:srgbClr val="C00000"/>
            </a:solidFill>
            <a:headEnd type="none"/>
            <a:tailEnd type="arrow"/>
          </a:ln>
        </p:spPr>
        <p:style>
          <a:lnRef idx="1">
            <a:schemeClr val="accent1"/>
          </a:lnRef>
          <a:fillRef idx="0">
            <a:schemeClr val="accent1"/>
          </a:fillRef>
          <a:effectRef idx="0">
            <a:schemeClr val="accent1"/>
          </a:effectRef>
          <a:fontRef idx="minor">
            <a:schemeClr val="tx1"/>
          </a:fontRef>
        </p:style>
      </p:cxnSp>
      <p:pic>
        <p:nvPicPr>
          <p:cNvPr id="21" name="Picture 6" descr="C:\Documents and Settings\Jonathan Karlsson\Mina dokument\Mötesserier\Övrigt\Daniel 11\SeleucusII.jpg"/>
          <p:cNvPicPr>
            <a:picLocks noChangeAspect="1" noChangeArrowheads="1"/>
          </p:cNvPicPr>
          <p:nvPr/>
        </p:nvPicPr>
        <p:blipFill>
          <a:blip r:embed="rId4" cstate="screen">
            <a:extLst>
              <a:ext uri="{BEBA8EAE-BF5A-486C-A8C5-ECC9F3942E4B}">
                <a14:imgProps xmlns:a14="http://schemas.microsoft.com/office/drawing/2010/main">
                  <a14:imgLayer r:embed="rId5">
                    <a14:imgEffect>
                      <a14:backgroundRemoval t="0" b="100000" l="0" r="51567"/>
                    </a14:imgEffect>
                  </a14:imgLayer>
                </a14:imgProps>
              </a:ext>
              <a:ext uri="{28A0092B-C50C-407E-A947-70E740481C1C}">
                <a14:useLocalDpi xmlns:a14="http://schemas.microsoft.com/office/drawing/2010/main"/>
              </a:ext>
            </a:extLst>
          </a:blip>
          <a:srcRect r="49526"/>
          <a:stretch>
            <a:fillRect/>
          </a:stretch>
        </p:blipFill>
        <p:spPr bwMode="auto">
          <a:xfrm flipH="1">
            <a:off x="6751379" y="3356992"/>
            <a:ext cx="1914008" cy="1727245"/>
          </a:xfrm>
          <a:prstGeom prst="rect">
            <a:avLst/>
          </a:prstGeom>
          <a:noFill/>
        </p:spPr>
      </p:pic>
    </p:spTree>
    <p:extLst>
      <p:ext uri="{BB962C8B-B14F-4D97-AF65-F5344CB8AC3E}">
        <p14:creationId xmlns:p14="http://schemas.microsoft.com/office/powerpoint/2010/main" val="177110212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ruta 3"/>
          <p:cNvSpPr txBox="1"/>
          <p:nvPr/>
        </p:nvSpPr>
        <p:spPr>
          <a:xfrm>
            <a:off x="928662" y="785794"/>
            <a:ext cx="7286676" cy="830997"/>
          </a:xfrm>
          <a:prstGeom prst="rect">
            <a:avLst/>
          </a:prstGeom>
          <a:noFill/>
          <a:effectLst>
            <a:outerShdw blurRad="50800" dist="38100" dir="2700000" algn="tl" rotWithShape="0">
              <a:prstClr val="black">
                <a:alpha val="40000"/>
              </a:prstClr>
            </a:outerShdw>
          </a:effectLst>
        </p:spPr>
        <p:txBody>
          <a:bodyPr wrap="square" rtlCol="0">
            <a:spAutoFit/>
          </a:bodyPr>
          <a:lstStyle/>
          <a:p>
            <a:r>
              <a:rPr lang="sv-SE" sz="4800" dirty="0" smtClean="0">
                <a:solidFill>
                  <a:srgbClr val="FFC000"/>
                </a:solidFill>
                <a:latin typeface="Berlin Sans FB Demi" pitchFamily="34" charset="0"/>
              </a:rPr>
              <a:t>Daniel 11:7-8</a:t>
            </a:r>
            <a:endParaRPr lang="sv-SE" sz="4800" dirty="0">
              <a:solidFill>
                <a:srgbClr val="FFC000"/>
              </a:solidFill>
              <a:latin typeface="Berlin Sans FB Demi" pitchFamily="34" charset="0"/>
            </a:endParaRPr>
          </a:p>
        </p:txBody>
      </p:sp>
      <p:sp>
        <p:nvSpPr>
          <p:cNvPr id="5" name="Rektangel 4"/>
          <p:cNvSpPr/>
          <p:nvPr/>
        </p:nvSpPr>
        <p:spPr>
          <a:xfrm>
            <a:off x="0" y="1772816"/>
            <a:ext cx="9144000" cy="3456384"/>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sv-SE"/>
          </a:p>
        </p:txBody>
      </p:sp>
      <p:sp>
        <p:nvSpPr>
          <p:cNvPr id="40" name="Femhörning 39"/>
          <p:cNvSpPr/>
          <p:nvPr/>
        </p:nvSpPr>
        <p:spPr>
          <a:xfrm>
            <a:off x="0" y="1772816"/>
            <a:ext cx="1259632" cy="3456384"/>
          </a:xfrm>
          <a:prstGeom prst="homePlate">
            <a:avLst>
              <a:gd name="adj" fmla="val 92603"/>
            </a:avLst>
          </a:prstGeom>
          <a:solidFill>
            <a:schemeClr val="bg1">
              <a:lumMod val="75000"/>
            </a:schemeClr>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sv-SE"/>
          </a:p>
        </p:txBody>
      </p:sp>
      <p:sp>
        <p:nvSpPr>
          <p:cNvPr id="21" name="textruta 20"/>
          <p:cNvSpPr txBox="1"/>
          <p:nvPr/>
        </p:nvSpPr>
        <p:spPr>
          <a:xfrm>
            <a:off x="539552" y="4293096"/>
            <a:ext cx="1368152" cy="646331"/>
          </a:xfrm>
          <a:prstGeom prst="rect">
            <a:avLst/>
          </a:prstGeom>
          <a:noFill/>
          <a:effectLst>
            <a:outerShdw blurRad="50800" dist="38100" dir="2700000" algn="tl" rotWithShape="0">
              <a:prstClr val="black">
                <a:alpha val="40000"/>
              </a:prstClr>
            </a:outerShdw>
          </a:effectLst>
        </p:spPr>
        <p:txBody>
          <a:bodyPr wrap="square" rtlCol="0">
            <a:spAutoFit/>
          </a:bodyPr>
          <a:lstStyle/>
          <a:p>
            <a:pPr marL="342900" indent="-342900" algn="ctr"/>
            <a:r>
              <a:rPr lang="sv-SE" b="1" dirty="0" smtClean="0">
                <a:solidFill>
                  <a:schemeClr val="bg1"/>
                </a:solidFill>
                <a:effectLst>
                  <a:outerShdw blurRad="38100" dist="38100" dir="2700000" algn="tl">
                    <a:srgbClr val="000000">
                      <a:alpha val="43137"/>
                    </a:srgbClr>
                  </a:outerShdw>
                </a:effectLst>
              </a:rPr>
              <a:t>Alexander </a:t>
            </a:r>
          </a:p>
          <a:p>
            <a:pPr marL="342900" indent="-342900" algn="ctr"/>
            <a:r>
              <a:rPr lang="sv-SE" b="1" dirty="0" smtClean="0">
                <a:solidFill>
                  <a:schemeClr val="bg1"/>
                </a:solidFill>
                <a:effectLst>
                  <a:outerShdw blurRad="38100" dist="38100" dir="2700000" algn="tl">
                    <a:srgbClr val="000000">
                      <a:alpha val="43137"/>
                    </a:srgbClr>
                  </a:outerShdw>
                </a:effectLst>
              </a:rPr>
              <a:t>den store</a:t>
            </a:r>
            <a:endParaRPr lang="sv-SE" b="1" dirty="0">
              <a:solidFill>
                <a:schemeClr val="bg1"/>
              </a:solidFill>
              <a:effectLst>
                <a:outerShdw blurRad="38100" dist="38100" dir="2700000" algn="tl">
                  <a:srgbClr val="000000">
                    <a:alpha val="43137"/>
                  </a:srgbClr>
                </a:outerShdw>
              </a:effectLst>
            </a:endParaRPr>
          </a:p>
        </p:txBody>
      </p:sp>
      <p:grpSp>
        <p:nvGrpSpPr>
          <p:cNvPr id="2" name="Grupp 17"/>
          <p:cNvGrpSpPr/>
          <p:nvPr/>
        </p:nvGrpSpPr>
        <p:grpSpPr>
          <a:xfrm>
            <a:off x="179512" y="-27384"/>
            <a:ext cx="8640960" cy="1243300"/>
            <a:chOff x="179512" y="-27384"/>
            <a:chExt cx="8640960" cy="1243300"/>
          </a:xfrm>
        </p:grpSpPr>
        <p:sp>
          <p:nvSpPr>
            <p:cNvPr id="25" name="Femhörning 24"/>
            <p:cNvSpPr/>
            <p:nvPr/>
          </p:nvSpPr>
          <p:spPr>
            <a:xfrm>
              <a:off x="323528" y="-27384"/>
              <a:ext cx="720080" cy="360040"/>
            </a:xfrm>
            <a:prstGeom prst="homePlate">
              <a:avLst/>
            </a:prstGeom>
            <a:solidFill>
              <a:schemeClr val="bg1">
                <a:lumMod val="6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sv-SE"/>
            </a:p>
          </p:txBody>
        </p:sp>
        <p:cxnSp>
          <p:nvCxnSpPr>
            <p:cNvPr id="27" name="Rak pil 26"/>
            <p:cNvCxnSpPr/>
            <p:nvPr/>
          </p:nvCxnSpPr>
          <p:spPr>
            <a:xfrm rot="5400000" flipH="1" flipV="1">
              <a:off x="144302" y="493512"/>
              <a:ext cx="359246" cy="794"/>
            </a:xfrm>
            <a:prstGeom prst="straightConnector1">
              <a:avLst/>
            </a:prstGeom>
            <a:ln w="38100">
              <a:solidFill>
                <a:srgbClr val="FF0000"/>
              </a:solidFill>
              <a:tailEnd type="non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8" name="textruta 27"/>
            <p:cNvSpPr txBox="1"/>
            <p:nvPr/>
          </p:nvSpPr>
          <p:spPr>
            <a:xfrm>
              <a:off x="179512" y="673532"/>
              <a:ext cx="648072" cy="523220"/>
            </a:xfrm>
            <a:prstGeom prst="rect">
              <a:avLst/>
            </a:prstGeom>
            <a:noFill/>
          </p:spPr>
          <p:txBody>
            <a:bodyPr wrap="square" rtlCol="0">
              <a:spAutoFit/>
            </a:bodyPr>
            <a:lstStyle/>
            <a:p>
              <a:r>
                <a:rPr lang="sv-SE" sz="1400" b="1" dirty="0" smtClean="0">
                  <a:solidFill>
                    <a:schemeClr val="bg1"/>
                  </a:solidFill>
                  <a:effectLst>
                    <a:outerShdw blurRad="38100" dist="38100" dir="2700000" algn="tl">
                      <a:srgbClr val="000000">
                        <a:alpha val="43137"/>
                      </a:srgbClr>
                    </a:outerShdw>
                  </a:effectLst>
                </a:rPr>
                <a:t>539 </a:t>
              </a:r>
              <a:r>
                <a:rPr lang="sv-SE" sz="1400" b="1" dirty="0" err="1" smtClean="0">
                  <a:solidFill>
                    <a:schemeClr val="bg1"/>
                  </a:solidFill>
                  <a:effectLst>
                    <a:outerShdw blurRad="38100" dist="38100" dir="2700000" algn="tl">
                      <a:srgbClr val="000000">
                        <a:alpha val="43137"/>
                      </a:srgbClr>
                    </a:outerShdw>
                  </a:effectLst>
                </a:rPr>
                <a:t>f.Kr</a:t>
              </a:r>
              <a:endParaRPr lang="sv-SE" sz="1400" b="1" dirty="0">
                <a:solidFill>
                  <a:schemeClr val="bg1"/>
                </a:solidFill>
                <a:effectLst>
                  <a:outerShdw blurRad="38100" dist="38100" dir="2700000" algn="tl">
                    <a:srgbClr val="000000">
                      <a:alpha val="43137"/>
                    </a:srgbClr>
                  </a:outerShdw>
                </a:effectLst>
              </a:endParaRPr>
            </a:p>
          </p:txBody>
        </p:sp>
        <p:sp>
          <p:nvSpPr>
            <p:cNvPr id="29" name="V-form 28"/>
            <p:cNvSpPr/>
            <p:nvPr/>
          </p:nvSpPr>
          <p:spPr>
            <a:xfrm>
              <a:off x="899592" y="-27384"/>
              <a:ext cx="792088" cy="360040"/>
            </a:xfrm>
            <a:prstGeom prst="chevron">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sv-SE">
                <a:solidFill>
                  <a:schemeClr val="tx1"/>
                </a:solidFill>
              </a:endParaRPr>
            </a:p>
          </p:txBody>
        </p:sp>
        <p:sp>
          <p:nvSpPr>
            <p:cNvPr id="30" name="V-form 29"/>
            <p:cNvSpPr/>
            <p:nvPr/>
          </p:nvSpPr>
          <p:spPr>
            <a:xfrm>
              <a:off x="1547664" y="-27384"/>
              <a:ext cx="2304256" cy="360040"/>
            </a:xfrm>
            <a:prstGeom prst="chevron">
              <a:avLst/>
            </a:prstGeom>
            <a:solidFill>
              <a:schemeClr val="tx1">
                <a:lumMod val="75000"/>
                <a:lumOff val="25000"/>
              </a:schemeClr>
            </a:solidFill>
          </p:spPr>
          <p:style>
            <a:lnRef idx="0">
              <a:schemeClr val="dk1"/>
            </a:lnRef>
            <a:fillRef idx="3">
              <a:schemeClr val="dk1"/>
            </a:fillRef>
            <a:effectRef idx="3">
              <a:schemeClr val="dk1"/>
            </a:effectRef>
            <a:fontRef idx="minor">
              <a:schemeClr val="lt1"/>
            </a:fontRef>
          </p:style>
          <p:txBody>
            <a:bodyPr rtlCol="0" anchor="ctr"/>
            <a:lstStyle/>
            <a:p>
              <a:pPr algn="ctr"/>
              <a:endParaRPr lang="sv-SE">
                <a:solidFill>
                  <a:schemeClr val="tx1"/>
                </a:solidFill>
              </a:endParaRPr>
            </a:p>
          </p:txBody>
        </p:sp>
        <p:sp>
          <p:nvSpPr>
            <p:cNvPr id="31" name="V-form 30"/>
            <p:cNvSpPr/>
            <p:nvPr/>
          </p:nvSpPr>
          <p:spPr>
            <a:xfrm>
              <a:off x="3707904" y="-27384"/>
              <a:ext cx="4536504" cy="360040"/>
            </a:xfrm>
            <a:prstGeom prst="chevron">
              <a:avLst/>
            </a:prstGeom>
            <a:gradFill>
              <a:gsLst>
                <a:gs pos="0">
                  <a:srgbClr val="4C216D"/>
                </a:gs>
                <a:gs pos="90000">
                  <a:srgbClr val="C00000"/>
                </a:gs>
              </a:gsLst>
              <a:lin ang="5400000" scaled="0"/>
            </a:gradFill>
          </p:spPr>
          <p:style>
            <a:lnRef idx="0">
              <a:schemeClr val="dk1"/>
            </a:lnRef>
            <a:fillRef idx="3">
              <a:schemeClr val="dk1"/>
            </a:fillRef>
            <a:effectRef idx="3">
              <a:schemeClr val="dk1"/>
            </a:effectRef>
            <a:fontRef idx="minor">
              <a:schemeClr val="lt1"/>
            </a:fontRef>
          </p:style>
          <p:txBody>
            <a:bodyPr rtlCol="0" anchor="ctr"/>
            <a:lstStyle/>
            <a:p>
              <a:pPr algn="ctr"/>
              <a:endParaRPr lang="sv-SE">
                <a:solidFill>
                  <a:schemeClr val="tx1"/>
                </a:solidFill>
              </a:endParaRPr>
            </a:p>
          </p:txBody>
        </p:sp>
        <p:sp>
          <p:nvSpPr>
            <p:cNvPr id="32" name="V-form 31"/>
            <p:cNvSpPr/>
            <p:nvPr/>
          </p:nvSpPr>
          <p:spPr>
            <a:xfrm>
              <a:off x="8100392" y="-27384"/>
              <a:ext cx="720080" cy="360040"/>
            </a:xfrm>
            <a:prstGeom prst="chevron">
              <a:avLst>
                <a:gd name="adj" fmla="val 0"/>
              </a:avLst>
            </a:prstGeom>
            <a:solidFill>
              <a:schemeClr val="accent1">
                <a:lumMod val="50000"/>
              </a:schemeClr>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sv-SE">
                <a:solidFill>
                  <a:schemeClr val="tx1"/>
                </a:solidFill>
              </a:endParaRPr>
            </a:p>
          </p:txBody>
        </p:sp>
        <p:cxnSp>
          <p:nvCxnSpPr>
            <p:cNvPr id="33" name="Rak pil 32"/>
            <p:cNvCxnSpPr/>
            <p:nvPr/>
          </p:nvCxnSpPr>
          <p:spPr>
            <a:xfrm rot="5400000" flipH="1" flipV="1">
              <a:off x="7898600" y="511882"/>
              <a:ext cx="359246" cy="794"/>
            </a:xfrm>
            <a:prstGeom prst="straightConnector1">
              <a:avLst/>
            </a:prstGeom>
            <a:ln w="38100">
              <a:solidFill>
                <a:srgbClr val="FF0000"/>
              </a:solidFill>
              <a:tailEnd type="non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4" name="textruta 33"/>
            <p:cNvSpPr txBox="1"/>
            <p:nvPr/>
          </p:nvSpPr>
          <p:spPr>
            <a:xfrm>
              <a:off x="7668344" y="692696"/>
              <a:ext cx="792088" cy="523220"/>
            </a:xfrm>
            <a:prstGeom prst="rect">
              <a:avLst/>
            </a:prstGeom>
            <a:noFill/>
          </p:spPr>
          <p:txBody>
            <a:bodyPr wrap="square" rtlCol="0">
              <a:spAutoFit/>
            </a:bodyPr>
            <a:lstStyle/>
            <a:p>
              <a:pPr algn="ctr"/>
              <a:r>
                <a:rPr lang="sv-SE" sz="1400" b="1" dirty="0" smtClean="0">
                  <a:solidFill>
                    <a:schemeClr val="bg1"/>
                  </a:solidFill>
                </a:rPr>
                <a:t>Ändens tid</a:t>
              </a:r>
              <a:endParaRPr lang="sv-SE" sz="1400" b="1" dirty="0">
                <a:solidFill>
                  <a:schemeClr val="bg1"/>
                </a:solidFill>
              </a:endParaRPr>
            </a:p>
          </p:txBody>
        </p:sp>
        <p:cxnSp>
          <p:nvCxnSpPr>
            <p:cNvPr id="35" name="Rak pil 34"/>
            <p:cNvCxnSpPr/>
            <p:nvPr/>
          </p:nvCxnSpPr>
          <p:spPr>
            <a:xfrm rot="5400000" flipH="1" flipV="1">
              <a:off x="1921793" y="345951"/>
              <a:ext cx="691902" cy="1588"/>
            </a:xfrm>
            <a:prstGeom prst="straightConnector1">
              <a:avLst/>
            </a:prstGeom>
            <a:ln w="38100">
              <a:solidFill>
                <a:srgbClr val="FF0000"/>
              </a:solidFill>
              <a:tailEnd type="non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6" name="textruta 35"/>
            <p:cNvSpPr txBox="1"/>
            <p:nvPr/>
          </p:nvSpPr>
          <p:spPr>
            <a:xfrm>
              <a:off x="2123728" y="672951"/>
              <a:ext cx="360040" cy="307777"/>
            </a:xfrm>
            <a:prstGeom prst="rect">
              <a:avLst/>
            </a:prstGeom>
            <a:noFill/>
          </p:spPr>
          <p:txBody>
            <a:bodyPr wrap="square" rtlCol="0">
              <a:spAutoFit/>
            </a:bodyPr>
            <a:lstStyle/>
            <a:p>
              <a:r>
                <a:rPr lang="sv-SE" sz="1400" b="1" dirty="0" smtClean="0">
                  <a:solidFill>
                    <a:schemeClr val="bg1"/>
                  </a:solidFill>
                  <a:effectLst>
                    <a:outerShdw blurRad="38100" dist="38100" dir="2700000" algn="tl">
                      <a:srgbClr val="000000">
                        <a:alpha val="43137"/>
                      </a:srgbClr>
                    </a:outerShdw>
                  </a:effectLst>
                </a:rPr>
                <a:t>0</a:t>
              </a:r>
              <a:endParaRPr lang="sv-SE" sz="1400" b="1" dirty="0">
                <a:solidFill>
                  <a:schemeClr val="bg1"/>
                </a:solidFill>
                <a:effectLst>
                  <a:outerShdw blurRad="38100" dist="38100" dir="2700000" algn="tl">
                    <a:srgbClr val="000000">
                      <a:alpha val="43137"/>
                    </a:srgbClr>
                  </a:outerShdw>
                </a:effectLst>
              </a:endParaRPr>
            </a:p>
          </p:txBody>
        </p:sp>
      </p:grpSp>
      <p:cxnSp>
        <p:nvCxnSpPr>
          <p:cNvPr id="37" name="Rak pil 36"/>
          <p:cNvCxnSpPr/>
          <p:nvPr/>
        </p:nvCxnSpPr>
        <p:spPr>
          <a:xfrm rot="5400000" flipH="1" flipV="1">
            <a:off x="-36512" y="836712"/>
            <a:ext cx="1440160" cy="432048"/>
          </a:xfrm>
          <a:prstGeom prst="straightConnector1">
            <a:avLst/>
          </a:prstGeom>
          <a:ln w="44450">
            <a:solidFill>
              <a:srgbClr val="C00000"/>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38" name="Rektangel 37"/>
          <p:cNvSpPr/>
          <p:nvPr/>
        </p:nvSpPr>
        <p:spPr>
          <a:xfrm>
            <a:off x="899592" y="0"/>
            <a:ext cx="648072" cy="332656"/>
          </a:xfrm>
          <a:prstGeom prst="rect">
            <a:avLst/>
          </a:prstGeom>
          <a:noFill/>
          <a:ln w="28575">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1" name="Rektangel 40"/>
          <p:cNvSpPr/>
          <p:nvPr/>
        </p:nvSpPr>
        <p:spPr>
          <a:xfrm>
            <a:off x="0" y="1772816"/>
            <a:ext cx="9144000" cy="3456384"/>
          </a:xfrm>
          <a:prstGeom prst="rect">
            <a:avLst/>
          </a:prstGeom>
          <a:noFill/>
          <a:ln w="28575">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6" name="textruta 25"/>
          <p:cNvSpPr txBox="1"/>
          <p:nvPr/>
        </p:nvSpPr>
        <p:spPr>
          <a:xfrm>
            <a:off x="1547664" y="4869160"/>
            <a:ext cx="1368152" cy="369332"/>
          </a:xfrm>
          <a:prstGeom prst="rect">
            <a:avLst/>
          </a:prstGeom>
          <a:noFill/>
          <a:effectLst>
            <a:outerShdw blurRad="50800" dist="38100" dir="2700000" algn="tl" rotWithShape="0">
              <a:prstClr val="black">
                <a:alpha val="40000"/>
              </a:prstClr>
            </a:outerShdw>
          </a:effectLst>
        </p:spPr>
        <p:txBody>
          <a:bodyPr wrap="square" rtlCol="0">
            <a:spAutoFit/>
          </a:bodyPr>
          <a:lstStyle/>
          <a:p>
            <a:pPr marL="342900" indent="-342900" algn="ctr"/>
            <a:r>
              <a:rPr lang="sv-SE" b="1" dirty="0" smtClean="0">
                <a:solidFill>
                  <a:schemeClr val="bg1"/>
                </a:solidFill>
                <a:effectLst>
                  <a:outerShdw blurRad="38100" dist="38100" dir="2700000" algn="tl">
                    <a:srgbClr val="000000">
                      <a:alpha val="43137"/>
                    </a:srgbClr>
                  </a:outerShdw>
                </a:effectLst>
              </a:rPr>
              <a:t>Ptolemaios I</a:t>
            </a:r>
            <a:endParaRPr lang="sv-SE" b="1" dirty="0">
              <a:solidFill>
                <a:schemeClr val="bg1"/>
              </a:solidFill>
              <a:effectLst>
                <a:outerShdw blurRad="38100" dist="38100" dir="2700000" algn="tl">
                  <a:srgbClr val="000000">
                    <a:alpha val="43137"/>
                  </a:srgbClr>
                </a:outerShdw>
              </a:effectLst>
            </a:endParaRPr>
          </a:p>
        </p:txBody>
      </p:sp>
      <p:sp>
        <p:nvSpPr>
          <p:cNvPr id="24" name="textruta 23"/>
          <p:cNvSpPr txBox="1"/>
          <p:nvPr/>
        </p:nvSpPr>
        <p:spPr>
          <a:xfrm>
            <a:off x="1763688" y="1844824"/>
            <a:ext cx="1152128" cy="369332"/>
          </a:xfrm>
          <a:prstGeom prst="rect">
            <a:avLst/>
          </a:prstGeom>
          <a:noFill/>
          <a:effectLst>
            <a:outerShdw blurRad="50800" dist="38100" dir="2700000" algn="tl" rotWithShape="0">
              <a:prstClr val="black">
                <a:alpha val="40000"/>
              </a:prstClr>
            </a:outerShdw>
          </a:effectLst>
        </p:spPr>
        <p:txBody>
          <a:bodyPr wrap="square" rtlCol="0">
            <a:spAutoFit/>
          </a:bodyPr>
          <a:lstStyle/>
          <a:p>
            <a:pPr marL="342900" indent="-342900" algn="ctr"/>
            <a:r>
              <a:rPr lang="sv-SE" b="1" dirty="0" err="1" smtClean="0">
                <a:solidFill>
                  <a:schemeClr val="bg1"/>
                </a:solidFill>
                <a:effectLst>
                  <a:outerShdw blurRad="38100" dist="38100" dir="2700000" algn="tl">
                    <a:srgbClr val="000000">
                      <a:alpha val="43137"/>
                    </a:srgbClr>
                  </a:outerShdw>
                </a:effectLst>
              </a:rPr>
              <a:t>Seleukos</a:t>
            </a:r>
            <a:r>
              <a:rPr lang="sv-SE" b="1" dirty="0" smtClean="0">
                <a:solidFill>
                  <a:schemeClr val="bg1"/>
                </a:solidFill>
                <a:effectLst>
                  <a:outerShdw blurRad="38100" dist="38100" dir="2700000" algn="tl">
                    <a:srgbClr val="000000">
                      <a:alpha val="43137"/>
                    </a:srgbClr>
                  </a:outerShdw>
                </a:effectLst>
              </a:rPr>
              <a:t> I</a:t>
            </a:r>
            <a:endParaRPr lang="sv-SE" b="1" dirty="0">
              <a:solidFill>
                <a:schemeClr val="bg1"/>
              </a:solidFill>
              <a:effectLst>
                <a:outerShdw blurRad="38100" dist="38100" dir="2700000" algn="tl">
                  <a:srgbClr val="000000">
                    <a:alpha val="43137"/>
                  </a:srgbClr>
                </a:outerShdw>
              </a:effectLst>
            </a:endParaRPr>
          </a:p>
        </p:txBody>
      </p:sp>
      <p:grpSp>
        <p:nvGrpSpPr>
          <p:cNvPr id="6" name="Grupp 46"/>
          <p:cNvGrpSpPr/>
          <p:nvPr/>
        </p:nvGrpSpPr>
        <p:grpSpPr>
          <a:xfrm>
            <a:off x="2699792" y="1772816"/>
            <a:ext cx="1296144" cy="1546020"/>
            <a:chOff x="2699792" y="1772816"/>
            <a:chExt cx="1296144" cy="1546020"/>
          </a:xfrm>
        </p:grpSpPr>
        <p:pic>
          <p:nvPicPr>
            <p:cNvPr id="1030" name="Picture 6" descr="C:\Documents and Settings\Jonathan Karlsson\Mina dokument\Mötesserier\Övrigt\Daniel 11\AntiochusI.jpg"/>
            <p:cNvPicPr>
              <a:picLocks noChangeAspect="1" noChangeArrowheads="1"/>
            </p:cNvPicPr>
            <p:nvPr/>
          </p:nvPicPr>
          <p:blipFill>
            <a:blip r:embed="rId3" cstate="screen">
              <a:extLst>
                <a:ext uri="{BEBA8EAE-BF5A-486C-A8C5-ECC9F3942E4B}">
                  <a14:imgProps xmlns:a14="http://schemas.microsoft.com/office/drawing/2010/main">
                    <a14:imgLayer r:embed="rId4">
                      <a14:imgEffect>
                        <a14:backgroundRemoval t="0" b="100000" l="0" r="52853"/>
                      </a14:imgEffect>
                    </a14:imgLayer>
                  </a14:imgProps>
                </a:ext>
                <a:ext uri="{28A0092B-C50C-407E-A947-70E740481C1C}">
                  <a14:useLocalDpi xmlns:a14="http://schemas.microsoft.com/office/drawing/2010/main"/>
                </a:ext>
              </a:extLst>
            </a:blip>
            <a:srcRect r="50349"/>
            <a:stretch>
              <a:fillRect/>
            </a:stretch>
          </p:blipFill>
          <p:spPr bwMode="auto">
            <a:xfrm>
              <a:off x="2843808" y="2348880"/>
              <a:ext cx="1003179" cy="969956"/>
            </a:xfrm>
            <a:prstGeom prst="rect">
              <a:avLst/>
            </a:prstGeom>
            <a:noFill/>
          </p:spPr>
        </p:pic>
        <p:sp>
          <p:nvSpPr>
            <p:cNvPr id="39" name="textruta 38"/>
            <p:cNvSpPr txBox="1"/>
            <p:nvPr/>
          </p:nvSpPr>
          <p:spPr>
            <a:xfrm>
              <a:off x="2699792" y="1772816"/>
              <a:ext cx="1296144" cy="369332"/>
            </a:xfrm>
            <a:prstGeom prst="rect">
              <a:avLst/>
            </a:prstGeom>
            <a:noFill/>
            <a:effectLst>
              <a:outerShdw blurRad="50800" dist="38100" dir="2700000" algn="tl" rotWithShape="0">
                <a:prstClr val="black">
                  <a:alpha val="40000"/>
                </a:prstClr>
              </a:outerShdw>
            </a:effectLst>
          </p:spPr>
          <p:txBody>
            <a:bodyPr wrap="square" rtlCol="0">
              <a:spAutoFit/>
            </a:bodyPr>
            <a:lstStyle/>
            <a:p>
              <a:pPr marL="342900" indent="-342900" algn="ctr"/>
              <a:r>
                <a:rPr lang="sv-SE" b="1" dirty="0" err="1" smtClean="0">
                  <a:solidFill>
                    <a:schemeClr val="bg1"/>
                  </a:solidFill>
                  <a:effectLst>
                    <a:outerShdw blurRad="38100" dist="38100" dir="2700000" algn="tl">
                      <a:srgbClr val="000000">
                        <a:alpha val="43137"/>
                      </a:srgbClr>
                    </a:outerShdw>
                  </a:effectLst>
                </a:rPr>
                <a:t>Antiokus</a:t>
              </a:r>
              <a:r>
                <a:rPr lang="sv-SE" b="1" dirty="0" smtClean="0">
                  <a:solidFill>
                    <a:schemeClr val="bg1"/>
                  </a:solidFill>
                  <a:effectLst>
                    <a:outerShdw blurRad="38100" dist="38100" dir="2700000" algn="tl">
                      <a:srgbClr val="000000">
                        <a:alpha val="43137"/>
                      </a:srgbClr>
                    </a:outerShdw>
                  </a:effectLst>
                </a:rPr>
                <a:t> I</a:t>
              </a:r>
              <a:endParaRPr lang="sv-SE" b="1" dirty="0">
                <a:solidFill>
                  <a:schemeClr val="bg1"/>
                </a:solidFill>
                <a:effectLst>
                  <a:outerShdw blurRad="38100" dist="38100" dir="2700000" algn="tl">
                    <a:srgbClr val="000000">
                      <a:alpha val="43137"/>
                    </a:srgbClr>
                  </a:outerShdw>
                </a:effectLst>
              </a:endParaRPr>
            </a:p>
          </p:txBody>
        </p:sp>
      </p:grpSp>
      <p:grpSp>
        <p:nvGrpSpPr>
          <p:cNvPr id="7" name="Grupp 48"/>
          <p:cNvGrpSpPr/>
          <p:nvPr/>
        </p:nvGrpSpPr>
        <p:grpSpPr>
          <a:xfrm>
            <a:off x="3779912" y="1844824"/>
            <a:ext cx="1296144" cy="1579395"/>
            <a:chOff x="3779912" y="1844824"/>
            <a:chExt cx="1296144" cy="1579395"/>
          </a:xfrm>
        </p:grpSpPr>
        <p:pic>
          <p:nvPicPr>
            <p:cNvPr id="2050" name="Picture 2" descr="C:\Documents and Settings\Jonathan Karlsson\Mina dokument\Mötesserier\Övrigt\Daniel 11\AntiochusII.jpg"/>
            <p:cNvPicPr>
              <a:picLocks noChangeAspect="1" noChangeArrowheads="1"/>
            </p:cNvPicPr>
            <p:nvPr/>
          </p:nvPicPr>
          <p:blipFill>
            <a:blip r:embed="rId5" cstate="screen"/>
            <a:srcRect/>
            <a:stretch>
              <a:fillRect/>
            </a:stretch>
          </p:blipFill>
          <p:spPr bwMode="auto">
            <a:xfrm>
              <a:off x="3851920" y="2276872"/>
              <a:ext cx="1153237" cy="1147347"/>
            </a:xfrm>
            <a:prstGeom prst="rect">
              <a:avLst/>
            </a:prstGeom>
            <a:noFill/>
          </p:spPr>
        </p:pic>
        <p:sp>
          <p:nvSpPr>
            <p:cNvPr id="43" name="textruta 42"/>
            <p:cNvSpPr txBox="1"/>
            <p:nvPr/>
          </p:nvSpPr>
          <p:spPr>
            <a:xfrm>
              <a:off x="3779912" y="1844824"/>
              <a:ext cx="1296144" cy="369332"/>
            </a:xfrm>
            <a:prstGeom prst="rect">
              <a:avLst/>
            </a:prstGeom>
            <a:noFill/>
            <a:effectLst>
              <a:outerShdw blurRad="50800" dist="38100" dir="2700000" algn="tl" rotWithShape="0">
                <a:prstClr val="black">
                  <a:alpha val="40000"/>
                </a:prstClr>
              </a:outerShdw>
            </a:effectLst>
          </p:spPr>
          <p:txBody>
            <a:bodyPr wrap="square" rtlCol="0">
              <a:spAutoFit/>
            </a:bodyPr>
            <a:lstStyle/>
            <a:p>
              <a:pPr marL="342900" indent="-342900" algn="ctr"/>
              <a:r>
                <a:rPr lang="sv-SE" b="1" dirty="0" err="1" smtClean="0">
                  <a:solidFill>
                    <a:schemeClr val="bg1"/>
                  </a:solidFill>
                  <a:effectLst>
                    <a:outerShdw blurRad="38100" dist="38100" dir="2700000" algn="tl">
                      <a:srgbClr val="000000">
                        <a:alpha val="43137"/>
                      </a:srgbClr>
                    </a:outerShdw>
                  </a:effectLst>
                </a:rPr>
                <a:t>Antiokus</a:t>
              </a:r>
              <a:r>
                <a:rPr lang="sv-SE" b="1" dirty="0" smtClean="0">
                  <a:solidFill>
                    <a:schemeClr val="bg1"/>
                  </a:solidFill>
                  <a:effectLst>
                    <a:outerShdw blurRad="38100" dist="38100" dir="2700000" algn="tl">
                      <a:srgbClr val="000000">
                        <a:alpha val="43137"/>
                      </a:srgbClr>
                    </a:outerShdw>
                  </a:effectLst>
                </a:rPr>
                <a:t> II</a:t>
              </a:r>
              <a:endParaRPr lang="sv-SE" b="1" dirty="0">
                <a:solidFill>
                  <a:schemeClr val="bg1"/>
                </a:solidFill>
                <a:effectLst>
                  <a:outerShdw blurRad="38100" dist="38100" dir="2700000" algn="tl">
                    <a:srgbClr val="000000">
                      <a:alpha val="43137"/>
                    </a:srgbClr>
                  </a:outerShdw>
                </a:effectLst>
              </a:endParaRPr>
            </a:p>
          </p:txBody>
        </p:sp>
      </p:grpSp>
      <p:grpSp>
        <p:nvGrpSpPr>
          <p:cNvPr id="8" name="Grupp 47"/>
          <p:cNvGrpSpPr/>
          <p:nvPr/>
        </p:nvGrpSpPr>
        <p:grpSpPr>
          <a:xfrm>
            <a:off x="2636168" y="3792324"/>
            <a:ext cx="1647800" cy="1292860"/>
            <a:chOff x="2636168" y="3792324"/>
            <a:chExt cx="1647800" cy="1292860"/>
          </a:xfrm>
        </p:grpSpPr>
        <p:pic>
          <p:nvPicPr>
            <p:cNvPr id="2051" name="Picture 3" descr="C:\Documents and Settings\Jonathan Karlsson\Mina dokument\Mötesserier\Övrigt\Daniel 11\Ptolemaios_II.jpg"/>
            <p:cNvPicPr>
              <a:picLocks noChangeAspect="1" noChangeArrowheads="1"/>
            </p:cNvPicPr>
            <p:nvPr/>
          </p:nvPicPr>
          <p:blipFill>
            <a:blip r:embed="rId6" cstate="screen">
              <a:extLst>
                <a:ext uri="{BEBA8EAE-BF5A-486C-A8C5-ECC9F3942E4B}">
                  <a14:imgProps xmlns:a14="http://schemas.microsoft.com/office/drawing/2010/main">
                    <a14:imgLayer r:embed="rId7">
                      <a14:imgEffect>
                        <a14:backgroundRemoval t="0" b="100000" l="0" r="100000">
                          <a14:foregroundMark x1="37654" y1="92157" x2="25309" y2="88235"/>
                        </a14:backgroundRemoval>
                      </a14:imgEffect>
                    </a14:imgLayer>
                  </a14:imgProps>
                </a:ext>
              </a:extLst>
            </a:blip>
            <a:srcRect/>
            <a:stretch>
              <a:fillRect/>
            </a:stretch>
          </p:blipFill>
          <p:spPr bwMode="auto">
            <a:xfrm>
              <a:off x="2853625" y="3792324"/>
              <a:ext cx="987144" cy="932820"/>
            </a:xfrm>
            <a:prstGeom prst="rect">
              <a:avLst/>
            </a:prstGeom>
            <a:noFill/>
          </p:spPr>
        </p:pic>
        <p:sp>
          <p:nvSpPr>
            <p:cNvPr id="46" name="textruta 45"/>
            <p:cNvSpPr txBox="1"/>
            <p:nvPr/>
          </p:nvSpPr>
          <p:spPr>
            <a:xfrm>
              <a:off x="2636168" y="4715852"/>
              <a:ext cx="1647800" cy="369332"/>
            </a:xfrm>
            <a:prstGeom prst="rect">
              <a:avLst/>
            </a:prstGeom>
            <a:noFill/>
            <a:effectLst>
              <a:outerShdw blurRad="50800" dist="38100" dir="2700000" algn="tl" rotWithShape="0">
                <a:prstClr val="black">
                  <a:alpha val="40000"/>
                </a:prstClr>
              </a:outerShdw>
            </a:effectLst>
          </p:spPr>
          <p:txBody>
            <a:bodyPr wrap="square" rtlCol="0">
              <a:spAutoFit/>
            </a:bodyPr>
            <a:lstStyle/>
            <a:p>
              <a:pPr marL="342900" indent="-342900" algn="ctr"/>
              <a:r>
                <a:rPr lang="sv-SE" b="1" dirty="0" smtClean="0">
                  <a:solidFill>
                    <a:schemeClr val="bg1"/>
                  </a:solidFill>
                  <a:effectLst>
                    <a:outerShdw blurRad="38100" dist="38100" dir="2700000" algn="tl">
                      <a:srgbClr val="000000">
                        <a:alpha val="43137"/>
                      </a:srgbClr>
                    </a:outerShdw>
                  </a:effectLst>
                </a:rPr>
                <a:t>Ptolemaios II</a:t>
              </a:r>
              <a:endParaRPr lang="sv-SE" b="1" dirty="0">
                <a:solidFill>
                  <a:schemeClr val="bg1"/>
                </a:solidFill>
                <a:effectLst>
                  <a:outerShdw blurRad="38100" dist="38100" dir="2700000" algn="tl">
                    <a:srgbClr val="000000">
                      <a:alpha val="43137"/>
                    </a:srgbClr>
                  </a:outerShdw>
                </a:effectLst>
              </a:endParaRPr>
            </a:p>
          </p:txBody>
        </p:sp>
      </p:grpSp>
      <p:grpSp>
        <p:nvGrpSpPr>
          <p:cNvPr id="9" name="Grupp 60"/>
          <p:cNvGrpSpPr/>
          <p:nvPr/>
        </p:nvGrpSpPr>
        <p:grpSpPr>
          <a:xfrm>
            <a:off x="5796136" y="2739008"/>
            <a:ext cx="1656184" cy="834008"/>
            <a:chOff x="5004048" y="2204864"/>
            <a:chExt cx="1656184" cy="834008"/>
          </a:xfrm>
        </p:grpSpPr>
        <p:pic>
          <p:nvPicPr>
            <p:cNvPr id="2053" name="Picture 5" descr="C:\Documents and Settings\Jonathan Karlsson\Mina dokument\Mötesserier\Övrigt\Daniel 11\LaodiceV4-th.jpg"/>
            <p:cNvPicPr>
              <a:picLocks noChangeAspect="1" noChangeArrowheads="1"/>
            </p:cNvPicPr>
            <p:nvPr/>
          </p:nvPicPr>
          <p:blipFill>
            <a:blip r:embed="rId8" cstate="screen"/>
            <a:srcRect/>
            <a:stretch>
              <a:fillRect/>
            </a:stretch>
          </p:blipFill>
          <p:spPr bwMode="auto">
            <a:xfrm>
              <a:off x="5004048" y="2276872"/>
              <a:ext cx="762000" cy="762000"/>
            </a:xfrm>
            <a:prstGeom prst="rect">
              <a:avLst/>
            </a:prstGeom>
            <a:noFill/>
          </p:spPr>
        </p:pic>
        <p:sp>
          <p:nvSpPr>
            <p:cNvPr id="51" name="textruta 50"/>
            <p:cNvSpPr txBox="1"/>
            <p:nvPr/>
          </p:nvSpPr>
          <p:spPr>
            <a:xfrm>
              <a:off x="5724128" y="2204864"/>
              <a:ext cx="936104" cy="369332"/>
            </a:xfrm>
            <a:prstGeom prst="rect">
              <a:avLst/>
            </a:prstGeom>
            <a:noFill/>
            <a:effectLst>
              <a:outerShdw blurRad="50800" dist="38100" dir="2700000" algn="tl" rotWithShape="0">
                <a:prstClr val="black">
                  <a:alpha val="40000"/>
                </a:prstClr>
              </a:outerShdw>
            </a:effectLst>
          </p:spPr>
          <p:txBody>
            <a:bodyPr wrap="square" rtlCol="0">
              <a:spAutoFit/>
            </a:bodyPr>
            <a:lstStyle/>
            <a:p>
              <a:pPr marL="342900" indent="-342900" algn="ctr"/>
              <a:r>
                <a:rPr lang="sv-SE" b="1" dirty="0" err="1" smtClean="0">
                  <a:solidFill>
                    <a:schemeClr val="bg1"/>
                  </a:solidFill>
                  <a:effectLst>
                    <a:outerShdw blurRad="38100" dist="38100" dir="2700000" algn="tl">
                      <a:srgbClr val="000000">
                        <a:alpha val="43137"/>
                      </a:srgbClr>
                    </a:outerShdw>
                  </a:effectLst>
                </a:rPr>
                <a:t>Laodice</a:t>
              </a:r>
              <a:endParaRPr lang="sv-SE" b="1" dirty="0">
                <a:solidFill>
                  <a:schemeClr val="bg1"/>
                </a:solidFill>
                <a:effectLst>
                  <a:outerShdw blurRad="38100" dist="38100" dir="2700000" algn="tl">
                    <a:srgbClr val="000000">
                      <a:alpha val="43137"/>
                    </a:srgbClr>
                  </a:outerShdw>
                </a:effectLst>
              </a:endParaRPr>
            </a:p>
          </p:txBody>
        </p:sp>
      </p:grpSp>
      <p:grpSp>
        <p:nvGrpSpPr>
          <p:cNvPr id="10" name="Grupp 53"/>
          <p:cNvGrpSpPr/>
          <p:nvPr/>
        </p:nvGrpSpPr>
        <p:grpSpPr>
          <a:xfrm>
            <a:off x="3995936" y="3861048"/>
            <a:ext cx="2304256" cy="2093284"/>
            <a:chOff x="5652120" y="3781352"/>
            <a:chExt cx="2304256" cy="2010998"/>
          </a:xfrm>
        </p:grpSpPr>
        <p:sp>
          <p:nvSpPr>
            <p:cNvPr id="55" name="textruta 54"/>
            <p:cNvSpPr txBox="1"/>
            <p:nvPr/>
          </p:nvSpPr>
          <p:spPr>
            <a:xfrm>
              <a:off x="5652120" y="5437536"/>
              <a:ext cx="2304256" cy="354814"/>
            </a:xfrm>
            <a:prstGeom prst="rect">
              <a:avLst/>
            </a:prstGeom>
            <a:noFill/>
            <a:effectLst>
              <a:outerShdw blurRad="50800" dist="38100" dir="2700000" algn="tl" rotWithShape="0">
                <a:prstClr val="black">
                  <a:alpha val="40000"/>
                </a:prstClr>
              </a:outerShdw>
            </a:effectLst>
          </p:spPr>
          <p:txBody>
            <a:bodyPr wrap="square" rtlCol="0">
              <a:spAutoFit/>
            </a:bodyPr>
            <a:lstStyle/>
            <a:p>
              <a:pPr marL="342900" indent="-342900" algn="ctr"/>
              <a:r>
                <a:rPr lang="sv-SE" b="1" dirty="0" smtClean="0">
                  <a:solidFill>
                    <a:schemeClr val="bg1"/>
                  </a:solidFill>
                  <a:effectLst>
                    <a:outerShdw blurRad="38100" dist="38100" dir="2700000" algn="tl">
                      <a:srgbClr val="000000">
                        <a:alpha val="43137"/>
                      </a:srgbClr>
                    </a:outerShdw>
                  </a:effectLst>
                </a:rPr>
                <a:t>Tredje syriska kriget</a:t>
              </a:r>
              <a:endParaRPr lang="sv-SE" b="1" dirty="0">
                <a:solidFill>
                  <a:schemeClr val="bg1"/>
                </a:solidFill>
                <a:effectLst>
                  <a:outerShdw blurRad="38100" dist="38100" dir="2700000" algn="tl">
                    <a:srgbClr val="000000">
                      <a:alpha val="43137"/>
                    </a:srgbClr>
                  </a:outerShdw>
                </a:effectLst>
              </a:endParaRPr>
            </a:p>
          </p:txBody>
        </p:sp>
        <p:cxnSp>
          <p:nvCxnSpPr>
            <p:cNvPr id="56" name="Rak 55"/>
            <p:cNvCxnSpPr>
              <a:endCxn id="55" idx="0"/>
            </p:cNvCxnSpPr>
            <p:nvPr/>
          </p:nvCxnSpPr>
          <p:spPr>
            <a:xfrm rot="5400000">
              <a:off x="5976159" y="4609441"/>
              <a:ext cx="1656184" cy="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2" name="Grupp 65"/>
          <p:cNvGrpSpPr/>
          <p:nvPr/>
        </p:nvGrpSpPr>
        <p:grpSpPr>
          <a:xfrm>
            <a:off x="4932040" y="1844824"/>
            <a:ext cx="1296144" cy="1479728"/>
            <a:chOff x="6637930" y="2924944"/>
            <a:chExt cx="1296144" cy="1479728"/>
          </a:xfrm>
        </p:grpSpPr>
        <p:pic>
          <p:nvPicPr>
            <p:cNvPr id="2054" name="Picture 6" descr="C:\Documents and Settings\Jonathan Karlsson\Mina dokument\Mötesserier\Övrigt\Daniel 11\SeleucusII.jpg"/>
            <p:cNvPicPr>
              <a:picLocks noChangeAspect="1" noChangeArrowheads="1"/>
            </p:cNvPicPr>
            <p:nvPr/>
          </p:nvPicPr>
          <p:blipFill>
            <a:blip r:embed="rId9" cstate="screen">
              <a:extLst>
                <a:ext uri="{BEBA8EAE-BF5A-486C-A8C5-ECC9F3942E4B}">
                  <a14:imgProps xmlns:a14="http://schemas.microsoft.com/office/drawing/2010/main">
                    <a14:imgLayer r:embed="rId10">
                      <a14:imgEffect>
                        <a14:backgroundRemoval t="0" b="100000" l="0" r="51567"/>
                      </a14:imgEffect>
                    </a14:imgLayer>
                  </a14:imgProps>
                </a:ext>
                <a:ext uri="{28A0092B-C50C-407E-A947-70E740481C1C}">
                  <a14:useLocalDpi xmlns:a14="http://schemas.microsoft.com/office/drawing/2010/main"/>
                </a:ext>
              </a:extLst>
            </a:blip>
            <a:srcRect r="49526"/>
            <a:stretch>
              <a:fillRect/>
            </a:stretch>
          </p:blipFill>
          <p:spPr bwMode="auto">
            <a:xfrm>
              <a:off x="6709938" y="3429947"/>
              <a:ext cx="1080120" cy="974725"/>
            </a:xfrm>
            <a:prstGeom prst="rect">
              <a:avLst/>
            </a:prstGeom>
            <a:noFill/>
          </p:spPr>
        </p:pic>
        <p:sp>
          <p:nvSpPr>
            <p:cNvPr id="65" name="textruta 64"/>
            <p:cNvSpPr txBox="1"/>
            <p:nvPr/>
          </p:nvSpPr>
          <p:spPr>
            <a:xfrm>
              <a:off x="6637930" y="2924944"/>
              <a:ext cx="1296144" cy="369332"/>
            </a:xfrm>
            <a:prstGeom prst="rect">
              <a:avLst/>
            </a:prstGeom>
            <a:noFill/>
            <a:effectLst>
              <a:outerShdw blurRad="50800" dist="38100" dir="2700000" algn="tl" rotWithShape="0">
                <a:prstClr val="black">
                  <a:alpha val="40000"/>
                </a:prstClr>
              </a:outerShdw>
            </a:effectLst>
          </p:spPr>
          <p:txBody>
            <a:bodyPr wrap="square" rtlCol="0">
              <a:spAutoFit/>
            </a:bodyPr>
            <a:lstStyle/>
            <a:p>
              <a:pPr marL="342900" indent="-342900" algn="ctr"/>
              <a:r>
                <a:rPr lang="sv-SE" b="1" dirty="0" err="1" smtClean="0">
                  <a:solidFill>
                    <a:schemeClr val="bg1"/>
                  </a:solidFill>
                  <a:effectLst>
                    <a:outerShdw blurRad="38100" dist="38100" dir="2700000" algn="tl">
                      <a:srgbClr val="000000">
                        <a:alpha val="43137"/>
                      </a:srgbClr>
                    </a:outerShdw>
                  </a:effectLst>
                </a:rPr>
                <a:t>Seleukos</a:t>
              </a:r>
              <a:r>
                <a:rPr lang="sv-SE" b="1" dirty="0" smtClean="0">
                  <a:solidFill>
                    <a:schemeClr val="bg1"/>
                  </a:solidFill>
                  <a:effectLst>
                    <a:outerShdw blurRad="38100" dist="38100" dir="2700000" algn="tl">
                      <a:srgbClr val="000000">
                        <a:alpha val="43137"/>
                      </a:srgbClr>
                    </a:outerShdw>
                  </a:effectLst>
                </a:rPr>
                <a:t> II</a:t>
              </a:r>
              <a:endParaRPr lang="sv-SE" b="1" dirty="0">
                <a:solidFill>
                  <a:schemeClr val="bg1"/>
                </a:solidFill>
                <a:effectLst>
                  <a:outerShdw blurRad="38100" dist="38100" dir="2700000" algn="tl">
                    <a:srgbClr val="000000">
                      <a:alpha val="43137"/>
                    </a:srgbClr>
                  </a:outerShdw>
                </a:effectLst>
              </a:endParaRPr>
            </a:p>
          </p:txBody>
        </p:sp>
      </p:grpSp>
      <p:grpSp>
        <p:nvGrpSpPr>
          <p:cNvPr id="58" name="Grupp 57"/>
          <p:cNvGrpSpPr/>
          <p:nvPr/>
        </p:nvGrpSpPr>
        <p:grpSpPr>
          <a:xfrm>
            <a:off x="3563888" y="3789040"/>
            <a:ext cx="1647800" cy="1512168"/>
            <a:chOff x="3563888" y="3789040"/>
            <a:chExt cx="1647800" cy="1512168"/>
          </a:xfrm>
        </p:grpSpPr>
        <p:pic>
          <p:nvPicPr>
            <p:cNvPr id="1026" name="Picture 2" descr="C:\Documents and Settings\Jonathan Karlsson\Mina dokument\Mötesserier\Övrigt\Daniel 11\Ptolemy_III.jpg"/>
            <p:cNvPicPr>
              <a:picLocks noChangeAspect="1" noChangeArrowheads="1"/>
            </p:cNvPicPr>
            <p:nvPr/>
          </p:nvPicPr>
          <p:blipFill>
            <a:blip r:embed="rId11" cstate="screen">
              <a:extLst>
                <a:ext uri="{BEBA8EAE-BF5A-486C-A8C5-ECC9F3942E4B}">
                  <a14:imgProps xmlns:a14="http://schemas.microsoft.com/office/drawing/2010/main">
                    <a14:imgLayer r:embed="rId12">
                      <a14:imgEffect>
                        <a14:backgroundRemoval t="0" b="100000" l="0" r="100000"/>
                      </a14:imgEffect>
                    </a14:imgLayer>
                  </a14:imgProps>
                </a:ext>
              </a:extLst>
            </a:blip>
            <a:srcRect/>
            <a:stretch>
              <a:fillRect/>
            </a:stretch>
          </p:blipFill>
          <p:spPr bwMode="auto">
            <a:xfrm>
              <a:off x="3923928" y="3789040"/>
              <a:ext cx="1008112" cy="936104"/>
            </a:xfrm>
            <a:prstGeom prst="rect">
              <a:avLst/>
            </a:prstGeom>
            <a:noFill/>
          </p:spPr>
        </p:pic>
        <p:sp>
          <p:nvSpPr>
            <p:cNvPr id="57" name="textruta 56"/>
            <p:cNvSpPr txBox="1"/>
            <p:nvPr/>
          </p:nvSpPr>
          <p:spPr>
            <a:xfrm>
              <a:off x="3563888" y="4931876"/>
              <a:ext cx="1647800" cy="369332"/>
            </a:xfrm>
            <a:prstGeom prst="rect">
              <a:avLst/>
            </a:prstGeom>
            <a:noFill/>
            <a:effectLst>
              <a:outerShdw blurRad="50800" dist="38100" dir="2700000" algn="tl" rotWithShape="0">
                <a:prstClr val="black">
                  <a:alpha val="40000"/>
                </a:prstClr>
              </a:outerShdw>
            </a:effectLst>
          </p:spPr>
          <p:txBody>
            <a:bodyPr wrap="square" rtlCol="0">
              <a:spAutoFit/>
            </a:bodyPr>
            <a:lstStyle/>
            <a:p>
              <a:pPr marL="342900" indent="-342900" algn="ctr"/>
              <a:r>
                <a:rPr lang="sv-SE" b="1" dirty="0" smtClean="0">
                  <a:solidFill>
                    <a:schemeClr val="bg1"/>
                  </a:solidFill>
                  <a:effectLst>
                    <a:outerShdw blurRad="38100" dist="38100" dir="2700000" algn="tl">
                      <a:srgbClr val="000000">
                        <a:alpha val="43137"/>
                      </a:srgbClr>
                    </a:outerShdw>
                  </a:effectLst>
                </a:rPr>
                <a:t>Ptolemaios III</a:t>
              </a:r>
              <a:endParaRPr lang="sv-SE" b="1" dirty="0">
                <a:solidFill>
                  <a:schemeClr val="bg1"/>
                </a:solidFill>
                <a:effectLst>
                  <a:outerShdw blurRad="38100" dist="38100" dir="2700000" algn="tl">
                    <a:srgbClr val="000000">
                      <a:alpha val="43137"/>
                    </a:srgbClr>
                  </a:outerShdw>
                </a:effectLst>
              </a:endParaRPr>
            </a:p>
          </p:txBody>
        </p:sp>
      </p:grpSp>
      <p:sp>
        <p:nvSpPr>
          <p:cNvPr id="53" name="Explosion 1 52"/>
          <p:cNvSpPr/>
          <p:nvPr/>
        </p:nvSpPr>
        <p:spPr>
          <a:xfrm rot="542450">
            <a:off x="4855490" y="3189571"/>
            <a:ext cx="690810" cy="913291"/>
          </a:xfrm>
          <a:prstGeom prst="irregularSeal1">
            <a:avLst/>
          </a:prstGeom>
          <a:solidFill>
            <a:srgbClr val="FFC000"/>
          </a:solidFill>
          <a:ln>
            <a:solidFill>
              <a:srgbClr val="FF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sv-SE"/>
          </a:p>
        </p:txBody>
      </p:sp>
      <p:grpSp>
        <p:nvGrpSpPr>
          <p:cNvPr id="60" name="Grupp 59"/>
          <p:cNvGrpSpPr/>
          <p:nvPr/>
        </p:nvGrpSpPr>
        <p:grpSpPr>
          <a:xfrm>
            <a:off x="5436096" y="3140968"/>
            <a:ext cx="477928" cy="466986"/>
            <a:chOff x="5528488" y="3368807"/>
            <a:chExt cx="477928" cy="466986"/>
          </a:xfrm>
        </p:grpSpPr>
        <p:sp>
          <p:nvSpPr>
            <p:cNvPr id="54" name="Lagring med sekventiell åtkomst 53"/>
            <p:cNvSpPr/>
            <p:nvPr/>
          </p:nvSpPr>
          <p:spPr>
            <a:xfrm rot="13019373">
              <a:off x="5528488" y="3368807"/>
              <a:ext cx="477928" cy="466986"/>
            </a:xfrm>
            <a:prstGeom prst="flowChartMagneticTape">
              <a:avLst/>
            </a:prstGeom>
            <a:blipFill>
              <a:blip r:embed="rId13" cstate="screen"/>
              <a:tile tx="0" ty="0" sx="100000" sy="100000" flip="none" algn="tl"/>
            </a:blip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sv-SE"/>
            </a:p>
          </p:txBody>
        </p:sp>
        <p:sp>
          <p:nvSpPr>
            <p:cNvPr id="59" name="textruta 58"/>
            <p:cNvSpPr txBox="1"/>
            <p:nvPr/>
          </p:nvSpPr>
          <p:spPr>
            <a:xfrm>
              <a:off x="5591263" y="3412747"/>
              <a:ext cx="360040" cy="400110"/>
            </a:xfrm>
            <a:prstGeom prst="rect">
              <a:avLst/>
            </a:prstGeom>
            <a:noFill/>
          </p:spPr>
          <p:txBody>
            <a:bodyPr wrap="square" rtlCol="0">
              <a:spAutoFit/>
            </a:bodyPr>
            <a:lstStyle/>
            <a:p>
              <a:pPr algn="ctr"/>
              <a:r>
                <a:rPr lang="sv-SE" sz="2000" dirty="0" smtClean="0">
                  <a:latin typeface="Arial Rounded MT Bold" pitchFamily="34" charset="0"/>
                </a:rPr>
                <a:t>$</a:t>
              </a:r>
              <a:endParaRPr lang="sv-SE" sz="2000" dirty="0">
                <a:latin typeface="Arial Rounded MT Bold" pitchFamily="34" charset="0"/>
              </a:endParaRPr>
            </a:p>
          </p:txBody>
        </p:sp>
      </p:grpSp>
      <p:pic>
        <p:nvPicPr>
          <p:cNvPr id="63" name="Bildobjekt 62" descr="Bild.jpg"/>
          <p:cNvPicPr>
            <a:picLocks noChangeAspect="1"/>
          </p:cNvPicPr>
          <p:nvPr/>
        </p:nvPicPr>
        <p:blipFill>
          <a:blip r:embed="rId14" cstate="screen">
            <a:extLst>
              <a:ext uri="{BEBA8EAE-BF5A-486C-A8C5-ECC9F3942E4B}">
                <a14:imgProps xmlns:a14="http://schemas.microsoft.com/office/drawing/2010/main">
                  <a14:imgLayer r:embed="rId15">
                    <a14:imgEffect>
                      <a14:backgroundRemoval t="0" b="100000" l="0" r="100000"/>
                    </a14:imgEffect>
                  </a14:imgLayer>
                </a14:imgProps>
              </a:ext>
            </a:extLst>
          </a:blip>
          <a:stretch>
            <a:fillRect/>
          </a:stretch>
        </p:blipFill>
        <p:spPr>
          <a:xfrm>
            <a:off x="683242" y="2564904"/>
            <a:ext cx="1080772" cy="1728192"/>
          </a:xfrm>
          <a:prstGeom prst="rect">
            <a:avLst/>
          </a:prstGeom>
          <a:ln>
            <a:noFill/>
          </a:ln>
          <a:effectLst>
            <a:outerShdw blurRad="292100" dist="139700" dir="2700000" algn="tl" rotWithShape="0">
              <a:srgbClr val="333333">
                <a:alpha val="65000"/>
              </a:srgbClr>
            </a:outerShdw>
          </a:effectLst>
        </p:spPr>
      </p:pic>
      <p:pic>
        <p:nvPicPr>
          <p:cNvPr id="64" name="Picture 3" descr="C:\Documents and Settings\Jonathan Karlsson\Mina dokument\Mötesserier\Övrigt\Daniel 11\Ptolemy_I_Soter_Louvre_Ma849.jpg"/>
          <p:cNvPicPr>
            <a:picLocks noChangeAspect="1" noChangeArrowheads="1"/>
          </p:cNvPicPr>
          <p:nvPr/>
        </p:nvPicPr>
        <p:blipFill>
          <a:blip r:embed="rId16" cstate="screen">
            <a:extLst>
              <a:ext uri="{BEBA8EAE-BF5A-486C-A8C5-ECC9F3942E4B}">
                <a14:imgProps xmlns:a14="http://schemas.microsoft.com/office/drawing/2010/main">
                  <a14:imgLayer r:embed="rId17">
                    <a14:imgEffect>
                      <a14:backgroundRemoval t="0" b="100000" l="0" r="100000"/>
                    </a14:imgEffect>
                  </a14:imgLayer>
                </a14:imgProps>
              </a:ext>
            </a:extLst>
          </a:blip>
          <a:srcRect/>
          <a:stretch>
            <a:fillRect/>
          </a:stretch>
        </p:blipFill>
        <p:spPr bwMode="auto">
          <a:xfrm>
            <a:off x="1979712" y="3861048"/>
            <a:ext cx="648072" cy="831274"/>
          </a:xfrm>
          <a:prstGeom prst="rect">
            <a:avLst/>
          </a:prstGeom>
          <a:ln>
            <a:noFill/>
          </a:ln>
          <a:effectLst>
            <a:outerShdw blurRad="292100" dist="139700" dir="2700000" algn="tl" rotWithShape="0">
              <a:srgbClr val="333333">
                <a:alpha val="65000"/>
              </a:srgbClr>
            </a:outerShdw>
          </a:effectLst>
        </p:spPr>
      </p:pic>
      <p:pic>
        <p:nvPicPr>
          <p:cNvPr id="66" name="Picture 4" descr="C:\Documents and Settings\Jonathan Karlsson\Mina dokument\Mötesserier\Övrigt\Daniel 11\Seleuco_I_Nicatore.JPG"/>
          <p:cNvPicPr>
            <a:picLocks noChangeAspect="1" noChangeArrowheads="1"/>
          </p:cNvPicPr>
          <p:nvPr/>
        </p:nvPicPr>
        <p:blipFill>
          <a:blip r:embed="rId18" cstate="screen">
            <a:extLst>
              <a:ext uri="{BEBA8EAE-BF5A-486C-A8C5-ECC9F3942E4B}">
                <a14:imgProps xmlns:a14="http://schemas.microsoft.com/office/drawing/2010/main">
                  <a14:imgLayer r:embed="rId19">
                    <a14:imgEffect>
                      <a14:backgroundRemoval t="0" b="100000" l="0" r="100000"/>
                    </a14:imgEffect>
                  </a14:imgLayer>
                </a14:imgProps>
              </a:ext>
            </a:extLst>
          </a:blip>
          <a:srcRect/>
          <a:stretch>
            <a:fillRect/>
          </a:stretch>
        </p:blipFill>
        <p:spPr bwMode="auto">
          <a:xfrm>
            <a:off x="1979712" y="2331535"/>
            <a:ext cx="661081" cy="88144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54653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wipe(left)">
                                      <p:cBhvr>
                                        <p:cTn id="7" dur="500"/>
                                        <p:tgtEl>
                                          <p:spTgt spid="58"/>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grpId="0" nodeType="clickEffect">
                                  <p:stCondLst>
                                    <p:cond delay="0"/>
                                  </p:stCondLst>
                                  <p:childTnLst>
                                    <p:set>
                                      <p:cBhvr>
                                        <p:cTn id="11" dur="1" fill="hold">
                                          <p:stCondLst>
                                            <p:cond delay="0"/>
                                          </p:stCondLst>
                                        </p:cTn>
                                        <p:tgtEl>
                                          <p:spTgt spid="53"/>
                                        </p:tgtEl>
                                        <p:attrNameLst>
                                          <p:attrName>style.visibility</p:attrName>
                                        </p:attrNameLst>
                                      </p:cBhvr>
                                      <p:to>
                                        <p:strVal val="visible"/>
                                      </p:to>
                                    </p:set>
                                    <p:anim calcmode="lin" valueType="num">
                                      <p:cBhvr>
                                        <p:cTn id="12" dur="500" fill="hold"/>
                                        <p:tgtEl>
                                          <p:spTgt spid="53"/>
                                        </p:tgtEl>
                                        <p:attrNameLst>
                                          <p:attrName>ppt_w</p:attrName>
                                        </p:attrNameLst>
                                      </p:cBhvr>
                                      <p:tavLst>
                                        <p:tav tm="0">
                                          <p:val>
                                            <p:fltVal val="0"/>
                                          </p:val>
                                        </p:tav>
                                        <p:tav tm="100000">
                                          <p:val>
                                            <p:strVal val="#ppt_w"/>
                                          </p:val>
                                        </p:tav>
                                      </p:tavLst>
                                    </p:anim>
                                    <p:anim calcmode="lin" valueType="num">
                                      <p:cBhvr>
                                        <p:cTn id="13" dur="500" fill="hold"/>
                                        <p:tgtEl>
                                          <p:spTgt spid="53"/>
                                        </p:tgtEl>
                                        <p:attrNameLst>
                                          <p:attrName>ppt_h</p:attrName>
                                        </p:attrNameLst>
                                      </p:cBhvr>
                                      <p:tavLst>
                                        <p:tav tm="0">
                                          <p:val>
                                            <p:fltVal val="0"/>
                                          </p:val>
                                        </p:tav>
                                        <p:tav tm="100000">
                                          <p:val>
                                            <p:strVal val="#ppt_h"/>
                                          </p:val>
                                        </p:tav>
                                      </p:tavLst>
                                    </p:anim>
                                  </p:childTnLst>
                                </p:cTn>
                              </p:par>
                            </p:childTnLst>
                          </p:cTn>
                        </p:par>
                        <p:par>
                          <p:cTn id="14" fill="hold">
                            <p:stCondLst>
                              <p:cond delay="500"/>
                            </p:stCondLst>
                            <p:childTnLst>
                              <p:par>
                                <p:cTn id="15" presetID="1" presetClass="entr" presetSubtype="0" fill="hold" nodeType="after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53"/>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10"/>
                                        </p:tgtEl>
                                        <p:attrNameLst>
                                          <p:attrName>style.visibility</p:attrName>
                                        </p:attrNameLst>
                                      </p:cBhvr>
                                      <p:to>
                                        <p:strVal val="hidden"/>
                                      </p:to>
                                    </p:set>
                                  </p:childTnLst>
                                </p:cTn>
                              </p:par>
                            </p:childTnLst>
                          </p:cTn>
                        </p:par>
                        <p:par>
                          <p:cTn id="23" fill="hold">
                            <p:stCondLst>
                              <p:cond delay="0"/>
                            </p:stCondLst>
                            <p:childTnLst>
                              <p:par>
                                <p:cTn id="24" presetID="1" presetClass="entr" presetSubtype="0" fill="hold" nodeType="afterEffect">
                                  <p:stCondLst>
                                    <p:cond delay="0"/>
                                  </p:stCondLst>
                                  <p:childTnLst>
                                    <p:set>
                                      <p:cBhvr>
                                        <p:cTn id="25" dur="1" fill="hold">
                                          <p:stCondLst>
                                            <p:cond delay="0"/>
                                          </p:stCondLst>
                                        </p:cTn>
                                        <p:tgtEl>
                                          <p:spTgt spid="60"/>
                                        </p:tgtEl>
                                        <p:attrNameLst>
                                          <p:attrName>style.visibility</p:attrName>
                                        </p:attrNameLst>
                                      </p:cBhvr>
                                      <p:to>
                                        <p:strVal val="visible"/>
                                      </p:to>
                                    </p:set>
                                  </p:childTnLst>
                                </p:cTn>
                              </p:par>
                            </p:childTnLst>
                          </p:cTn>
                        </p:par>
                        <p:par>
                          <p:cTn id="26" fill="hold">
                            <p:stCondLst>
                              <p:cond delay="0"/>
                            </p:stCondLst>
                            <p:childTnLst>
                              <p:par>
                                <p:cTn id="27" presetID="0" presetClass="path" presetSubtype="0" accel="50000" decel="50000" fill="hold" nodeType="afterEffect">
                                  <p:stCondLst>
                                    <p:cond delay="0"/>
                                  </p:stCondLst>
                                  <p:childTnLst>
                                    <p:animMotion origin="layout" path="M -2.77778E-7 2.22222E-6 L 0.07101 -0.07361 " pathEditMode="relative" ptsTypes="AA">
                                      <p:cBhvr>
                                        <p:cTn id="28" dur="2000" fill="hold"/>
                                        <p:tgtEl>
                                          <p:spTgt spid="58"/>
                                        </p:tgtEl>
                                        <p:attrNameLst>
                                          <p:attrName>ppt_x</p:attrName>
                                          <p:attrName>ppt_y</p:attrName>
                                        </p:attrNameLst>
                                      </p:cBhvr>
                                    </p:animMotion>
                                  </p:childTnLst>
                                </p:cTn>
                              </p:par>
                            </p:childTnLst>
                          </p:cTn>
                        </p:par>
                        <p:par>
                          <p:cTn id="29" fill="hold">
                            <p:stCondLst>
                              <p:cond delay="2000"/>
                            </p:stCondLst>
                            <p:childTnLst>
                              <p:par>
                                <p:cTn id="30" presetID="0" presetClass="path" presetSubtype="0" accel="50000" decel="50000" fill="hold" nodeType="afterEffect">
                                  <p:stCondLst>
                                    <p:cond delay="0"/>
                                  </p:stCondLst>
                                  <p:childTnLst>
                                    <p:animMotion origin="layout" path="M 0.07101 -0.07384 L -1.11111E-6 -0.00046 " pathEditMode="relative" rAng="0" ptsTypes="AA">
                                      <p:cBhvr>
                                        <p:cTn id="31" dur="2000" fill="hold"/>
                                        <p:tgtEl>
                                          <p:spTgt spid="58"/>
                                        </p:tgtEl>
                                        <p:attrNameLst>
                                          <p:attrName>ppt_x</p:attrName>
                                          <p:attrName>ppt_y</p:attrName>
                                        </p:attrNameLst>
                                      </p:cBhvr>
                                      <p:rCtr x="-3600" y="3700"/>
                                    </p:animMotion>
                                  </p:childTnLst>
                                </p:cTn>
                              </p:par>
                              <p:par>
                                <p:cTn id="32" presetID="0" presetClass="path" presetSubtype="0" accel="50000" decel="50000" fill="hold" nodeType="withEffect">
                                  <p:stCondLst>
                                    <p:cond delay="0"/>
                                  </p:stCondLst>
                                  <p:childTnLst>
                                    <p:animMotion origin="layout" path="M 5.55556E-7 -3.7037E-6 L -0.07865 0.08403 " pathEditMode="relative" ptsTypes="AA">
                                      <p:cBhvr>
                                        <p:cTn id="33" dur="2000" fill="hold"/>
                                        <p:tgtEl>
                                          <p:spTgt spid="60"/>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53" grpId="1"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ruta 3"/>
          <p:cNvSpPr txBox="1"/>
          <p:nvPr/>
        </p:nvSpPr>
        <p:spPr>
          <a:xfrm>
            <a:off x="928662" y="785794"/>
            <a:ext cx="7286676" cy="830997"/>
          </a:xfrm>
          <a:prstGeom prst="rect">
            <a:avLst/>
          </a:prstGeom>
          <a:noFill/>
          <a:effectLst>
            <a:outerShdw blurRad="50800" dist="38100" dir="2700000" algn="tl" rotWithShape="0">
              <a:prstClr val="black">
                <a:alpha val="40000"/>
              </a:prstClr>
            </a:outerShdw>
          </a:effectLst>
        </p:spPr>
        <p:txBody>
          <a:bodyPr wrap="square" rtlCol="0">
            <a:spAutoFit/>
          </a:bodyPr>
          <a:lstStyle/>
          <a:p>
            <a:r>
              <a:rPr lang="sv-SE" sz="4800" dirty="0" smtClean="0">
                <a:solidFill>
                  <a:srgbClr val="FFC000"/>
                </a:solidFill>
                <a:latin typeface="Berlin Sans FB Demi" pitchFamily="34" charset="0"/>
              </a:rPr>
              <a:t>Daniel 11:10</a:t>
            </a:r>
            <a:endParaRPr lang="sv-SE" sz="4800" dirty="0">
              <a:solidFill>
                <a:srgbClr val="FFC000"/>
              </a:solidFill>
              <a:latin typeface="Berlin Sans FB Demi" pitchFamily="34" charset="0"/>
            </a:endParaRPr>
          </a:p>
        </p:txBody>
      </p:sp>
      <p:sp>
        <p:nvSpPr>
          <p:cNvPr id="5" name="textruta 4"/>
          <p:cNvSpPr txBox="1"/>
          <p:nvPr/>
        </p:nvSpPr>
        <p:spPr>
          <a:xfrm>
            <a:off x="1071538" y="1928802"/>
            <a:ext cx="7143800" cy="4031873"/>
          </a:xfrm>
          <a:prstGeom prst="rect">
            <a:avLst/>
          </a:prstGeom>
          <a:noFill/>
          <a:effectLst>
            <a:outerShdw blurRad="50800" dist="38100" dir="2700000" algn="tl" rotWithShape="0">
              <a:prstClr val="black">
                <a:alpha val="40000"/>
              </a:prstClr>
            </a:outerShdw>
          </a:effectLst>
        </p:spPr>
        <p:txBody>
          <a:bodyPr wrap="square" rtlCol="0">
            <a:spAutoFit/>
          </a:bodyPr>
          <a:lstStyle/>
          <a:p>
            <a:r>
              <a:rPr lang="sv-SE" sz="3200" dirty="0" smtClean="0">
                <a:solidFill>
                  <a:schemeClr val="bg1"/>
                </a:solidFill>
                <a:effectLst>
                  <a:outerShdw blurRad="38100" dist="38100" dir="2700000" algn="tl">
                    <a:srgbClr val="000000">
                      <a:alpha val="43137"/>
                    </a:srgbClr>
                  </a:outerShdw>
                </a:effectLst>
                <a:latin typeface="Arial Rounded MT Bold" pitchFamily="34" charset="0"/>
              </a:rPr>
              <a:t>”Hans </a:t>
            </a:r>
            <a:r>
              <a:rPr lang="sv-SE" sz="3200" dirty="0" smtClean="0">
                <a:solidFill>
                  <a:schemeClr val="tx1">
                    <a:lumMod val="50000"/>
                    <a:lumOff val="50000"/>
                  </a:schemeClr>
                </a:solidFill>
                <a:effectLst>
                  <a:outerShdw blurRad="38100" dist="38100" dir="2700000" algn="tl">
                    <a:srgbClr val="000000">
                      <a:alpha val="43137"/>
                    </a:srgbClr>
                  </a:outerShdw>
                </a:effectLst>
                <a:latin typeface="Arial Rounded MT Bold" pitchFamily="34" charset="0"/>
              </a:rPr>
              <a:t>[</a:t>
            </a:r>
            <a:r>
              <a:rPr lang="sv-SE" sz="3200" dirty="0" err="1" smtClean="0">
                <a:solidFill>
                  <a:schemeClr val="tx1">
                    <a:lumMod val="50000"/>
                    <a:lumOff val="50000"/>
                  </a:schemeClr>
                </a:solidFill>
                <a:effectLst>
                  <a:outerShdw blurRad="38100" dist="38100" dir="2700000" algn="tl">
                    <a:srgbClr val="000000">
                      <a:alpha val="43137"/>
                    </a:srgbClr>
                  </a:outerShdw>
                </a:effectLst>
                <a:latin typeface="Arial Rounded MT Bold" pitchFamily="34" charset="0"/>
              </a:rPr>
              <a:t>Seleukos</a:t>
            </a:r>
            <a:r>
              <a:rPr lang="sv-SE" sz="3200" dirty="0" smtClean="0">
                <a:solidFill>
                  <a:schemeClr val="tx1">
                    <a:lumMod val="50000"/>
                    <a:lumOff val="50000"/>
                  </a:schemeClr>
                </a:solidFill>
                <a:effectLst>
                  <a:outerShdw blurRad="38100" dist="38100" dir="2700000" algn="tl">
                    <a:srgbClr val="000000">
                      <a:alpha val="43137"/>
                    </a:srgbClr>
                  </a:outerShdw>
                </a:effectLst>
                <a:latin typeface="Arial Rounded MT Bold" pitchFamily="34" charset="0"/>
              </a:rPr>
              <a:t> II:s] </a:t>
            </a:r>
            <a:r>
              <a:rPr lang="sv-SE" sz="3200" dirty="0" smtClean="0">
                <a:solidFill>
                  <a:schemeClr val="bg1"/>
                </a:solidFill>
                <a:effectLst>
                  <a:outerShdw blurRad="38100" dist="38100" dir="2700000" algn="tl">
                    <a:srgbClr val="000000">
                      <a:alpha val="43137"/>
                    </a:srgbClr>
                  </a:outerShdw>
                </a:effectLst>
                <a:latin typeface="Arial Rounded MT Bold" pitchFamily="34" charset="0"/>
              </a:rPr>
              <a:t>söner </a:t>
            </a:r>
            <a:r>
              <a:rPr lang="sv-SE" sz="3200" dirty="0" smtClean="0">
                <a:solidFill>
                  <a:schemeClr val="tx1">
                    <a:lumMod val="50000"/>
                    <a:lumOff val="50000"/>
                  </a:schemeClr>
                </a:solidFill>
                <a:effectLst>
                  <a:outerShdw blurRad="38100" dist="38100" dir="2700000" algn="tl">
                    <a:srgbClr val="000000">
                      <a:alpha val="43137"/>
                    </a:srgbClr>
                  </a:outerShdw>
                </a:effectLst>
                <a:latin typeface="Arial Rounded MT Bold" pitchFamily="34" charset="0"/>
              </a:rPr>
              <a:t>[</a:t>
            </a:r>
            <a:r>
              <a:rPr lang="sv-SE" sz="3200" dirty="0" err="1" smtClean="0">
                <a:solidFill>
                  <a:schemeClr val="tx1">
                    <a:lumMod val="50000"/>
                    <a:lumOff val="50000"/>
                  </a:schemeClr>
                </a:solidFill>
                <a:effectLst>
                  <a:outerShdw blurRad="38100" dist="38100" dir="2700000" algn="tl">
                    <a:srgbClr val="000000">
                      <a:alpha val="43137"/>
                    </a:srgbClr>
                  </a:outerShdw>
                </a:effectLst>
                <a:latin typeface="Arial Rounded MT Bold" pitchFamily="34" charset="0"/>
              </a:rPr>
              <a:t>Seleukos</a:t>
            </a:r>
            <a:r>
              <a:rPr lang="sv-SE" sz="3200" dirty="0" smtClean="0">
                <a:solidFill>
                  <a:schemeClr val="tx1">
                    <a:lumMod val="50000"/>
                    <a:lumOff val="50000"/>
                  </a:schemeClr>
                </a:solidFill>
                <a:effectLst>
                  <a:outerShdw blurRad="38100" dist="38100" dir="2700000" algn="tl">
                    <a:srgbClr val="000000">
                      <a:alpha val="43137"/>
                    </a:srgbClr>
                  </a:outerShdw>
                </a:effectLst>
                <a:latin typeface="Arial Rounded MT Bold" pitchFamily="34" charset="0"/>
              </a:rPr>
              <a:t> III &amp; </a:t>
            </a:r>
            <a:r>
              <a:rPr lang="sv-SE" sz="3200" dirty="0" err="1" smtClean="0">
                <a:solidFill>
                  <a:schemeClr val="tx1">
                    <a:lumMod val="50000"/>
                    <a:lumOff val="50000"/>
                  </a:schemeClr>
                </a:solidFill>
                <a:effectLst>
                  <a:outerShdw blurRad="38100" dist="38100" dir="2700000" algn="tl">
                    <a:srgbClr val="000000">
                      <a:alpha val="43137"/>
                    </a:srgbClr>
                  </a:outerShdw>
                </a:effectLst>
                <a:latin typeface="Arial Rounded MT Bold" pitchFamily="34" charset="0"/>
              </a:rPr>
              <a:t>Antiochus</a:t>
            </a:r>
            <a:r>
              <a:rPr lang="sv-SE" sz="3200" dirty="0" smtClean="0">
                <a:solidFill>
                  <a:schemeClr val="tx1">
                    <a:lumMod val="50000"/>
                    <a:lumOff val="50000"/>
                  </a:schemeClr>
                </a:solidFill>
                <a:effectLst>
                  <a:outerShdw blurRad="38100" dist="38100" dir="2700000" algn="tl">
                    <a:srgbClr val="000000">
                      <a:alpha val="43137"/>
                    </a:srgbClr>
                  </a:outerShdw>
                </a:effectLst>
                <a:latin typeface="Arial Rounded MT Bold" pitchFamily="34" charset="0"/>
              </a:rPr>
              <a:t> III]</a:t>
            </a:r>
            <a:r>
              <a:rPr lang="sv-SE" sz="3200" dirty="0" smtClean="0">
                <a:solidFill>
                  <a:schemeClr val="bg1"/>
                </a:solidFill>
                <a:effectLst>
                  <a:outerShdw blurRad="38100" dist="38100" dir="2700000" algn="tl">
                    <a:srgbClr val="000000">
                      <a:alpha val="43137"/>
                    </a:srgbClr>
                  </a:outerShdw>
                </a:effectLst>
                <a:latin typeface="Arial Rounded MT Bold" pitchFamily="34" charset="0"/>
              </a:rPr>
              <a:t> skall rusta sig till strid och samla en väldig krigshär, som skall välla fram som en störtflod och </a:t>
            </a:r>
            <a:r>
              <a:rPr lang="sv-SE" sz="3200" dirty="0" smtClean="0">
                <a:solidFill>
                  <a:srgbClr val="FFFF00"/>
                </a:solidFill>
                <a:effectLst>
                  <a:outerShdw blurRad="38100" dist="38100" dir="2700000" algn="tl">
                    <a:srgbClr val="000000">
                      <a:alpha val="43137"/>
                    </a:srgbClr>
                  </a:outerShdw>
                </a:effectLst>
                <a:latin typeface="Arial Rounded MT Bold" pitchFamily="34" charset="0"/>
              </a:rPr>
              <a:t>tåga in</a:t>
            </a:r>
            <a:r>
              <a:rPr lang="sv-SE" sz="3200" dirty="0" smtClean="0">
                <a:solidFill>
                  <a:schemeClr val="bg1"/>
                </a:solidFill>
                <a:effectLst>
                  <a:outerShdw blurRad="38100" dist="38100" dir="2700000" algn="tl">
                    <a:srgbClr val="000000">
                      <a:alpha val="43137"/>
                    </a:srgbClr>
                  </a:outerShdw>
                </a:effectLst>
                <a:latin typeface="Arial Rounded MT Bold" pitchFamily="34" charset="0"/>
              </a:rPr>
              <a:t>. Den skall komma igen och striden skall föras ända fram till söderlandskungens befästningar.”</a:t>
            </a:r>
          </a:p>
        </p:txBody>
      </p:sp>
      <p:sp>
        <p:nvSpPr>
          <p:cNvPr id="7" name="textruta 6"/>
          <p:cNvSpPr txBox="1"/>
          <p:nvPr/>
        </p:nvSpPr>
        <p:spPr>
          <a:xfrm>
            <a:off x="6084168" y="6156012"/>
            <a:ext cx="2144280" cy="369332"/>
          </a:xfrm>
          <a:prstGeom prst="rect">
            <a:avLst/>
          </a:prstGeom>
          <a:noFill/>
          <a:effectLst>
            <a:outerShdw blurRad="50800" dist="38100" dir="2700000" algn="tl" rotWithShape="0">
              <a:prstClr val="black">
                <a:alpha val="40000"/>
              </a:prstClr>
            </a:outerShdw>
          </a:effectLst>
        </p:spPr>
        <p:txBody>
          <a:bodyPr wrap="square" rtlCol="0">
            <a:spAutoFit/>
          </a:bodyPr>
          <a:lstStyle/>
          <a:p>
            <a:pPr marL="342900" indent="-342900" algn="r"/>
            <a:r>
              <a:rPr lang="sv-SE" b="1" dirty="0" smtClean="0">
                <a:solidFill>
                  <a:schemeClr val="bg1"/>
                </a:solidFill>
              </a:rPr>
              <a:t>Svenska Folkbibeln</a:t>
            </a:r>
            <a:endParaRPr lang="sv-SE" b="1" dirty="0">
              <a:solidFill>
                <a:schemeClr val="bg1"/>
              </a:solidFill>
            </a:endParaRPr>
          </a:p>
        </p:txBody>
      </p:sp>
      <p:grpSp>
        <p:nvGrpSpPr>
          <p:cNvPr id="6" name="Grupp 5"/>
          <p:cNvGrpSpPr/>
          <p:nvPr/>
        </p:nvGrpSpPr>
        <p:grpSpPr>
          <a:xfrm>
            <a:off x="179512" y="-27384"/>
            <a:ext cx="8640960" cy="1243300"/>
            <a:chOff x="179512" y="-27384"/>
            <a:chExt cx="8640960" cy="1243300"/>
          </a:xfrm>
        </p:grpSpPr>
        <p:sp>
          <p:nvSpPr>
            <p:cNvPr id="8" name="Femhörning 7"/>
            <p:cNvSpPr/>
            <p:nvPr/>
          </p:nvSpPr>
          <p:spPr>
            <a:xfrm>
              <a:off x="323528" y="-27384"/>
              <a:ext cx="720080" cy="360040"/>
            </a:xfrm>
            <a:prstGeom prst="homePlate">
              <a:avLst/>
            </a:prstGeom>
            <a:solidFill>
              <a:schemeClr val="bg1">
                <a:lumMod val="6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sv-SE"/>
            </a:p>
          </p:txBody>
        </p:sp>
        <p:cxnSp>
          <p:nvCxnSpPr>
            <p:cNvPr id="9" name="Rak pil 8"/>
            <p:cNvCxnSpPr/>
            <p:nvPr/>
          </p:nvCxnSpPr>
          <p:spPr>
            <a:xfrm rot="5400000" flipH="1" flipV="1">
              <a:off x="144302" y="493512"/>
              <a:ext cx="359246" cy="794"/>
            </a:xfrm>
            <a:prstGeom prst="straightConnector1">
              <a:avLst/>
            </a:prstGeom>
            <a:ln w="38100">
              <a:solidFill>
                <a:srgbClr val="FF0000"/>
              </a:solidFill>
              <a:tailEnd type="non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0" name="textruta 9"/>
            <p:cNvSpPr txBox="1"/>
            <p:nvPr/>
          </p:nvSpPr>
          <p:spPr>
            <a:xfrm>
              <a:off x="179512" y="673532"/>
              <a:ext cx="648072" cy="523220"/>
            </a:xfrm>
            <a:prstGeom prst="rect">
              <a:avLst/>
            </a:prstGeom>
            <a:noFill/>
          </p:spPr>
          <p:txBody>
            <a:bodyPr wrap="square" rtlCol="0">
              <a:spAutoFit/>
            </a:bodyPr>
            <a:lstStyle/>
            <a:p>
              <a:r>
                <a:rPr lang="sv-SE" sz="1400" b="1" dirty="0" smtClean="0">
                  <a:solidFill>
                    <a:schemeClr val="bg1"/>
                  </a:solidFill>
                </a:rPr>
                <a:t>539 </a:t>
              </a:r>
              <a:r>
                <a:rPr lang="sv-SE" sz="1400" b="1" dirty="0" err="1" smtClean="0">
                  <a:solidFill>
                    <a:schemeClr val="bg1"/>
                  </a:solidFill>
                </a:rPr>
                <a:t>f.Kr</a:t>
              </a:r>
              <a:endParaRPr lang="sv-SE" sz="1400" b="1" dirty="0">
                <a:solidFill>
                  <a:schemeClr val="bg1"/>
                </a:solidFill>
              </a:endParaRPr>
            </a:p>
          </p:txBody>
        </p:sp>
        <p:sp>
          <p:nvSpPr>
            <p:cNvPr id="11" name="V-form 10"/>
            <p:cNvSpPr/>
            <p:nvPr/>
          </p:nvSpPr>
          <p:spPr>
            <a:xfrm>
              <a:off x="899592" y="-27384"/>
              <a:ext cx="792088" cy="360040"/>
            </a:xfrm>
            <a:prstGeom prst="chevron">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sv-SE">
                <a:solidFill>
                  <a:schemeClr val="tx1"/>
                </a:solidFill>
              </a:endParaRPr>
            </a:p>
          </p:txBody>
        </p:sp>
        <p:sp>
          <p:nvSpPr>
            <p:cNvPr id="12" name="V-form 11"/>
            <p:cNvSpPr/>
            <p:nvPr/>
          </p:nvSpPr>
          <p:spPr>
            <a:xfrm>
              <a:off x="1547664" y="-27384"/>
              <a:ext cx="2304256" cy="360040"/>
            </a:xfrm>
            <a:prstGeom prst="chevron">
              <a:avLst/>
            </a:prstGeom>
            <a:solidFill>
              <a:schemeClr val="tx1">
                <a:lumMod val="75000"/>
                <a:lumOff val="25000"/>
              </a:schemeClr>
            </a:solidFill>
          </p:spPr>
          <p:style>
            <a:lnRef idx="0">
              <a:schemeClr val="dk1"/>
            </a:lnRef>
            <a:fillRef idx="3">
              <a:schemeClr val="dk1"/>
            </a:fillRef>
            <a:effectRef idx="3">
              <a:schemeClr val="dk1"/>
            </a:effectRef>
            <a:fontRef idx="minor">
              <a:schemeClr val="lt1"/>
            </a:fontRef>
          </p:style>
          <p:txBody>
            <a:bodyPr rtlCol="0" anchor="ctr"/>
            <a:lstStyle/>
            <a:p>
              <a:pPr algn="ctr"/>
              <a:endParaRPr lang="sv-SE">
                <a:solidFill>
                  <a:schemeClr val="tx1"/>
                </a:solidFill>
              </a:endParaRPr>
            </a:p>
          </p:txBody>
        </p:sp>
        <p:sp>
          <p:nvSpPr>
            <p:cNvPr id="13" name="V-form 12"/>
            <p:cNvSpPr/>
            <p:nvPr/>
          </p:nvSpPr>
          <p:spPr>
            <a:xfrm>
              <a:off x="3707904" y="-27384"/>
              <a:ext cx="4536504" cy="360040"/>
            </a:xfrm>
            <a:prstGeom prst="chevron">
              <a:avLst/>
            </a:prstGeom>
            <a:gradFill>
              <a:gsLst>
                <a:gs pos="0">
                  <a:srgbClr val="4C216D"/>
                </a:gs>
                <a:gs pos="90000">
                  <a:srgbClr val="C00000"/>
                </a:gs>
              </a:gsLst>
              <a:lin ang="5400000" scaled="0"/>
            </a:gradFill>
          </p:spPr>
          <p:style>
            <a:lnRef idx="0">
              <a:schemeClr val="dk1"/>
            </a:lnRef>
            <a:fillRef idx="3">
              <a:schemeClr val="dk1"/>
            </a:fillRef>
            <a:effectRef idx="3">
              <a:schemeClr val="dk1"/>
            </a:effectRef>
            <a:fontRef idx="minor">
              <a:schemeClr val="lt1"/>
            </a:fontRef>
          </p:style>
          <p:txBody>
            <a:bodyPr rtlCol="0" anchor="ctr"/>
            <a:lstStyle/>
            <a:p>
              <a:pPr algn="ctr"/>
              <a:endParaRPr lang="sv-SE">
                <a:solidFill>
                  <a:schemeClr val="tx1"/>
                </a:solidFill>
              </a:endParaRPr>
            </a:p>
          </p:txBody>
        </p:sp>
        <p:sp>
          <p:nvSpPr>
            <p:cNvPr id="14" name="V-form 13"/>
            <p:cNvSpPr/>
            <p:nvPr/>
          </p:nvSpPr>
          <p:spPr>
            <a:xfrm>
              <a:off x="8100392" y="-27384"/>
              <a:ext cx="720080" cy="360040"/>
            </a:xfrm>
            <a:prstGeom prst="chevron">
              <a:avLst>
                <a:gd name="adj" fmla="val 0"/>
              </a:avLst>
            </a:prstGeom>
            <a:solidFill>
              <a:schemeClr val="accent1">
                <a:lumMod val="50000"/>
              </a:schemeClr>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sv-SE">
                <a:solidFill>
                  <a:schemeClr val="tx1"/>
                </a:solidFill>
              </a:endParaRPr>
            </a:p>
          </p:txBody>
        </p:sp>
        <p:cxnSp>
          <p:nvCxnSpPr>
            <p:cNvPr id="15" name="Rak pil 14"/>
            <p:cNvCxnSpPr/>
            <p:nvPr/>
          </p:nvCxnSpPr>
          <p:spPr>
            <a:xfrm rot="5400000" flipH="1" flipV="1">
              <a:off x="7898600" y="511882"/>
              <a:ext cx="359246" cy="794"/>
            </a:xfrm>
            <a:prstGeom prst="straightConnector1">
              <a:avLst/>
            </a:prstGeom>
            <a:ln w="38100">
              <a:solidFill>
                <a:srgbClr val="FF0000"/>
              </a:solidFill>
              <a:tailEnd type="non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6" name="textruta 15"/>
            <p:cNvSpPr txBox="1"/>
            <p:nvPr/>
          </p:nvSpPr>
          <p:spPr>
            <a:xfrm>
              <a:off x="7668344" y="692696"/>
              <a:ext cx="792088" cy="523220"/>
            </a:xfrm>
            <a:prstGeom prst="rect">
              <a:avLst/>
            </a:prstGeom>
            <a:noFill/>
          </p:spPr>
          <p:txBody>
            <a:bodyPr wrap="square" rtlCol="0">
              <a:spAutoFit/>
            </a:bodyPr>
            <a:lstStyle/>
            <a:p>
              <a:pPr algn="ctr"/>
              <a:r>
                <a:rPr lang="sv-SE" sz="1400" b="1" dirty="0" smtClean="0">
                  <a:solidFill>
                    <a:schemeClr val="bg1"/>
                  </a:solidFill>
                </a:rPr>
                <a:t>Ändens tid</a:t>
              </a:r>
              <a:endParaRPr lang="sv-SE" sz="1400" b="1" dirty="0">
                <a:solidFill>
                  <a:schemeClr val="bg1"/>
                </a:solidFill>
              </a:endParaRPr>
            </a:p>
          </p:txBody>
        </p:sp>
        <p:cxnSp>
          <p:nvCxnSpPr>
            <p:cNvPr id="17" name="Rak pil 16"/>
            <p:cNvCxnSpPr/>
            <p:nvPr/>
          </p:nvCxnSpPr>
          <p:spPr>
            <a:xfrm rot="5400000" flipH="1" flipV="1">
              <a:off x="1921793" y="345951"/>
              <a:ext cx="691902" cy="1588"/>
            </a:xfrm>
            <a:prstGeom prst="straightConnector1">
              <a:avLst/>
            </a:prstGeom>
            <a:ln w="38100">
              <a:solidFill>
                <a:srgbClr val="FF0000"/>
              </a:solidFill>
              <a:tailEnd type="non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8" name="textruta 17"/>
            <p:cNvSpPr txBox="1"/>
            <p:nvPr/>
          </p:nvSpPr>
          <p:spPr>
            <a:xfrm>
              <a:off x="2123728" y="672951"/>
              <a:ext cx="360040" cy="307777"/>
            </a:xfrm>
            <a:prstGeom prst="rect">
              <a:avLst/>
            </a:prstGeom>
            <a:noFill/>
          </p:spPr>
          <p:txBody>
            <a:bodyPr wrap="square" rtlCol="0">
              <a:spAutoFit/>
            </a:bodyPr>
            <a:lstStyle/>
            <a:p>
              <a:r>
                <a:rPr lang="sv-SE" sz="1400" b="1" dirty="0" smtClean="0">
                  <a:solidFill>
                    <a:schemeClr val="bg1"/>
                  </a:solidFill>
                  <a:effectLst>
                    <a:outerShdw blurRad="38100" dist="38100" dir="2700000" algn="tl">
                      <a:srgbClr val="000000">
                        <a:alpha val="43137"/>
                      </a:srgbClr>
                    </a:outerShdw>
                  </a:effectLst>
                </a:rPr>
                <a:t>0</a:t>
              </a:r>
              <a:endParaRPr lang="sv-SE" sz="1400" b="1" dirty="0">
                <a:solidFill>
                  <a:schemeClr val="bg1"/>
                </a:solidFill>
                <a:effectLst>
                  <a:outerShdw blurRad="38100" dist="38100" dir="2700000" algn="tl">
                    <a:srgbClr val="000000">
                      <a:alpha val="43137"/>
                    </a:srgbClr>
                  </a:outerShdw>
                </a:effectLst>
              </a:endParaRPr>
            </a:p>
          </p:txBody>
        </p:sp>
      </p:grpSp>
      <p:cxnSp>
        <p:nvCxnSpPr>
          <p:cNvPr id="19" name="Rak pil 18"/>
          <p:cNvCxnSpPr/>
          <p:nvPr/>
        </p:nvCxnSpPr>
        <p:spPr>
          <a:xfrm rot="5400000" flipH="1" flipV="1">
            <a:off x="935596" y="368660"/>
            <a:ext cx="576064" cy="216024"/>
          </a:xfrm>
          <a:prstGeom prst="straightConnector1">
            <a:avLst/>
          </a:prstGeom>
          <a:ln w="44450">
            <a:solidFill>
              <a:srgbClr val="C00000"/>
            </a:solidFill>
            <a:headEnd type="none"/>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1174846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ruta 3"/>
          <p:cNvSpPr txBox="1"/>
          <p:nvPr/>
        </p:nvSpPr>
        <p:spPr>
          <a:xfrm>
            <a:off x="928662" y="785794"/>
            <a:ext cx="7286676" cy="830997"/>
          </a:xfrm>
          <a:prstGeom prst="rect">
            <a:avLst/>
          </a:prstGeom>
          <a:noFill/>
          <a:effectLst>
            <a:outerShdw blurRad="50800" dist="38100" dir="2700000" algn="tl" rotWithShape="0">
              <a:prstClr val="black">
                <a:alpha val="40000"/>
              </a:prstClr>
            </a:outerShdw>
          </a:effectLst>
        </p:spPr>
        <p:txBody>
          <a:bodyPr wrap="square" rtlCol="0">
            <a:spAutoFit/>
          </a:bodyPr>
          <a:lstStyle/>
          <a:p>
            <a:r>
              <a:rPr lang="sv-SE" sz="4800" dirty="0" err="1" smtClean="0">
                <a:solidFill>
                  <a:srgbClr val="FFC000"/>
                </a:solidFill>
                <a:effectLst>
                  <a:outerShdw blurRad="38100" dist="38100" dir="2700000" algn="tl">
                    <a:srgbClr val="000000">
                      <a:alpha val="43137"/>
                    </a:srgbClr>
                  </a:outerShdw>
                </a:effectLst>
                <a:latin typeface="Berlin Sans FB Demi" pitchFamily="34" charset="0"/>
              </a:rPr>
              <a:t>Encyclopædia</a:t>
            </a:r>
            <a:r>
              <a:rPr lang="sv-SE" sz="4800" dirty="0" smtClean="0">
                <a:solidFill>
                  <a:srgbClr val="FFC000"/>
                </a:solidFill>
                <a:effectLst>
                  <a:outerShdw blurRad="38100" dist="38100" dir="2700000" algn="tl">
                    <a:srgbClr val="000000">
                      <a:alpha val="43137"/>
                    </a:srgbClr>
                  </a:outerShdw>
                </a:effectLst>
                <a:latin typeface="Berlin Sans FB Demi" pitchFamily="34" charset="0"/>
              </a:rPr>
              <a:t> Britannica</a:t>
            </a:r>
            <a:endParaRPr lang="sv-SE" sz="4800" dirty="0">
              <a:solidFill>
                <a:srgbClr val="FFC000"/>
              </a:solidFill>
              <a:effectLst>
                <a:outerShdw blurRad="38100" dist="38100" dir="2700000" algn="tl">
                  <a:srgbClr val="000000">
                    <a:alpha val="43137"/>
                  </a:srgbClr>
                </a:outerShdw>
              </a:effectLst>
              <a:latin typeface="Berlin Sans FB Demi" pitchFamily="34" charset="0"/>
            </a:endParaRPr>
          </a:p>
        </p:txBody>
      </p:sp>
      <p:sp>
        <p:nvSpPr>
          <p:cNvPr id="5" name="textruta 4"/>
          <p:cNvSpPr txBox="1"/>
          <p:nvPr/>
        </p:nvSpPr>
        <p:spPr>
          <a:xfrm>
            <a:off x="1071538" y="1928803"/>
            <a:ext cx="5372670" cy="4031873"/>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3200" dirty="0" smtClean="0">
                <a:solidFill>
                  <a:schemeClr val="bg1"/>
                </a:solidFill>
                <a:effectLst>
                  <a:outerShdw blurRad="38100" dist="38100" dir="2700000" algn="tl">
                    <a:srgbClr val="000000">
                      <a:alpha val="43137"/>
                    </a:srgbClr>
                  </a:outerShdw>
                </a:effectLst>
                <a:latin typeface="Arial Rounded MT Bold" pitchFamily="34" charset="0"/>
              </a:rPr>
              <a:t>“[</a:t>
            </a:r>
            <a:r>
              <a:rPr lang="en-US" sz="3200" dirty="0" err="1" smtClean="0">
                <a:solidFill>
                  <a:schemeClr val="bg1"/>
                </a:solidFill>
                <a:effectLst>
                  <a:outerShdw blurRad="38100" dist="38100" dir="2700000" algn="tl">
                    <a:srgbClr val="000000">
                      <a:alpha val="43137"/>
                    </a:srgbClr>
                  </a:outerShdw>
                </a:effectLst>
                <a:latin typeface="Arial Rounded MT Bold" pitchFamily="34" charset="0"/>
              </a:rPr>
              <a:t>Seleukos</a:t>
            </a:r>
            <a:r>
              <a:rPr lang="en-US" sz="3200" dirty="0" smtClean="0">
                <a:solidFill>
                  <a:schemeClr val="bg1"/>
                </a:solidFill>
                <a:effectLst>
                  <a:outerShdw blurRad="38100" dist="38100" dir="2700000" algn="tl">
                    <a:srgbClr val="000000">
                      <a:alpha val="43137"/>
                    </a:srgbClr>
                  </a:outerShdw>
                </a:effectLst>
                <a:latin typeface="Arial Rounded MT Bold" pitchFamily="34" charset="0"/>
              </a:rPr>
              <a:t> III </a:t>
            </a:r>
            <a:r>
              <a:rPr lang="en-US" sz="3200" dirty="0" err="1" smtClean="0">
                <a:solidFill>
                  <a:schemeClr val="bg1"/>
                </a:solidFill>
                <a:effectLst>
                  <a:outerShdw blurRad="38100" dist="38100" dir="2700000" algn="tl">
                    <a:srgbClr val="000000">
                      <a:alpha val="43137"/>
                    </a:srgbClr>
                  </a:outerShdw>
                </a:effectLst>
                <a:latin typeface="Arial Rounded MT Bold" pitchFamily="34" charset="0"/>
              </a:rPr>
              <a:t>var</a:t>
            </a:r>
            <a:r>
              <a:rPr lang="en-US" sz="3200" dirty="0" smtClean="0">
                <a:solidFill>
                  <a:schemeClr val="bg1"/>
                </a:solidFill>
                <a:effectLst>
                  <a:outerShdw blurRad="38100" dist="38100" dir="2700000" algn="tl">
                    <a:srgbClr val="000000">
                      <a:alpha val="43137"/>
                    </a:srgbClr>
                  </a:outerShdw>
                </a:effectLst>
                <a:latin typeface="Arial Rounded MT Bold" pitchFamily="34" charset="0"/>
              </a:rPr>
              <a:t>], den </a:t>
            </a:r>
            <a:r>
              <a:rPr lang="en-US" sz="3200" dirty="0" err="1" smtClean="0">
                <a:solidFill>
                  <a:schemeClr val="bg1"/>
                </a:solidFill>
                <a:effectLst>
                  <a:outerShdw blurRad="38100" dist="38100" dir="2700000" algn="tl">
                    <a:srgbClr val="000000">
                      <a:alpha val="43137"/>
                    </a:srgbClr>
                  </a:outerShdw>
                </a:effectLst>
                <a:latin typeface="Arial Rounded MT Bold" pitchFamily="34" charset="0"/>
              </a:rPr>
              <a:t>femte</a:t>
            </a:r>
            <a:r>
              <a:rPr lang="en-US" sz="3200" dirty="0" smtClean="0">
                <a:solidFill>
                  <a:schemeClr val="bg1"/>
                </a:solidFill>
                <a:effectLst>
                  <a:outerShdw blurRad="38100" dist="38100" dir="2700000" algn="tl">
                    <a:srgbClr val="000000">
                      <a:alpha val="43137"/>
                    </a:srgbClr>
                  </a:outerShdw>
                </a:effectLst>
                <a:latin typeface="Arial Rounded MT Bold" pitchFamily="34" charset="0"/>
              </a:rPr>
              <a:t> </a:t>
            </a:r>
            <a:r>
              <a:rPr lang="en-US" sz="3200" dirty="0" err="1" smtClean="0">
                <a:solidFill>
                  <a:schemeClr val="bg1"/>
                </a:solidFill>
                <a:effectLst>
                  <a:outerShdw blurRad="38100" dist="38100" dir="2700000" algn="tl">
                    <a:srgbClr val="000000">
                      <a:alpha val="43137"/>
                    </a:srgbClr>
                  </a:outerShdw>
                </a:effectLst>
                <a:latin typeface="Arial Rounded MT Bold" pitchFamily="34" charset="0"/>
              </a:rPr>
              <a:t>kungen</a:t>
            </a:r>
            <a:r>
              <a:rPr lang="en-US" sz="3200" dirty="0" smtClean="0">
                <a:solidFill>
                  <a:schemeClr val="bg1"/>
                </a:solidFill>
                <a:effectLst>
                  <a:outerShdw blurRad="38100" dist="38100" dir="2700000" algn="tl">
                    <a:srgbClr val="000000">
                      <a:alpha val="43137"/>
                    </a:srgbClr>
                  </a:outerShdw>
                </a:effectLst>
                <a:latin typeface="Arial Rounded MT Bold" pitchFamily="34" charset="0"/>
              </a:rPr>
              <a:t>… i den </a:t>
            </a:r>
            <a:r>
              <a:rPr lang="en-US" sz="3200" dirty="0" err="1" smtClean="0">
                <a:solidFill>
                  <a:schemeClr val="bg1"/>
                </a:solidFill>
                <a:effectLst>
                  <a:outerShdw blurRad="38100" dist="38100" dir="2700000" algn="tl">
                    <a:srgbClr val="000000">
                      <a:alpha val="43137"/>
                    </a:srgbClr>
                  </a:outerShdw>
                </a:effectLst>
                <a:latin typeface="Arial Rounded MT Bold" pitchFamily="34" charset="0"/>
              </a:rPr>
              <a:t>seleukidiska</a:t>
            </a:r>
            <a:r>
              <a:rPr lang="en-US" sz="3200" dirty="0" smtClean="0">
                <a:solidFill>
                  <a:schemeClr val="bg1"/>
                </a:solidFill>
                <a:effectLst>
                  <a:outerShdw blurRad="38100" dist="38100" dir="2700000" algn="tl">
                    <a:srgbClr val="000000">
                      <a:alpha val="43137"/>
                    </a:srgbClr>
                  </a:outerShdw>
                </a:effectLst>
                <a:latin typeface="Arial Rounded MT Bold" pitchFamily="34" charset="0"/>
              </a:rPr>
              <a:t> </a:t>
            </a:r>
            <a:r>
              <a:rPr lang="en-US" sz="3200" dirty="0" err="1" smtClean="0">
                <a:solidFill>
                  <a:schemeClr val="bg1"/>
                </a:solidFill>
                <a:effectLst>
                  <a:outerShdw blurRad="38100" dist="38100" dir="2700000" algn="tl">
                    <a:srgbClr val="000000">
                      <a:alpha val="43137"/>
                    </a:srgbClr>
                  </a:outerShdw>
                </a:effectLst>
                <a:latin typeface="Arial Rounded MT Bold" pitchFamily="34" charset="0"/>
              </a:rPr>
              <a:t>dynastin</a:t>
            </a:r>
            <a:r>
              <a:rPr lang="en-US" sz="3200" dirty="0" smtClean="0">
                <a:solidFill>
                  <a:schemeClr val="bg1"/>
                </a:solidFill>
                <a:effectLst>
                  <a:outerShdw blurRad="38100" dist="38100" dir="2700000" algn="tl">
                    <a:srgbClr val="000000">
                      <a:alpha val="43137"/>
                    </a:srgbClr>
                  </a:outerShdw>
                </a:effectLst>
                <a:latin typeface="Arial Rounded MT Bold" pitchFamily="34" charset="0"/>
              </a:rPr>
              <a:t>, </a:t>
            </a:r>
            <a:r>
              <a:rPr lang="en-US" sz="3200" dirty="0" err="1" smtClean="0">
                <a:solidFill>
                  <a:schemeClr val="bg1"/>
                </a:solidFill>
                <a:effectLst>
                  <a:outerShdw blurRad="38100" dist="38100" dir="2700000" algn="tl">
                    <a:srgbClr val="000000">
                      <a:alpha val="43137"/>
                    </a:srgbClr>
                  </a:outerShdw>
                </a:effectLst>
                <a:latin typeface="Arial Rounded MT Bold" pitchFamily="34" charset="0"/>
              </a:rPr>
              <a:t>Seleukos</a:t>
            </a:r>
            <a:r>
              <a:rPr lang="en-US" sz="3200" dirty="0" smtClean="0">
                <a:solidFill>
                  <a:schemeClr val="bg1"/>
                </a:solidFill>
                <a:effectLst>
                  <a:outerShdw blurRad="38100" dist="38100" dir="2700000" algn="tl">
                    <a:srgbClr val="000000">
                      <a:alpha val="43137"/>
                    </a:srgbClr>
                  </a:outerShdw>
                </a:effectLst>
                <a:latin typeface="Arial Rounded MT Bold" pitchFamily="34" charset="0"/>
              </a:rPr>
              <a:t> II:s </a:t>
            </a:r>
            <a:r>
              <a:rPr lang="en-US" sz="3200" dirty="0" err="1" smtClean="0">
                <a:solidFill>
                  <a:schemeClr val="bg1"/>
                </a:solidFill>
                <a:effectLst>
                  <a:outerShdw blurRad="38100" dist="38100" dir="2700000" algn="tl">
                    <a:srgbClr val="000000">
                      <a:alpha val="43137"/>
                    </a:srgbClr>
                  </a:outerShdw>
                </a:effectLst>
                <a:latin typeface="Arial Rounded MT Bold" pitchFamily="34" charset="0"/>
              </a:rPr>
              <a:t>äldste</a:t>
            </a:r>
            <a:r>
              <a:rPr lang="en-US" sz="3200" dirty="0" smtClean="0">
                <a:solidFill>
                  <a:schemeClr val="bg1"/>
                </a:solidFill>
                <a:effectLst>
                  <a:outerShdw blurRad="38100" dist="38100" dir="2700000" algn="tl">
                    <a:srgbClr val="000000">
                      <a:alpha val="43137"/>
                    </a:srgbClr>
                  </a:outerShdw>
                </a:effectLst>
                <a:latin typeface="Arial Rounded MT Bold" pitchFamily="34" charset="0"/>
              </a:rPr>
              <a:t> son… </a:t>
            </a:r>
            <a:r>
              <a:rPr lang="en-US" sz="3200" dirty="0" err="1" smtClean="0">
                <a:solidFill>
                  <a:schemeClr val="bg1"/>
                </a:solidFill>
                <a:effectLst>
                  <a:outerShdw blurRad="38100" dist="38100" dir="2700000" algn="tl">
                    <a:srgbClr val="000000">
                      <a:alpha val="43137"/>
                    </a:srgbClr>
                  </a:outerShdw>
                </a:effectLst>
                <a:latin typeface="Arial Rounded MT Bold" pitchFamily="34" charset="0"/>
              </a:rPr>
              <a:t>i</a:t>
            </a:r>
            <a:r>
              <a:rPr lang="en-US" sz="3200" dirty="0" smtClean="0">
                <a:solidFill>
                  <a:schemeClr val="bg1"/>
                </a:solidFill>
                <a:effectLst>
                  <a:outerShdw blurRad="38100" dist="38100" dir="2700000" algn="tl">
                    <a:srgbClr val="000000">
                      <a:alpha val="43137"/>
                    </a:srgbClr>
                  </a:outerShdw>
                </a:effectLst>
                <a:latin typeface="Arial Rounded MT Bold" pitchFamily="34" charset="0"/>
              </a:rPr>
              <a:t> </a:t>
            </a:r>
            <a:r>
              <a:rPr lang="en-US" sz="3200" dirty="0" err="1" smtClean="0">
                <a:solidFill>
                  <a:schemeClr val="bg1"/>
                </a:solidFill>
                <a:effectLst>
                  <a:outerShdw blurRad="38100" dist="38100" dir="2700000" algn="tl">
                    <a:srgbClr val="000000">
                      <a:alpha val="43137"/>
                    </a:srgbClr>
                  </a:outerShdw>
                </a:effectLst>
                <a:latin typeface="Arial Rounded MT Bold" pitchFamily="34" charset="0"/>
              </a:rPr>
              <a:t>Frygien</a:t>
            </a:r>
            <a:r>
              <a:rPr lang="en-US" sz="3200" dirty="0" smtClean="0">
                <a:solidFill>
                  <a:schemeClr val="bg1"/>
                </a:solidFill>
                <a:effectLst>
                  <a:outerShdw blurRad="38100" dist="38100" dir="2700000" algn="tl">
                    <a:srgbClr val="000000">
                      <a:alpha val="43137"/>
                    </a:srgbClr>
                  </a:outerShdw>
                </a:effectLst>
                <a:latin typeface="Arial Rounded MT Bold" pitchFamily="34" charset="0"/>
              </a:rPr>
              <a:t> </a:t>
            </a:r>
            <a:r>
              <a:rPr lang="en-US" sz="3200" dirty="0" err="1" smtClean="0">
                <a:solidFill>
                  <a:schemeClr val="bg1"/>
                </a:solidFill>
                <a:effectLst>
                  <a:outerShdw blurRad="38100" dist="38100" dir="2700000" algn="tl">
                    <a:srgbClr val="000000">
                      <a:alpha val="43137"/>
                    </a:srgbClr>
                  </a:outerShdw>
                </a:effectLst>
                <a:latin typeface="Arial Rounded MT Bold" pitchFamily="34" charset="0"/>
              </a:rPr>
              <a:t>lönnmördades</a:t>
            </a:r>
            <a:r>
              <a:rPr lang="en-US" sz="3200" dirty="0" smtClean="0">
                <a:solidFill>
                  <a:schemeClr val="bg1"/>
                </a:solidFill>
                <a:effectLst>
                  <a:outerShdw blurRad="38100" dist="38100" dir="2700000" algn="tl">
                    <a:srgbClr val="000000">
                      <a:alpha val="43137"/>
                    </a:srgbClr>
                  </a:outerShdw>
                </a:effectLst>
                <a:latin typeface="Arial Rounded MT Bold" pitchFamily="34" charset="0"/>
              </a:rPr>
              <a:t> </a:t>
            </a:r>
            <a:r>
              <a:rPr lang="en-US" sz="3200" dirty="0" err="1" smtClean="0">
                <a:solidFill>
                  <a:schemeClr val="bg1"/>
                </a:solidFill>
                <a:effectLst>
                  <a:outerShdw blurRad="38100" dist="38100" dir="2700000" algn="tl">
                    <a:srgbClr val="000000">
                      <a:alpha val="43137"/>
                    </a:srgbClr>
                  </a:outerShdw>
                </a:effectLst>
                <a:latin typeface="Arial Rounded MT Bold" pitchFamily="34" charset="0"/>
              </a:rPr>
              <a:t>han</a:t>
            </a:r>
            <a:r>
              <a:rPr lang="en-US" sz="3200" dirty="0" smtClean="0">
                <a:solidFill>
                  <a:schemeClr val="bg1"/>
                </a:solidFill>
                <a:effectLst>
                  <a:outerShdw blurRad="38100" dist="38100" dir="2700000" algn="tl">
                    <a:srgbClr val="000000">
                      <a:alpha val="43137"/>
                    </a:srgbClr>
                  </a:outerShdw>
                </a:effectLst>
                <a:latin typeface="Arial Rounded MT Bold" pitchFamily="34" charset="0"/>
              </a:rPr>
              <a:t>. Han </a:t>
            </a:r>
            <a:r>
              <a:rPr lang="en-US" sz="3200" dirty="0" err="1" smtClean="0">
                <a:solidFill>
                  <a:schemeClr val="bg1"/>
                </a:solidFill>
                <a:effectLst>
                  <a:outerShdw blurRad="38100" dist="38100" dir="2700000" algn="tl">
                    <a:srgbClr val="000000">
                      <a:alpha val="43137"/>
                    </a:srgbClr>
                  </a:outerShdw>
                </a:effectLst>
                <a:latin typeface="Arial Rounded MT Bold" pitchFamily="34" charset="0"/>
              </a:rPr>
              <a:t>efterträddes</a:t>
            </a:r>
            <a:r>
              <a:rPr lang="en-US" sz="3200" dirty="0" smtClean="0">
                <a:solidFill>
                  <a:schemeClr val="bg1"/>
                </a:solidFill>
                <a:effectLst>
                  <a:outerShdw blurRad="38100" dist="38100" dir="2700000" algn="tl">
                    <a:srgbClr val="000000">
                      <a:alpha val="43137"/>
                    </a:srgbClr>
                  </a:outerShdw>
                </a:effectLst>
                <a:latin typeface="Arial Rounded MT Bold" pitchFamily="34" charset="0"/>
              </a:rPr>
              <a:t> </a:t>
            </a:r>
            <a:r>
              <a:rPr lang="en-US" sz="3200" dirty="0" err="1" smtClean="0">
                <a:solidFill>
                  <a:schemeClr val="bg1"/>
                </a:solidFill>
                <a:effectLst>
                  <a:outerShdw blurRad="38100" dist="38100" dir="2700000" algn="tl">
                    <a:srgbClr val="000000">
                      <a:alpha val="43137"/>
                    </a:srgbClr>
                  </a:outerShdw>
                </a:effectLst>
                <a:latin typeface="Arial Rounded MT Bold" pitchFamily="34" charset="0"/>
              </a:rPr>
              <a:t>av</a:t>
            </a:r>
            <a:r>
              <a:rPr lang="en-US" sz="3200" dirty="0" smtClean="0">
                <a:solidFill>
                  <a:schemeClr val="bg1"/>
                </a:solidFill>
                <a:effectLst>
                  <a:outerShdw blurRad="38100" dist="38100" dir="2700000" algn="tl">
                    <a:srgbClr val="000000">
                      <a:alpha val="43137"/>
                    </a:srgbClr>
                  </a:outerShdw>
                </a:effectLst>
                <a:latin typeface="Arial Rounded MT Bold" pitchFamily="34" charset="0"/>
              </a:rPr>
              <a:t> sin </a:t>
            </a:r>
            <a:r>
              <a:rPr lang="en-US" sz="3200" dirty="0" err="1" smtClean="0">
                <a:solidFill>
                  <a:schemeClr val="bg1"/>
                </a:solidFill>
                <a:effectLst>
                  <a:outerShdw blurRad="38100" dist="38100" dir="2700000" algn="tl">
                    <a:srgbClr val="000000">
                      <a:alpha val="43137"/>
                    </a:srgbClr>
                  </a:outerShdw>
                </a:effectLst>
                <a:latin typeface="Arial Rounded MT Bold" pitchFamily="34" charset="0"/>
              </a:rPr>
              <a:t>yngre</a:t>
            </a:r>
            <a:r>
              <a:rPr lang="en-US" sz="3200" dirty="0" smtClean="0">
                <a:solidFill>
                  <a:schemeClr val="bg1"/>
                </a:solidFill>
                <a:effectLst>
                  <a:outerShdw blurRad="38100" dist="38100" dir="2700000" algn="tl">
                    <a:srgbClr val="000000">
                      <a:alpha val="43137"/>
                    </a:srgbClr>
                  </a:outerShdw>
                </a:effectLst>
                <a:latin typeface="Arial Rounded MT Bold" pitchFamily="34" charset="0"/>
              </a:rPr>
              <a:t> </a:t>
            </a:r>
            <a:r>
              <a:rPr lang="en-US" sz="3200" dirty="0" err="1" smtClean="0">
                <a:solidFill>
                  <a:schemeClr val="bg1"/>
                </a:solidFill>
                <a:effectLst>
                  <a:outerShdw blurRad="38100" dist="38100" dir="2700000" algn="tl">
                    <a:srgbClr val="000000">
                      <a:alpha val="43137"/>
                    </a:srgbClr>
                  </a:outerShdw>
                </a:effectLst>
                <a:latin typeface="Arial Rounded MT Bold" pitchFamily="34" charset="0"/>
              </a:rPr>
              <a:t>bror</a:t>
            </a:r>
            <a:r>
              <a:rPr lang="en-US" sz="3200" dirty="0" smtClean="0">
                <a:solidFill>
                  <a:schemeClr val="bg1"/>
                </a:solidFill>
                <a:effectLst>
                  <a:outerShdw blurRad="38100" dist="38100" dir="2700000" algn="tl">
                    <a:srgbClr val="000000">
                      <a:alpha val="43137"/>
                    </a:srgbClr>
                  </a:outerShdw>
                </a:effectLst>
                <a:latin typeface="Arial Rounded MT Bold" pitchFamily="34" charset="0"/>
              </a:rPr>
              <a:t> </a:t>
            </a:r>
            <a:r>
              <a:rPr lang="en-US" sz="3200" dirty="0" err="1" smtClean="0">
                <a:solidFill>
                  <a:srgbClr val="FFFF00"/>
                </a:solidFill>
                <a:effectLst>
                  <a:outerShdw blurRad="38100" dist="38100" dir="2700000" algn="tl">
                    <a:srgbClr val="000000">
                      <a:alpha val="43137"/>
                    </a:srgbClr>
                  </a:outerShdw>
                </a:effectLst>
                <a:latin typeface="Arial Rounded MT Bold" pitchFamily="34" charset="0"/>
              </a:rPr>
              <a:t>Antiokus</a:t>
            </a:r>
            <a:r>
              <a:rPr lang="en-US" sz="3200" dirty="0" smtClean="0">
                <a:solidFill>
                  <a:srgbClr val="FFFF00"/>
                </a:solidFill>
                <a:effectLst>
                  <a:outerShdw blurRad="38100" dist="38100" dir="2700000" algn="tl">
                    <a:srgbClr val="000000">
                      <a:alpha val="43137"/>
                    </a:srgbClr>
                  </a:outerShdw>
                </a:effectLst>
                <a:latin typeface="Arial Rounded MT Bold" pitchFamily="34" charset="0"/>
              </a:rPr>
              <a:t> III</a:t>
            </a:r>
            <a:r>
              <a:rPr lang="en-US" sz="3200" dirty="0" smtClean="0">
                <a:solidFill>
                  <a:schemeClr val="bg1"/>
                </a:solidFill>
                <a:effectLst>
                  <a:outerShdw blurRad="38100" dist="38100" dir="2700000" algn="tl">
                    <a:srgbClr val="000000">
                      <a:alpha val="43137"/>
                    </a:srgbClr>
                  </a:outerShdw>
                </a:effectLst>
                <a:latin typeface="Arial Rounded MT Bold" pitchFamily="34" charset="0"/>
              </a:rPr>
              <a:t>”</a:t>
            </a:r>
          </a:p>
        </p:txBody>
      </p:sp>
      <p:sp>
        <p:nvSpPr>
          <p:cNvPr id="6" name="textruta 5"/>
          <p:cNvSpPr txBox="1"/>
          <p:nvPr/>
        </p:nvSpPr>
        <p:spPr>
          <a:xfrm>
            <a:off x="3723864" y="5805264"/>
            <a:ext cx="4664560" cy="369332"/>
          </a:xfrm>
          <a:prstGeom prst="rect">
            <a:avLst/>
          </a:prstGeom>
          <a:noFill/>
          <a:effectLst>
            <a:outerShdw blurRad="50800" dist="38100" dir="2700000" algn="tl" rotWithShape="0">
              <a:prstClr val="black">
                <a:alpha val="40000"/>
              </a:prstClr>
            </a:outerShdw>
          </a:effectLst>
        </p:spPr>
        <p:txBody>
          <a:bodyPr wrap="square" rtlCol="0">
            <a:spAutoFit/>
          </a:bodyPr>
          <a:lstStyle/>
          <a:p>
            <a:pPr marL="342900" indent="-342900" algn="r"/>
            <a:r>
              <a:rPr lang="sv-SE" b="1" dirty="0" err="1" smtClean="0">
                <a:solidFill>
                  <a:schemeClr val="bg1"/>
                </a:solidFill>
              </a:rPr>
              <a:t>Arikel</a:t>
            </a:r>
            <a:r>
              <a:rPr lang="sv-SE" b="1" dirty="0" smtClean="0">
                <a:solidFill>
                  <a:schemeClr val="bg1"/>
                </a:solidFill>
              </a:rPr>
              <a:t>: </a:t>
            </a:r>
            <a:r>
              <a:rPr lang="sv-SE" b="1" dirty="0" err="1" smtClean="0">
                <a:solidFill>
                  <a:schemeClr val="bg1"/>
                </a:solidFill>
              </a:rPr>
              <a:t>Seleucus</a:t>
            </a:r>
            <a:r>
              <a:rPr lang="sv-SE" b="1" dirty="0" smtClean="0">
                <a:solidFill>
                  <a:schemeClr val="bg1"/>
                </a:solidFill>
              </a:rPr>
              <a:t> III </a:t>
            </a:r>
            <a:r>
              <a:rPr lang="sv-SE" b="1" dirty="0" err="1" smtClean="0">
                <a:solidFill>
                  <a:schemeClr val="bg1"/>
                </a:solidFill>
              </a:rPr>
              <a:t>Soter</a:t>
            </a:r>
            <a:endParaRPr lang="sv-SE" b="1" dirty="0">
              <a:solidFill>
                <a:schemeClr val="bg1"/>
              </a:solidFill>
            </a:endParaRPr>
          </a:p>
        </p:txBody>
      </p:sp>
      <p:pic>
        <p:nvPicPr>
          <p:cNvPr id="8" name="Bildobjekt 7" descr="coin_seleucus_iii_keraunos.jpg"/>
          <p:cNvPicPr>
            <a:picLocks noChangeAspect="1"/>
          </p:cNvPicPr>
          <p:nvPr/>
        </p:nvPicPr>
        <p:blipFill>
          <a:blip r:embed="rId3" cstate="screen">
            <a:extLst>
              <a:ext uri="{BEBA8EAE-BF5A-486C-A8C5-ECC9F3942E4B}">
                <a14:imgProps xmlns:a14="http://schemas.microsoft.com/office/drawing/2010/main">
                  <a14:imgLayer r:embed="rId4">
                    <a14:imgEffect>
                      <a14:backgroundRemoval t="0" b="100000" l="7901" r="100000"/>
                    </a14:imgEffect>
                  </a14:imgLayer>
                </a14:imgProps>
              </a:ext>
            </a:extLst>
          </a:blip>
          <a:stretch>
            <a:fillRect/>
          </a:stretch>
        </p:blipFill>
        <p:spPr>
          <a:xfrm>
            <a:off x="6084168" y="1615340"/>
            <a:ext cx="2701251" cy="3973900"/>
          </a:xfrm>
          <a:prstGeom prst="rect">
            <a:avLst/>
          </a:prstGeom>
        </p:spPr>
      </p:pic>
      <p:grpSp>
        <p:nvGrpSpPr>
          <p:cNvPr id="7" name="Grupp 6"/>
          <p:cNvGrpSpPr/>
          <p:nvPr/>
        </p:nvGrpSpPr>
        <p:grpSpPr>
          <a:xfrm>
            <a:off x="179512" y="-27384"/>
            <a:ext cx="8640960" cy="1243300"/>
            <a:chOff x="179512" y="-27384"/>
            <a:chExt cx="8640960" cy="1243300"/>
          </a:xfrm>
        </p:grpSpPr>
        <p:sp>
          <p:nvSpPr>
            <p:cNvPr id="9" name="Femhörning 8"/>
            <p:cNvSpPr/>
            <p:nvPr/>
          </p:nvSpPr>
          <p:spPr>
            <a:xfrm>
              <a:off x="323528" y="-27384"/>
              <a:ext cx="720080" cy="360040"/>
            </a:xfrm>
            <a:prstGeom prst="homePlate">
              <a:avLst/>
            </a:prstGeom>
            <a:solidFill>
              <a:schemeClr val="bg1">
                <a:lumMod val="6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sv-SE"/>
            </a:p>
          </p:txBody>
        </p:sp>
        <p:cxnSp>
          <p:nvCxnSpPr>
            <p:cNvPr id="10" name="Rak pil 9"/>
            <p:cNvCxnSpPr/>
            <p:nvPr/>
          </p:nvCxnSpPr>
          <p:spPr>
            <a:xfrm rot="5400000" flipH="1" flipV="1">
              <a:off x="144302" y="493512"/>
              <a:ext cx="359246" cy="794"/>
            </a:xfrm>
            <a:prstGeom prst="straightConnector1">
              <a:avLst/>
            </a:prstGeom>
            <a:ln w="38100">
              <a:solidFill>
                <a:srgbClr val="FF0000"/>
              </a:solidFill>
              <a:tailEnd type="non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1" name="textruta 10"/>
            <p:cNvSpPr txBox="1"/>
            <p:nvPr/>
          </p:nvSpPr>
          <p:spPr>
            <a:xfrm>
              <a:off x="179512" y="673532"/>
              <a:ext cx="648072" cy="523220"/>
            </a:xfrm>
            <a:prstGeom prst="rect">
              <a:avLst/>
            </a:prstGeom>
            <a:noFill/>
          </p:spPr>
          <p:txBody>
            <a:bodyPr wrap="square" rtlCol="0">
              <a:spAutoFit/>
            </a:bodyPr>
            <a:lstStyle/>
            <a:p>
              <a:r>
                <a:rPr lang="sv-SE" sz="1400" b="1" dirty="0" smtClean="0">
                  <a:solidFill>
                    <a:schemeClr val="bg1"/>
                  </a:solidFill>
                </a:rPr>
                <a:t>539 </a:t>
              </a:r>
              <a:r>
                <a:rPr lang="sv-SE" sz="1400" b="1" dirty="0" err="1" smtClean="0">
                  <a:solidFill>
                    <a:schemeClr val="bg1"/>
                  </a:solidFill>
                </a:rPr>
                <a:t>f.Kr</a:t>
              </a:r>
              <a:endParaRPr lang="sv-SE" sz="1400" b="1" dirty="0">
                <a:solidFill>
                  <a:schemeClr val="bg1"/>
                </a:solidFill>
              </a:endParaRPr>
            </a:p>
          </p:txBody>
        </p:sp>
        <p:sp>
          <p:nvSpPr>
            <p:cNvPr id="12" name="V-form 11"/>
            <p:cNvSpPr/>
            <p:nvPr/>
          </p:nvSpPr>
          <p:spPr>
            <a:xfrm>
              <a:off x="899592" y="-27384"/>
              <a:ext cx="792088" cy="360040"/>
            </a:xfrm>
            <a:prstGeom prst="chevron">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sv-SE">
                <a:solidFill>
                  <a:schemeClr val="tx1"/>
                </a:solidFill>
              </a:endParaRPr>
            </a:p>
          </p:txBody>
        </p:sp>
        <p:sp>
          <p:nvSpPr>
            <p:cNvPr id="13" name="V-form 12"/>
            <p:cNvSpPr/>
            <p:nvPr/>
          </p:nvSpPr>
          <p:spPr>
            <a:xfrm>
              <a:off x="1547664" y="-27384"/>
              <a:ext cx="2304256" cy="360040"/>
            </a:xfrm>
            <a:prstGeom prst="chevron">
              <a:avLst/>
            </a:prstGeom>
            <a:solidFill>
              <a:schemeClr val="tx1">
                <a:lumMod val="75000"/>
                <a:lumOff val="25000"/>
              </a:schemeClr>
            </a:solidFill>
          </p:spPr>
          <p:style>
            <a:lnRef idx="0">
              <a:schemeClr val="dk1"/>
            </a:lnRef>
            <a:fillRef idx="3">
              <a:schemeClr val="dk1"/>
            </a:fillRef>
            <a:effectRef idx="3">
              <a:schemeClr val="dk1"/>
            </a:effectRef>
            <a:fontRef idx="minor">
              <a:schemeClr val="lt1"/>
            </a:fontRef>
          </p:style>
          <p:txBody>
            <a:bodyPr rtlCol="0" anchor="ctr"/>
            <a:lstStyle/>
            <a:p>
              <a:pPr algn="ctr"/>
              <a:endParaRPr lang="sv-SE">
                <a:solidFill>
                  <a:schemeClr val="tx1"/>
                </a:solidFill>
              </a:endParaRPr>
            </a:p>
          </p:txBody>
        </p:sp>
        <p:sp>
          <p:nvSpPr>
            <p:cNvPr id="14" name="V-form 13"/>
            <p:cNvSpPr/>
            <p:nvPr/>
          </p:nvSpPr>
          <p:spPr>
            <a:xfrm>
              <a:off x="3707904" y="-27384"/>
              <a:ext cx="4536504" cy="360040"/>
            </a:xfrm>
            <a:prstGeom prst="chevron">
              <a:avLst/>
            </a:prstGeom>
            <a:gradFill>
              <a:gsLst>
                <a:gs pos="0">
                  <a:srgbClr val="4C216D"/>
                </a:gs>
                <a:gs pos="90000">
                  <a:srgbClr val="C00000"/>
                </a:gs>
              </a:gsLst>
              <a:lin ang="5400000" scaled="0"/>
            </a:gradFill>
          </p:spPr>
          <p:style>
            <a:lnRef idx="0">
              <a:schemeClr val="dk1"/>
            </a:lnRef>
            <a:fillRef idx="3">
              <a:schemeClr val="dk1"/>
            </a:fillRef>
            <a:effectRef idx="3">
              <a:schemeClr val="dk1"/>
            </a:effectRef>
            <a:fontRef idx="minor">
              <a:schemeClr val="lt1"/>
            </a:fontRef>
          </p:style>
          <p:txBody>
            <a:bodyPr rtlCol="0" anchor="ctr"/>
            <a:lstStyle/>
            <a:p>
              <a:pPr algn="ctr"/>
              <a:endParaRPr lang="sv-SE">
                <a:solidFill>
                  <a:schemeClr val="tx1"/>
                </a:solidFill>
              </a:endParaRPr>
            </a:p>
          </p:txBody>
        </p:sp>
        <p:sp>
          <p:nvSpPr>
            <p:cNvPr id="15" name="V-form 14"/>
            <p:cNvSpPr/>
            <p:nvPr/>
          </p:nvSpPr>
          <p:spPr>
            <a:xfrm>
              <a:off x="8100392" y="-27384"/>
              <a:ext cx="720080" cy="360040"/>
            </a:xfrm>
            <a:prstGeom prst="chevron">
              <a:avLst>
                <a:gd name="adj" fmla="val 0"/>
              </a:avLst>
            </a:prstGeom>
            <a:solidFill>
              <a:schemeClr val="accent1">
                <a:lumMod val="50000"/>
              </a:schemeClr>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sv-SE">
                <a:solidFill>
                  <a:schemeClr val="tx1"/>
                </a:solidFill>
              </a:endParaRPr>
            </a:p>
          </p:txBody>
        </p:sp>
        <p:cxnSp>
          <p:nvCxnSpPr>
            <p:cNvPr id="16" name="Rak pil 15"/>
            <p:cNvCxnSpPr/>
            <p:nvPr/>
          </p:nvCxnSpPr>
          <p:spPr>
            <a:xfrm rot="5400000" flipH="1" flipV="1">
              <a:off x="7898600" y="511882"/>
              <a:ext cx="359246" cy="794"/>
            </a:xfrm>
            <a:prstGeom prst="straightConnector1">
              <a:avLst/>
            </a:prstGeom>
            <a:ln w="38100">
              <a:solidFill>
                <a:srgbClr val="FF0000"/>
              </a:solidFill>
              <a:tailEnd type="non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7" name="textruta 16"/>
            <p:cNvSpPr txBox="1"/>
            <p:nvPr/>
          </p:nvSpPr>
          <p:spPr>
            <a:xfrm>
              <a:off x="7668344" y="692696"/>
              <a:ext cx="792088" cy="523220"/>
            </a:xfrm>
            <a:prstGeom prst="rect">
              <a:avLst/>
            </a:prstGeom>
            <a:noFill/>
          </p:spPr>
          <p:txBody>
            <a:bodyPr wrap="square" rtlCol="0">
              <a:spAutoFit/>
            </a:bodyPr>
            <a:lstStyle/>
            <a:p>
              <a:pPr algn="ctr"/>
              <a:r>
                <a:rPr lang="sv-SE" sz="1400" b="1" dirty="0" smtClean="0">
                  <a:solidFill>
                    <a:schemeClr val="bg1"/>
                  </a:solidFill>
                </a:rPr>
                <a:t>Ändens tid</a:t>
              </a:r>
              <a:endParaRPr lang="sv-SE" sz="1400" b="1" dirty="0">
                <a:solidFill>
                  <a:schemeClr val="bg1"/>
                </a:solidFill>
              </a:endParaRPr>
            </a:p>
          </p:txBody>
        </p:sp>
        <p:cxnSp>
          <p:nvCxnSpPr>
            <p:cNvPr id="18" name="Rak pil 17"/>
            <p:cNvCxnSpPr/>
            <p:nvPr/>
          </p:nvCxnSpPr>
          <p:spPr>
            <a:xfrm rot="5400000" flipH="1" flipV="1">
              <a:off x="1921793" y="345951"/>
              <a:ext cx="691902" cy="1588"/>
            </a:xfrm>
            <a:prstGeom prst="straightConnector1">
              <a:avLst/>
            </a:prstGeom>
            <a:ln w="38100">
              <a:solidFill>
                <a:srgbClr val="FF0000"/>
              </a:solidFill>
              <a:tailEnd type="non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9" name="textruta 18"/>
            <p:cNvSpPr txBox="1"/>
            <p:nvPr/>
          </p:nvSpPr>
          <p:spPr>
            <a:xfrm>
              <a:off x="2123728" y="672951"/>
              <a:ext cx="360040" cy="307777"/>
            </a:xfrm>
            <a:prstGeom prst="rect">
              <a:avLst/>
            </a:prstGeom>
            <a:noFill/>
          </p:spPr>
          <p:txBody>
            <a:bodyPr wrap="square" rtlCol="0">
              <a:spAutoFit/>
            </a:bodyPr>
            <a:lstStyle/>
            <a:p>
              <a:r>
                <a:rPr lang="sv-SE" sz="1400" b="1" dirty="0" smtClean="0">
                  <a:solidFill>
                    <a:schemeClr val="bg1"/>
                  </a:solidFill>
                  <a:effectLst>
                    <a:outerShdw blurRad="38100" dist="38100" dir="2700000" algn="tl">
                      <a:srgbClr val="000000">
                        <a:alpha val="43137"/>
                      </a:srgbClr>
                    </a:outerShdw>
                  </a:effectLst>
                </a:rPr>
                <a:t>0</a:t>
              </a:r>
              <a:endParaRPr lang="sv-SE" sz="1400" b="1" dirty="0">
                <a:solidFill>
                  <a:schemeClr val="bg1"/>
                </a:solidFill>
                <a:effectLst>
                  <a:outerShdw blurRad="38100" dist="38100" dir="2700000" algn="tl">
                    <a:srgbClr val="000000">
                      <a:alpha val="43137"/>
                    </a:srgbClr>
                  </a:outerShdw>
                </a:effectLst>
              </a:endParaRPr>
            </a:p>
          </p:txBody>
        </p:sp>
      </p:grpSp>
      <p:cxnSp>
        <p:nvCxnSpPr>
          <p:cNvPr id="20" name="Rak pil 19"/>
          <p:cNvCxnSpPr/>
          <p:nvPr/>
        </p:nvCxnSpPr>
        <p:spPr>
          <a:xfrm rot="5400000" flipH="1" flipV="1">
            <a:off x="935596" y="368660"/>
            <a:ext cx="576064" cy="216024"/>
          </a:xfrm>
          <a:prstGeom prst="straightConnector1">
            <a:avLst/>
          </a:prstGeom>
          <a:ln w="44450">
            <a:solidFill>
              <a:srgbClr val="C00000"/>
            </a:solidFill>
            <a:headEnd type="none"/>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5202773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ruta 3"/>
          <p:cNvSpPr txBox="1"/>
          <p:nvPr/>
        </p:nvSpPr>
        <p:spPr>
          <a:xfrm>
            <a:off x="928662" y="785794"/>
            <a:ext cx="7286676" cy="830997"/>
          </a:xfrm>
          <a:prstGeom prst="rect">
            <a:avLst/>
          </a:prstGeom>
          <a:noFill/>
          <a:effectLst>
            <a:outerShdw blurRad="50800" dist="38100" dir="2700000" algn="tl" rotWithShape="0">
              <a:prstClr val="black">
                <a:alpha val="40000"/>
              </a:prstClr>
            </a:outerShdw>
          </a:effectLst>
        </p:spPr>
        <p:txBody>
          <a:bodyPr wrap="square" rtlCol="0">
            <a:spAutoFit/>
          </a:bodyPr>
          <a:lstStyle/>
          <a:p>
            <a:r>
              <a:rPr lang="sv-SE" sz="4800" dirty="0">
                <a:solidFill>
                  <a:srgbClr val="FFC000"/>
                </a:solidFill>
                <a:latin typeface="Berlin Sans FB Demi" pitchFamily="34" charset="0"/>
              </a:rPr>
              <a:t>Varför studera Daniel 11?</a:t>
            </a:r>
          </a:p>
        </p:txBody>
      </p:sp>
      <p:sp>
        <p:nvSpPr>
          <p:cNvPr id="5" name="textruta 4"/>
          <p:cNvSpPr txBox="1"/>
          <p:nvPr/>
        </p:nvSpPr>
        <p:spPr>
          <a:xfrm>
            <a:off x="1071538" y="1928802"/>
            <a:ext cx="6452790" cy="1754326"/>
          </a:xfrm>
          <a:prstGeom prst="rect">
            <a:avLst/>
          </a:prstGeom>
          <a:noFill/>
          <a:effectLst>
            <a:outerShdw blurRad="50800" dist="38100" dir="2700000" algn="tl" rotWithShape="0">
              <a:prstClr val="black">
                <a:alpha val="40000"/>
              </a:prstClr>
            </a:outerShdw>
          </a:effectLst>
        </p:spPr>
        <p:txBody>
          <a:bodyPr wrap="square" rtlCol="0">
            <a:spAutoFit/>
          </a:bodyPr>
          <a:lstStyle/>
          <a:p>
            <a:r>
              <a:rPr lang="sv-SE" sz="3600" dirty="0" smtClean="0">
                <a:solidFill>
                  <a:schemeClr val="bg1"/>
                </a:solidFill>
                <a:effectLst>
                  <a:outerShdw blurRad="38100" dist="38100" dir="2700000" algn="tl">
                    <a:srgbClr val="000000">
                      <a:alpha val="43137"/>
                    </a:srgbClr>
                  </a:outerShdw>
                </a:effectLst>
                <a:latin typeface="Arial Rounded MT Bold" pitchFamily="34" charset="0"/>
              </a:rPr>
              <a:t>bestämt </a:t>
            </a:r>
            <a:r>
              <a:rPr lang="sv-SE" sz="3600" dirty="0">
                <a:solidFill>
                  <a:srgbClr val="FFFF00"/>
                </a:solidFill>
                <a:effectLst>
                  <a:outerShdw blurRad="38100" dist="38100" dir="2700000" algn="tl">
                    <a:srgbClr val="000000">
                      <a:alpha val="43137"/>
                    </a:srgbClr>
                  </a:outerShdw>
                </a:effectLst>
                <a:latin typeface="Arial Rounded MT Bold" pitchFamily="34" charset="0"/>
              </a:rPr>
              <a:t>budskap</a:t>
            </a:r>
            <a:r>
              <a:rPr lang="sv-SE" sz="3600" dirty="0">
                <a:solidFill>
                  <a:schemeClr val="bg1"/>
                </a:solidFill>
                <a:effectLst>
                  <a:outerShdw blurRad="38100" dist="38100" dir="2700000" algn="tl">
                    <a:srgbClr val="000000">
                      <a:alpha val="43137"/>
                    </a:srgbClr>
                  </a:outerShdw>
                </a:effectLst>
                <a:latin typeface="Arial Rounded MT Bold" pitchFamily="34" charset="0"/>
              </a:rPr>
              <a:t> som kommer att </a:t>
            </a:r>
            <a:r>
              <a:rPr lang="sv-SE" sz="3600" dirty="0">
                <a:solidFill>
                  <a:srgbClr val="FFFF00"/>
                </a:solidFill>
                <a:effectLst>
                  <a:outerShdw blurRad="38100" dist="38100" dir="2700000" algn="tl">
                    <a:srgbClr val="000000">
                      <a:alpha val="43137"/>
                    </a:srgbClr>
                  </a:outerShdw>
                </a:effectLst>
                <a:latin typeface="Arial Rounded MT Bold" pitchFamily="34" charset="0"/>
              </a:rPr>
              <a:t>hjälpa</a:t>
            </a:r>
            <a:r>
              <a:rPr lang="sv-SE" sz="3600" dirty="0">
                <a:solidFill>
                  <a:schemeClr val="bg1"/>
                </a:solidFill>
                <a:effectLst>
                  <a:outerShdw blurRad="38100" dist="38100" dir="2700000" algn="tl">
                    <a:srgbClr val="000000">
                      <a:alpha val="43137"/>
                    </a:srgbClr>
                  </a:outerShdw>
                </a:effectLst>
                <a:latin typeface="Arial Rounded MT Bold" pitchFamily="34" charset="0"/>
              </a:rPr>
              <a:t> deras åhörare att välja rätt väg</a:t>
            </a:r>
            <a:r>
              <a:rPr lang="sv-SE" sz="3600" dirty="0" smtClean="0">
                <a:solidFill>
                  <a:schemeClr val="bg1"/>
                </a:solidFill>
                <a:effectLst>
                  <a:outerShdw blurRad="38100" dist="38100" dir="2700000" algn="tl">
                    <a:srgbClr val="000000">
                      <a:alpha val="43137"/>
                    </a:srgbClr>
                  </a:outerShdw>
                </a:effectLst>
                <a:latin typeface="Arial Rounded MT Bold" pitchFamily="34" charset="0"/>
              </a:rPr>
              <a:t>.”</a:t>
            </a:r>
            <a:endParaRPr lang="sv-SE" sz="3400" dirty="0" smtClean="0">
              <a:solidFill>
                <a:schemeClr val="bg1"/>
              </a:solidFill>
              <a:effectLst>
                <a:outerShdw blurRad="38100" dist="38100" dir="2700000" algn="tl">
                  <a:srgbClr val="000000">
                    <a:alpha val="43137"/>
                  </a:srgbClr>
                </a:outerShdw>
              </a:effectLst>
              <a:latin typeface="Arial Rounded MT Bold" pitchFamily="34" charset="0"/>
            </a:endParaRPr>
          </a:p>
        </p:txBody>
      </p:sp>
      <p:sp>
        <p:nvSpPr>
          <p:cNvPr id="21" name="textruta 20"/>
          <p:cNvSpPr txBox="1"/>
          <p:nvPr/>
        </p:nvSpPr>
        <p:spPr>
          <a:xfrm>
            <a:off x="6804248" y="5662989"/>
            <a:ext cx="1922761" cy="646331"/>
          </a:xfrm>
          <a:prstGeom prst="rect">
            <a:avLst/>
          </a:prstGeom>
          <a:noFill/>
          <a:effectLst>
            <a:outerShdw blurRad="50800" dist="38100" dir="2700000" algn="tl" rotWithShape="0">
              <a:prstClr val="black">
                <a:alpha val="40000"/>
              </a:prstClr>
            </a:outerShdw>
          </a:effectLst>
        </p:spPr>
        <p:txBody>
          <a:bodyPr wrap="square" rtlCol="0">
            <a:spAutoFit/>
          </a:bodyPr>
          <a:lstStyle/>
          <a:p>
            <a:pPr marL="342900" indent="-342900" algn="r"/>
            <a:r>
              <a:rPr lang="sv-SE" b="1" i="1" dirty="0" smtClean="0">
                <a:solidFill>
                  <a:schemeClr val="bg1"/>
                </a:solidFill>
              </a:rPr>
              <a:t>Gospel </a:t>
            </a:r>
            <a:r>
              <a:rPr lang="sv-SE" b="1" i="1" dirty="0" err="1" smtClean="0">
                <a:solidFill>
                  <a:schemeClr val="bg1"/>
                </a:solidFill>
              </a:rPr>
              <a:t>Workers</a:t>
            </a:r>
            <a:r>
              <a:rPr lang="sv-SE" b="1" i="1" dirty="0" smtClean="0">
                <a:solidFill>
                  <a:schemeClr val="bg1"/>
                </a:solidFill>
              </a:rPr>
              <a:t>, s. 98</a:t>
            </a:r>
            <a:endParaRPr lang="sv-SE" b="1" dirty="0">
              <a:solidFill>
                <a:schemeClr val="bg1"/>
              </a:solidFill>
            </a:endParaRPr>
          </a:p>
        </p:txBody>
      </p:sp>
      <p:pic>
        <p:nvPicPr>
          <p:cNvPr id="1026" name="Picture 2" descr="C:\Documents and Settings\Jonathan Karlsson\Mina dokument\Mötesserier\Bildarkiv\Evangelism Images\23 - Spirit of Prophecy\0823128 - Ellen White vision.jpg"/>
          <p:cNvPicPr>
            <a:picLocks noChangeAspect="1" noChangeArrowheads="1"/>
          </p:cNvPicPr>
          <p:nvPr/>
        </p:nvPicPr>
        <p:blipFill>
          <a:blip r:embed="rId3" cstate="screen"/>
          <a:srcRect/>
          <a:stretch>
            <a:fillRect/>
          </a:stretch>
        </p:blipFill>
        <p:spPr bwMode="auto">
          <a:xfrm flipH="1">
            <a:off x="7308304" y="3781039"/>
            <a:ext cx="1440160" cy="1736193"/>
          </a:xfrm>
          <a:prstGeom prst="rect">
            <a:avLst/>
          </a:prstGeom>
          <a:noFill/>
        </p:spPr>
      </p:pic>
    </p:spTree>
    <p:extLst>
      <p:ext uri="{BB962C8B-B14F-4D97-AF65-F5344CB8AC3E}">
        <p14:creationId xmlns:p14="http://schemas.microsoft.com/office/powerpoint/2010/main" val="1213489556"/>
      </p:ext>
    </p:extLst>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ruta 3"/>
          <p:cNvSpPr txBox="1"/>
          <p:nvPr/>
        </p:nvSpPr>
        <p:spPr>
          <a:xfrm>
            <a:off x="928662" y="785794"/>
            <a:ext cx="7286676" cy="830997"/>
          </a:xfrm>
          <a:prstGeom prst="rect">
            <a:avLst/>
          </a:prstGeom>
          <a:noFill/>
          <a:effectLst>
            <a:outerShdw blurRad="50800" dist="38100" dir="2700000" algn="tl" rotWithShape="0">
              <a:prstClr val="black">
                <a:alpha val="40000"/>
              </a:prstClr>
            </a:outerShdw>
          </a:effectLst>
        </p:spPr>
        <p:txBody>
          <a:bodyPr wrap="square" rtlCol="0">
            <a:spAutoFit/>
          </a:bodyPr>
          <a:lstStyle/>
          <a:p>
            <a:r>
              <a:rPr lang="sv-SE" sz="4800" dirty="0" smtClean="0">
                <a:solidFill>
                  <a:srgbClr val="FFC000"/>
                </a:solidFill>
                <a:latin typeface="Berlin Sans FB Demi" pitchFamily="34" charset="0"/>
              </a:rPr>
              <a:t>Daniel 11:10-12</a:t>
            </a:r>
            <a:endParaRPr lang="sv-SE" sz="4800" dirty="0">
              <a:solidFill>
                <a:srgbClr val="FFC000"/>
              </a:solidFill>
              <a:latin typeface="Berlin Sans FB Demi" pitchFamily="34" charset="0"/>
            </a:endParaRPr>
          </a:p>
        </p:txBody>
      </p:sp>
      <p:sp>
        <p:nvSpPr>
          <p:cNvPr id="5" name="Rektangel 4"/>
          <p:cNvSpPr/>
          <p:nvPr/>
        </p:nvSpPr>
        <p:spPr>
          <a:xfrm>
            <a:off x="0" y="1772816"/>
            <a:ext cx="9144000" cy="3456384"/>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sv-SE"/>
          </a:p>
        </p:txBody>
      </p:sp>
      <p:sp>
        <p:nvSpPr>
          <p:cNvPr id="40" name="Femhörning 39"/>
          <p:cNvSpPr/>
          <p:nvPr/>
        </p:nvSpPr>
        <p:spPr>
          <a:xfrm>
            <a:off x="0" y="1772816"/>
            <a:ext cx="1259632" cy="3456384"/>
          </a:xfrm>
          <a:prstGeom prst="homePlate">
            <a:avLst>
              <a:gd name="adj" fmla="val 92603"/>
            </a:avLst>
          </a:prstGeom>
          <a:solidFill>
            <a:schemeClr val="bg1">
              <a:lumMod val="75000"/>
            </a:schemeClr>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sv-SE"/>
          </a:p>
        </p:txBody>
      </p:sp>
      <p:sp>
        <p:nvSpPr>
          <p:cNvPr id="21" name="textruta 20"/>
          <p:cNvSpPr txBox="1"/>
          <p:nvPr/>
        </p:nvSpPr>
        <p:spPr>
          <a:xfrm>
            <a:off x="539552" y="4293096"/>
            <a:ext cx="1368152" cy="646331"/>
          </a:xfrm>
          <a:prstGeom prst="rect">
            <a:avLst/>
          </a:prstGeom>
          <a:noFill/>
          <a:effectLst>
            <a:outerShdw blurRad="50800" dist="38100" dir="2700000" algn="tl" rotWithShape="0">
              <a:prstClr val="black">
                <a:alpha val="40000"/>
              </a:prstClr>
            </a:outerShdw>
          </a:effectLst>
        </p:spPr>
        <p:txBody>
          <a:bodyPr wrap="square" rtlCol="0">
            <a:spAutoFit/>
          </a:bodyPr>
          <a:lstStyle/>
          <a:p>
            <a:pPr marL="342900" indent="-342900" algn="ctr"/>
            <a:r>
              <a:rPr lang="sv-SE" b="1" dirty="0" smtClean="0">
                <a:solidFill>
                  <a:schemeClr val="bg1"/>
                </a:solidFill>
                <a:effectLst>
                  <a:outerShdw blurRad="38100" dist="38100" dir="2700000" algn="tl">
                    <a:srgbClr val="000000">
                      <a:alpha val="43137"/>
                    </a:srgbClr>
                  </a:outerShdw>
                </a:effectLst>
              </a:rPr>
              <a:t>Alexander </a:t>
            </a:r>
          </a:p>
          <a:p>
            <a:pPr marL="342900" indent="-342900" algn="ctr"/>
            <a:r>
              <a:rPr lang="sv-SE" b="1" dirty="0" smtClean="0">
                <a:solidFill>
                  <a:schemeClr val="bg1"/>
                </a:solidFill>
                <a:effectLst>
                  <a:outerShdw blurRad="38100" dist="38100" dir="2700000" algn="tl">
                    <a:srgbClr val="000000">
                      <a:alpha val="43137"/>
                    </a:srgbClr>
                  </a:outerShdw>
                </a:effectLst>
              </a:rPr>
              <a:t>den store</a:t>
            </a:r>
            <a:endParaRPr lang="sv-SE" b="1" dirty="0">
              <a:solidFill>
                <a:schemeClr val="bg1"/>
              </a:solidFill>
              <a:effectLst>
                <a:outerShdw blurRad="38100" dist="38100" dir="2700000" algn="tl">
                  <a:srgbClr val="000000">
                    <a:alpha val="43137"/>
                  </a:srgbClr>
                </a:outerShdw>
              </a:effectLst>
            </a:endParaRPr>
          </a:p>
        </p:txBody>
      </p:sp>
      <p:grpSp>
        <p:nvGrpSpPr>
          <p:cNvPr id="2" name="Grupp 17"/>
          <p:cNvGrpSpPr/>
          <p:nvPr/>
        </p:nvGrpSpPr>
        <p:grpSpPr>
          <a:xfrm>
            <a:off x="179512" y="-27384"/>
            <a:ext cx="8640960" cy="1243300"/>
            <a:chOff x="179512" y="-27384"/>
            <a:chExt cx="8640960" cy="1243300"/>
          </a:xfrm>
        </p:grpSpPr>
        <p:sp>
          <p:nvSpPr>
            <p:cNvPr id="25" name="Femhörning 24"/>
            <p:cNvSpPr/>
            <p:nvPr/>
          </p:nvSpPr>
          <p:spPr>
            <a:xfrm>
              <a:off x="323528" y="-27384"/>
              <a:ext cx="720080" cy="360040"/>
            </a:xfrm>
            <a:prstGeom prst="homePlate">
              <a:avLst/>
            </a:prstGeom>
            <a:solidFill>
              <a:schemeClr val="bg1">
                <a:lumMod val="6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sv-SE"/>
            </a:p>
          </p:txBody>
        </p:sp>
        <p:cxnSp>
          <p:nvCxnSpPr>
            <p:cNvPr id="27" name="Rak pil 26"/>
            <p:cNvCxnSpPr/>
            <p:nvPr/>
          </p:nvCxnSpPr>
          <p:spPr>
            <a:xfrm rot="5400000" flipH="1" flipV="1">
              <a:off x="144302" y="493512"/>
              <a:ext cx="359246" cy="794"/>
            </a:xfrm>
            <a:prstGeom prst="straightConnector1">
              <a:avLst/>
            </a:prstGeom>
            <a:ln w="38100">
              <a:solidFill>
                <a:srgbClr val="FF0000"/>
              </a:solidFill>
              <a:tailEnd type="non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8" name="textruta 27"/>
            <p:cNvSpPr txBox="1"/>
            <p:nvPr/>
          </p:nvSpPr>
          <p:spPr>
            <a:xfrm>
              <a:off x="179512" y="673532"/>
              <a:ext cx="648072" cy="523220"/>
            </a:xfrm>
            <a:prstGeom prst="rect">
              <a:avLst/>
            </a:prstGeom>
            <a:noFill/>
          </p:spPr>
          <p:txBody>
            <a:bodyPr wrap="square" rtlCol="0">
              <a:spAutoFit/>
            </a:bodyPr>
            <a:lstStyle/>
            <a:p>
              <a:r>
                <a:rPr lang="sv-SE" sz="1400" b="1" dirty="0" smtClean="0">
                  <a:solidFill>
                    <a:schemeClr val="bg1"/>
                  </a:solidFill>
                  <a:effectLst>
                    <a:outerShdw blurRad="38100" dist="38100" dir="2700000" algn="tl">
                      <a:srgbClr val="000000">
                        <a:alpha val="43137"/>
                      </a:srgbClr>
                    </a:outerShdw>
                  </a:effectLst>
                </a:rPr>
                <a:t>539 </a:t>
              </a:r>
              <a:r>
                <a:rPr lang="sv-SE" sz="1400" b="1" dirty="0" err="1" smtClean="0">
                  <a:solidFill>
                    <a:schemeClr val="bg1"/>
                  </a:solidFill>
                  <a:effectLst>
                    <a:outerShdw blurRad="38100" dist="38100" dir="2700000" algn="tl">
                      <a:srgbClr val="000000">
                        <a:alpha val="43137"/>
                      </a:srgbClr>
                    </a:outerShdw>
                  </a:effectLst>
                </a:rPr>
                <a:t>f.Kr</a:t>
              </a:r>
              <a:endParaRPr lang="sv-SE" sz="1400" b="1" dirty="0">
                <a:solidFill>
                  <a:schemeClr val="bg1"/>
                </a:solidFill>
                <a:effectLst>
                  <a:outerShdw blurRad="38100" dist="38100" dir="2700000" algn="tl">
                    <a:srgbClr val="000000">
                      <a:alpha val="43137"/>
                    </a:srgbClr>
                  </a:outerShdw>
                </a:effectLst>
              </a:endParaRPr>
            </a:p>
          </p:txBody>
        </p:sp>
        <p:sp>
          <p:nvSpPr>
            <p:cNvPr id="29" name="V-form 28"/>
            <p:cNvSpPr/>
            <p:nvPr/>
          </p:nvSpPr>
          <p:spPr>
            <a:xfrm>
              <a:off x="899592" y="-27384"/>
              <a:ext cx="792088" cy="360040"/>
            </a:xfrm>
            <a:prstGeom prst="chevron">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sv-SE">
                <a:solidFill>
                  <a:schemeClr val="tx1"/>
                </a:solidFill>
              </a:endParaRPr>
            </a:p>
          </p:txBody>
        </p:sp>
        <p:sp>
          <p:nvSpPr>
            <p:cNvPr id="30" name="V-form 29"/>
            <p:cNvSpPr/>
            <p:nvPr/>
          </p:nvSpPr>
          <p:spPr>
            <a:xfrm>
              <a:off x="1547664" y="-27384"/>
              <a:ext cx="2304256" cy="360040"/>
            </a:xfrm>
            <a:prstGeom prst="chevron">
              <a:avLst/>
            </a:prstGeom>
            <a:solidFill>
              <a:schemeClr val="tx1">
                <a:lumMod val="75000"/>
                <a:lumOff val="25000"/>
              </a:schemeClr>
            </a:solidFill>
          </p:spPr>
          <p:style>
            <a:lnRef idx="0">
              <a:schemeClr val="dk1"/>
            </a:lnRef>
            <a:fillRef idx="3">
              <a:schemeClr val="dk1"/>
            </a:fillRef>
            <a:effectRef idx="3">
              <a:schemeClr val="dk1"/>
            </a:effectRef>
            <a:fontRef idx="minor">
              <a:schemeClr val="lt1"/>
            </a:fontRef>
          </p:style>
          <p:txBody>
            <a:bodyPr rtlCol="0" anchor="ctr"/>
            <a:lstStyle/>
            <a:p>
              <a:pPr algn="ctr"/>
              <a:endParaRPr lang="sv-SE">
                <a:solidFill>
                  <a:schemeClr val="tx1"/>
                </a:solidFill>
              </a:endParaRPr>
            </a:p>
          </p:txBody>
        </p:sp>
        <p:sp>
          <p:nvSpPr>
            <p:cNvPr id="31" name="V-form 30"/>
            <p:cNvSpPr/>
            <p:nvPr/>
          </p:nvSpPr>
          <p:spPr>
            <a:xfrm>
              <a:off x="3707904" y="-27384"/>
              <a:ext cx="4536504" cy="360040"/>
            </a:xfrm>
            <a:prstGeom prst="chevron">
              <a:avLst/>
            </a:prstGeom>
            <a:gradFill>
              <a:gsLst>
                <a:gs pos="0">
                  <a:srgbClr val="4C216D"/>
                </a:gs>
                <a:gs pos="90000">
                  <a:srgbClr val="C00000"/>
                </a:gs>
              </a:gsLst>
              <a:lin ang="5400000" scaled="0"/>
            </a:gradFill>
          </p:spPr>
          <p:style>
            <a:lnRef idx="0">
              <a:schemeClr val="dk1"/>
            </a:lnRef>
            <a:fillRef idx="3">
              <a:schemeClr val="dk1"/>
            </a:fillRef>
            <a:effectRef idx="3">
              <a:schemeClr val="dk1"/>
            </a:effectRef>
            <a:fontRef idx="minor">
              <a:schemeClr val="lt1"/>
            </a:fontRef>
          </p:style>
          <p:txBody>
            <a:bodyPr rtlCol="0" anchor="ctr"/>
            <a:lstStyle/>
            <a:p>
              <a:pPr algn="ctr"/>
              <a:endParaRPr lang="sv-SE">
                <a:solidFill>
                  <a:schemeClr val="tx1"/>
                </a:solidFill>
              </a:endParaRPr>
            </a:p>
          </p:txBody>
        </p:sp>
        <p:sp>
          <p:nvSpPr>
            <p:cNvPr id="32" name="V-form 31"/>
            <p:cNvSpPr/>
            <p:nvPr/>
          </p:nvSpPr>
          <p:spPr>
            <a:xfrm>
              <a:off x="8100392" y="-27384"/>
              <a:ext cx="720080" cy="360040"/>
            </a:xfrm>
            <a:prstGeom prst="chevron">
              <a:avLst>
                <a:gd name="adj" fmla="val 0"/>
              </a:avLst>
            </a:prstGeom>
            <a:solidFill>
              <a:schemeClr val="accent1">
                <a:lumMod val="50000"/>
              </a:schemeClr>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sv-SE">
                <a:solidFill>
                  <a:schemeClr val="tx1"/>
                </a:solidFill>
              </a:endParaRPr>
            </a:p>
          </p:txBody>
        </p:sp>
        <p:cxnSp>
          <p:nvCxnSpPr>
            <p:cNvPr id="33" name="Rak pil 32"/>
            <p:cNvCxnSpPr/>
            <p:nvPr/>
          </p:nvCxnSpPr>
          <p:spPr>
            <a:xfrm rot="5400000" flipH="1" flipV="1">
              <a:off x="7898600" y="511882"/>
              <a:ext cx="359246" cy="794"/>
            </a:xfrm>
            <a:prstGeom prst="straightConnector1">
              <a:avLst/>
            </a:prstGeom>
            <a:ln w="38100">
              <a:solidFill>
                <a:srgbClr val="FF0000"/>
              </a:solidFill>
              <a:tailEnd type="non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4" name="textruta 33"/>
            <p:cNvSpPr txBox="1"/>
            <p:nvPr/>
          </p:nvSpPr>
          <p:spPr>
            <a:xfrm>
              <a:off x="7668344" y="692696"/>
              <a:ext cx="792088" cy="523220"/>
            </a:xfrm>
            <a:prstGeom prst="rect">
              <a:avLst/>
            </a:prstGeom>
            <a:noFill/>
          </p:spPr>
          <p:txBody>
            <a:bodyPr wrap="square" rtlCol="0">
              <a:spAutoFit/>
            </a:bodyPr>
            <a:lstStyle/>
            <a:p>
              <a:pPr algn="ctr"/>
              <a:r>
                <a:rPr lang="sv-SE" sz="1400" b="1" dirty="0" smtClean="0">
                  <a:solidFill>
                    <a:schemeClr val="bg1"/>
                  </a:solidFill>
                </a:rPr>
                <a:t>Ändens tid</a:t>
              </a:r>
              <a:endParaRPr lang="sv-SE" sz="1400" b="1" dirty="0">
                <a:solidFill>
                  <a:schemeClr val="bg1"/>
                </a:solidFill>
              </a:endParaRPr>
            </a:p>
          </p:txBody>
        </p:sp>
        <p:cxnSp>
          <p:nvCxnSpPr>
            <p:cNvPr id="35" name="Rak pil 34"/>
            <p:cNvCxnSpPr/>
            <p:nvPr/>
          </p:nvCxnSpPr>
          <p:spPr>
            <a:xfrm rot="5400000" flipH="1" flipV="1">
              <a:off x="1921793" y="345951"/>
              <a:ext cx="691902" cy="1588"/>
            </a:xfrm>
            <a:prstGeom prst="straightConnector1">
              <a:avLst/>
            </a:prstGeom>
            <a:ln w="38100">
              <a:solidFill>
                <a:srgbClr val="FF0000"/>
              </a:solidFill>
              <a:tailEnd type="non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6" name="textruta 35"/>
            <p:cNvSpPr txBox="1"/>
            <p:nvPr/>
          </p:nvSpPr>
          <p:spPr>
            <a:xfrm>
              <a:off x="2123728" y="672951"/>
              <a:ext cx="360040" cy="307777"/>
            </a:xfrm>
            <a:prstGeom prst="rect">
              <a:avLst/>
            </a:prstGeom>
            <a:noFill/>
          </p:spPr>
          <p:txBody>
            <a:bodyPr wrap="square" rtlCol="0">
              <a:spAutoFit/>
            </a:bodyPr>
            <a:lstStyle/>
            <a:p>
              <a:r>
                <a:rPr lang="sv-SE" sz="1400" b="1" dirty="0" smtClean="0">
                  <a:solidFill>
                    <a:schemeClr val="bg1"/>
                  </a:solidFill>
                  <a:effectLst>
                    <a:outerShdw blurRad="38100" dist="38100" dir="2700000" algn="tl">
                      <a:srgbClr val="000000">
                        <a:alpha val="43137"/>
                      </a:srgbClr>
                    </a:outerShdw>
                  </a:effectLst>
                </a:rPr>
                <a:t>0</a:t>
              </a:r>
              <a:endParaRPr lang="sv-SE" sz="1400" b="1" dirty="0">
                <a:solidFill>
                  <a:schemeClr val="bg1"/>
                </a:solidFill>
                <a:effectLst>
                  <a:outerShdw blurRad="38100" dist="38100" dir="2700000" algn="tl">
                    <a:srgbClr val="000000">
                      <a:alpha val="43137"/>
                    </a:srgbClr>
                  </a:outerShdw>
                </a:effectLst>
              </a:endParaRPr>
            </a:p>
          </p:txBody>
        </p:sp>
      </p:grpSp>
      <p:cxnSp>
        <p:nvCxnSpPr>
          <p:cNvPr id="37" name="Rak pil 36"/>
          <p:cNvCxnSpPr/>
          <p:nvPr/>
        </p:nvCxnSpPr>
        <p:spPr>
          <a:xfrm rot="5400000" flipH="1" flipV="1">
            <a:off x="-36512" y="836712"/>
            <a:ext cx="1440160" cy="432048"/>
          </a:xfrm>
          <a:prstGeom prst="straightConnector1">
            <a:avLst/>
          </a:prstGeom>
          <a:ln w="44450">
            <a:solidFill>
              <a:srgbClr val="C00000"/>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38" name="Rektangel 37"/>
          <p:cNvSpPr/>
          <p:nvPr/>
        </p:nvSpPr>
        <p:spPr>
          <a:xfrm>
            <a:off x="899592" y="0"/>
            <a:ext cx="648072" cy="332656"/>
          </a:xfrm>
          <a:prstGeom prst="rect">
            <a:avLst/>
          </a:prstGeom>
          <a:noFill/>
          <a:ln w="28575">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1" name="Rektangel 40"/>
          <p:cNvSpPr/>
          <p:nvPr/>
        </p:nvSpPr>
        <p:spPr>
          <a:xfrm>
            <a:off x="0" y="1772816"/>
            <a:ext cx="9144000" cy="3456384"/>
          </a:xfrm>
          <a:prstGeom prst="rect">
            <a:avLst/>
          </a:prstGeom>
          <a:noFill/>
          <a:ln w="28575">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6" name="textruta 25"/>
          <p:cNvSpPr txBox="1"/>
          <p:nvPr/>
        </p:nvSpPr>
        <p:spPr>
          <a:xfrm>
            <a:off x="1547664" y="4869160"/>
            <a:ext cx="1368152" cy="369332"/>
          </a:xfrm>
          <a:prstGeom prst="rect">
            <a:avLst/>
          </a:prstGeom>
          <a:noFill/>
          <a:effectLst>
            <a:outerShdw blurRad="50800" dist="38100" dir="2700000" algn="tl" rotWithShape="0">
              <a:prstClr val="black">
                <a:alpha val="40000"/>
              </a:prstClr>
            </a:outerShdw>
          </a:effectLst>
        </p:spPr>
        <p:txBody>
          <a:bodyPr wrap="square" rtlCol="0">
            <a:spAutoFit/>
          </a:bodyPr>
          <a:lstStyle/>
          <a:p>
            <a:pPr marL="342900" indent="-342900" algn="ctr"/>
            <a:r>
              <a:rPr lang="sv-SE" b="1" dirty="0" smtClean="0">
                <a:solidFill>
                  <a:schemeClr val="bg1"/>
                </a:solidFill>
                <a:effectLst>
                  <a:outerShdw blurRad="38100" dist="38100" dir="2700000" algn="tl">
                    <a:srgbClr val="000000">
                      <a:alpha val="43137"/>
                    </a:srgbClr>
                  </a:outerShdw>
                </a:effectLst>
              </a:rPr>
              <a:t>Ptolemaios I</a:t>
            </a:r>
            <a:endParaRPr lang="sv-SE" b="1" dirty="0">
              <a:solidFill>
                <a:schemeClr val="bg1"/>
              </a:solidFill>
              <a:effectLst>
                <a:outerShdw blurRad="38100" dist="38100" dir="2700000" algn="tl">
                  <a:srgbClr val="000000">
                    <a:alpha val="43137"/>
                  </a:srgbClr>
                </a:outerShdw>
              </a:effectLst>
            </a:endParaRPr>
          </a:p>
        </p:txBody>
      </p:sp>
      <p:sp>
        <p:nvSpPr>
          <p:cNvPr id="24" name="textruta 23"/>
          <p:cNvSpPr txBox="1"/>
          <p:nvPr/>
        </p:nvSpPr>
        <p:spPr>
          <a:xfrm>
            <a:off x="1763688" y="1844824"/>
            <a:ext cx="1152128" cy="369332"/>
          </a:xfrm>
          <a:prstGeom prst="rect">
            <a:avLst/>
          </a:prstGeom>
          <a:noFill/>
          <a:effectLst>
            <a:outerShdw blurRad="50800" dist="38100" dir="2700000" algn="tl" rotWithShape="0">
              <a:prstClr val="black">
                <a:alpha val="40000"/>
              </a:prstClr>
            </a:outerShdw>
          </a:effectLst>
        </p:spPr>
        <p:txBody>
          <a:bodyPr wrap="square" rtlCol="0">
            <a:spAutoFit/>
          </a:bodyPr>
          <a:lstStyle/>
          <a:p>
            <a:pPr marL="342900" indent="-342900" algn="ctr"/>
            <a:r>
              <a:rPr lang="sv-SE" b="1" dirty="0" err="1" smtClean="0">
                <a:solidFill>
                  <a:schemeClr val="bg1"/>
                </a:solidFill>
                <a:effectLst>
                  <a:outerShdw blurRad="38100" dist="38100" dir="2700000" algn="tl">
                    <a:srgbClr val="000000">
                      <a:alpha val="43137"/>
                    </a:srgbClr>
                  </a:outerShdw>
                </a:effectLst>
              </a:rPr>
              <a:t>Seleukos</a:t>
            </a:r>
            <a:r>
              <a:rPr lang="sv-SE" b="1" dirty="0" smtClean="0">
                <a:solidFill>
                  <a:schemeClr val="bg1"/>
                </a:solidFill>
                <a:effectLst>
                  <a:outerShdw blurRad="38100" dist="38100" dir="2700000" algn="tl">
                    <a:srgbClr val="000000">
                      <a:alpha val="43137"/>
                    </a:srgbClr>
                  </a:outerShdw>
                </a:effectLst>
              </a:rPr>
              <a:t> I</a:t>
            </a:r>
            <a:endParaRPr lang="sv-SE" b="1" dirty="0">
              <a:solidFill>
                <a:schemeClr val="bg1"/>
              </a:solidFill>
              <a:effectLst>
                <a:outerShdw blurRad="38100" dist="38100" dir="2700000" algn="tl">
                  <a:srgbClr val="000000">
                    <a:alpha val="43137"/>
                  </a:srgbClr>
                </a:outerShdw>
              </a:effectLst>
            </a:endParaRPr>
          </a:p>
        </p:txBody>
      </p:sp>
      <p:grpSp>
        <p:nvGrpSpPr>
          <p:cNvPr id="7" name="Grupp 48"/>
          <p:cNvGrpSpPr/>
          <p:nvPr/>
        </p:nvGrpSpPr>
        <p:grpSpPr>
          <a:xfrm>
            <a:off x="3779912" y="1844824"/>
            <a:ext cx="1296144" cy="1579395"/>
            <a:chOff x="3779912" y="1844824"/>
            <a:chExt cx="1296144" cy="1579395"/>
          </a:xfrm>
        </p:grpSpPr>
        <p:pic>
          <p:nvPicPr>
            <p:cNvPr id="2050" name="Picture 2" descr="C:\Documents and Settings\Jonathan Karlsson\Mina dokument\Mötesserier\Övrigt\Daniel 11\AntiochusII.jpg"/>
            <p:cNvPicPr>
              <a:picLocks noChangeAspect="1" noChangeArrowheads="1"/>
            </p:cNvPicPr>
            <p:nvPr/>
          </p:nvPicPr>
          <p:blipFill>
            <a:blip r:embed="rId3" cstate="screen"/>
            <a:srcRect/>
            <a:stretch>
              <a:fillRect/>
            </a:stretch>
          </p:blipFill>
          <p:spPr bwMode="auto">
            <a:xfrm>
              <a:off x="3851920" y="2276872"/>
              <a:ext cx="1153237" cy="1147347"/>
            </a:xfrm>
            <a:prstGeom prst="rect">
              <a:avLst/>
            </a:prstGeom>
            <a:noFill/>
          </p:spPr>
        </p:pic>
        <p:sp>
          <p:nvSpPr>
            <p:cNvPr id="43" name="textruta 42"/>
            <p:cNvSpPr txBox="1"/>
            <p:nvPr/>
          </p:nvSpPr>
          <p:spPr>
            <a:xfrm>
              <a:off x="3779912" y="1844824"/>
              <a:ext cx="1296144" cy="369332"/>
            </a:xfrm>
            <a:prstGeom prst="rect">
              <a:avLst/>
            </a:prstGeom>
            <a:noFill/>
            <a:effectLst>
              <a:outerShdw blurRad="50800" dist="38100" dir="2700000" algn="tl" rotWithShape="0">
                <a:prstClr val="black">
                  <a:alpha val="40000"/>
                </a:prstClr>
              </a:outerShdw>
            </a:effectLst>
          </p:spPr>
          <p:txBody>
            <a:bodyPr wrap="square" rtlCol="0">
              <a:spAutoFit/>
            </a:bodyPr>
            <a:lstStyle/>
            <a:p>
              <a:pPr marL="342900" indent="-342900" algn="ctr"/>
              <a:r>
                <a:rPr lang="sv-SE" b="1" dirty="0" err="1" smtClean="0">
                  <a:solidFill>
                    <a:schemeClr val="bg1"/>
                  </a:solidFill>
                  <a:effectLst>
                    <a:outerShdw blurRad="38100" dist="38100" dir="2700000" algn="tl">
                      <a:srgbClr val="000000">
                        <a:alpha val="43137"/>
                      </a:srgbClr>
                    </a:outerShdw>
                  </a:effectLst>
                </a:rPr>
                <a:t>Antiokus</a:t>
              </a:r>
              <a:r>
                <a:rPr lang="sv-SE" b="1" dirty="0" smtClean="0">
                  <a:solidFill>
                    <a:schemeClr val="bg1"/>
                  </a:solidFill>
                  <a:effectLst>
                    <a:outerShdw blurRad="38100" dist="38100" dir="2700000" algn="tl">
                      <a:srgbClr val="000000">
                        <a:alpha val="43137"/>
                      </a:srgbClr>
                    </a:outerShdw>
                  </a:effectLst>
                </a:rPr>
                <a:t> II</a:t>
              </a:r>
              <a:endParaRPr lang="sv-SE" b="1" dirty="0">
                <a:solidFill>
                  <a:schemeClr val="bg1"/>
                </a:solidFill>
                <a:effectLst>
                  <a:outerShdw blurRad="38100" dist="38100" dir="2700000" algn="tl">
                    <a:srgbClr val="000000">
                      <a:alpha val="43137"/>
                    </a:srgbClr>
                  </a:outerShdw>
                </a:effectLst>
              </a:endParaRPr>
            </a:p>
          </p:txBody>
        </p:sp>
      </p:grpSp>
      <p:grpSp>
        <p:nvGrpSpPr>
          <p:cNvPr id="11" name="Grupp 65"/>
          <p:cNvGrpSpPr/>
          <p:nvPr/>
        </p:nvGrpSpPr>
        <p:grpSpPr>
          <a:xfrm>
            <a:off x="4932040" y="1772816"/>
            <a:ext cx="1296144" cy="1551736"/>
            <a:chOff x="6637930" y="2852936"/>
            <a:chExt cx="1296144" cy="1551736"/>
          </a:xfrm>
        </p:grpSpPr>
        <p:pic>
          <p:nvPicPr>
            <p:cNvPr id="2054" name="Picture 6" descr="C:\Documents and Settings\Jonathan Karlsson\Mina dokument\Mötesserier\Övrigt\Daniel 11\SeleucusII.jpg"/>
            <p:cNvPicPr>
              <a:picLocks noChangeAspect="1" noChangeArrowheads="1"/>
            </p:cNvPicPr>
            <p:nvPr/>
          </p:nvPicPr>
          <p:blipFill>
            <a:blip r:embed="rId4" cstate="screen">
              <a:extLst>
                <a:ext uri="{BEBA8EAE-BF5A-486C-A8C5-ECC9F3942E4B}">
                  <a14:imgProps xmlns:a14="http://schemas.microsoft.com/office/drawing/2010/main">
                    <a14:imgLayer r:embed="rId5">
                      <a14:imgEffect>
                        <a14:backgroundRemoval t="0" b="100000" l="0" r="51852"/>
                      </a14:imgEffect>
                    </a14:imgLayer>
                  </a14:imgProps>
                </a:ext>
                <a:ext uri="{28A0092B-C50C-407E-A947-70E740481C1C}">
                  <a14:useLocalDpi xmlns:a14="http://schemas.microsoft.com/office/drawing/2010/main"/>
                </a:ext>
              </a:extLst>
            </a:blip>
            <a:srcRect r="49526"/>
            <a:stretch>
              <a:fillRect/>
            </a:stretch>
          </p:blipFill>
          <p:spPr bwMode="auto">
            <a:xfrm>
              <a:off x="6709938" y="3429947"/>
              <a:ext cx="1080120" cy="974725"/>
            </a:xfrm>
            <a:prstGeom prst="rect">
              <a:avLst/>
            </a:prstGeom>
            <a:noFill/>
          </p:spPr>
        </p:pic>
        <p:sp>
          <p:nvSpPr>
            <p:cNvPr id="65" name="textruta 64"/>
            <p:cNvSpPr txBox="1"/>
            <p:nvPr/>
          </p:nvSpPr>
          <p:spPr>
            <a:xfrm>
              <a:off x="6637930" y="2852936"/>
              <a:ext cx="1296144" cy="369332"/>
            </a:xfrm>
            <a:prstGeom prst="rect">
              <a:avLst/>
            </a:prstGeom>
            <a:noFill/>
            <a:effectLst>
              <a:outerShdw blurRad="50800" dist="38100" dir="2700000" algn="tl" rotWithShape="0">
                <a:prstClr val="black">
                  <a:alpha val="40000"/>
                </a:prstClr>
              </a:outerShdw>
            </a:effectLst>
          </p:spPr>
          <p:txBody>
            <a:bodyPr wrap="square" rtlCol="0">
              <a:spAutoFit/>
            </a:bodyPr>
            <a:lstStyle/>
            <a:p>
              <a:pPr marL="342900" indent="-342900" algn="ctr"/>
              <a:r>
                <a:rPr lang="sv-SE" b="1" dirty="0" err="1" smtClean="0">
                  <a:solidFill>
                    <a:schemeClr val="bg1"/>
                  </a:solidFill>
                  <a:effectLst>
                    <a:outerShdw blurRad="38100" dist="38100" dir="2700000" algn="tl">
                      <a:srgbClr val="000000">
                        <a:alpha val="43137"/>
                      </a:srgbClr>
                    </a:outerShdw>
                  </a:effectLst>
                </a:rPr>
                <a:t>Seleukos</a:t>
              </a:r>
              <a:r>
                <a:rPr lang="sv-SE" b="1" dirty="0" smtClean="0">
                  <a:solidFill>
                    <a:schemeClr val="bg1"/>
                  </a:solidFill>
                  <a:effectLst>
                    <a:outerShdw blurRad="38100" dist="38100" dir="2700000" algn="tl">
                      <a:srgbClr val="000000">
                        <a:alpha val="43137"/>
                      </a:srgbClr>
                    </a:outerShdw>
                  </a:effectLst>
                </a:rPr>
                <a:t> II</a:t>
              </a:r>
              <a:endParaRPr lang="sv-SE" b="1" dirty="0">
                <a:solidFill>
                  <a:schemeClr val="bg1"/>
                </a:solidFill>
                <a:effectLst>
                  <a:outerShdw blurRad="38100" dist="38100" dir="2700000" algn="tl">
                    <a:srgbClr val="000000">
                      <a:alpha val="43137"/>
                    </a:srgbClr>
                  </a:outerShdw>
                </a:effectLst>
              </a:endParaRPr>
            </a:p>
          </p:txBody>
        </p:sp>
      </p:grpSp>
      <p:grpSp>
        <p:nvGrpSpPr>
          <p:cNvPr id="63" name="Grupp 62"/>
          <p:cNvGrpSpPr/>
          <p:nvPr/>
        </p:nvGrpSpPr>
        <p:grpSpPr>
          <a:xfrm>
            <a:off x="6012160" y="1844824"/>
            <a:ext cx="1296144" cy="1584177"/>
            <a:chOff x="6012160" y="1844824"/>
            <a:chExt cx="1296144" cy="1584177"/>
          </a:xfrm>
        </p:grpSpPr>
        <p:pic>
          <p:nvPicPr>
            <p:cNvPr id="58" name="Bildobjekt 57" descr="coin_seleucus_iii_keraunos.jpg"/>
            <p:cNvPicPr>
              <a:picLocks noChangeAspect="1"/>
            </p:cNvPicPr>
            <p:nvPr/>
          </p:nvPicPr>
          <p:blipFill rotWithShape="1">
            <a:blip r:embed="rId6" cstate="screen">
              <a:extLst>
                <a:ext uri="{BEBA8EAE-BF5A-486C-A8C5-ECC9F3942E4B}">
                  <a14:imgProps xmlns:a14="http://schemas.microsoft.com/office/drawing/2010/main">
                    <a14:imgLayer r:embed="rId7">
                      <a14:imgEffect>
                        <a14:backgroundRemoval t="0" b="100000" l="4375" r="94375"/>
                      </a14:imgEffect>
                    </a14:imgLayer>
                  </a14:imgProps>
                </a:ext>
              </a:extLst>
            </a:blip>
            <a:srcRect b="19516"/>
            <a:stretch/>
          </p:blipFill>
          <p:spPr>
            <a:xfrm>
              <a:off x="6084168" y="2276873"/>
              <a:ext cx="973059" cy="1152128"/>
            </a:xfrm>
            <a:prstGeom prst="rect">
              <a:avLst/>
            </a:prstGeom>
          </p:spPr>
        </p:pic>
        <p:sp>
          <p:nvSpPr>
            <p:cNvPr id="61" name="textruta 60"/>
            <p:cNvSpPr txBox="1"/>
            <p:nvPr/>
          </p:nvSpPr>
          <p:spPr>
            <a:xfrm>
              <a:off x="6012160" y="1844824"/>
              <a:ext cx="1296144" cy="369332"/>
            </a:xfrm>
            <a:prstGeom prst="rect">
              <a:avLst/>
            </a:prstGeom>
            <a:noFill/>
            <a:effectLst>
              <a:outerShdw blurRad="50800" dist="38100" dir="2700000" algn="tl" rotWithShape="0">
                <a:prstClr val="black">
                  <a:alpha val="40000"/>
                </a:prstClr>
              </a:outerShdw>
            </a:effectLst>
          </p:spPr>
          <p:txBody>
            <a:bodyPr wrap="square" rtlCol="0">
              <a:spAutoFit/>
            </a:bodyPr>
            <a:lstStyle/>
            <a:p>
              <a:pPr marL="342900" indent="-342900" algn="ctr"/>
              <a:r>
                <a:rPr lang="sv-SE" b="1" dirty="0" err="1" smtClean="0">
                  <a:solidFill>
                    <a:schemeClr val="bg1"/>
                  </a:solidFill>
                  <a:effectLst>
                    <a:outerShdw blurRad="38100" dist="38100" dir="2700000" algn="tl">
                      <a:srgbClr val="000000">
                        <a:alpha val="43137"/>
                      </a:srgbClr>
                    </a:outerShdw>
                  </a:effectLst>
                </a:rPr>
                <a:t>Antiokus</a:t>
              </a:r>
              <a:r>
                <a:rPr lang="sv-SE" b="1" dirty="0" smtClean="0">
                  <a:solidFill>
                    <a:schemeClr val="bg1"/>
                  </a:solidFill>
                  <a:effectLst>
                    <a:outerShdw blurRad="38100" dist="38100" dir="2700000" algn="tl">
                      <a:srgbClr val="000000">
                        <a:alpha val="43137"/>
                      </a:srgbClr>
                    </a:outerShdw>
                  </a:effectLst>
                </a:rPr>
                <a:t> III</a:t>
              </a:r>
              <a:endParaRPr lang="sv-SE" b="1" dirty="0">
                <a:solidFill>
                  <a:schemeClr val="bg1"/>
                </a:solidFill>
                <a:effectLst>
                  <a:outerShdw blurRad="38100" dist="38100" dir="2700000" algn="tl">
                    <a:srgbClr val="000000">
                      <a:alpha val="43137"/>
                    </a:srgbClr>
                  </a:outerShdw>
                </a:effectLst>
              </a:endParaRPr>
            </a:p>
          </p:txBody>
        </p:sp>
      </p:grpSp>
      <p:grpSp>
        <p:nvGrpSpPr>
          <p:cNvPr id="64" name="Grupp 63"/>
          <p:cNvGrpSpPr/>
          <p:nvPr/>
        </p:nvGrpSpPr>
        <p:grpSpPr>
          <a:xfrm>
            <a:off x="6570697" y="2630114"/>
            <a:ext cx="1296144" cy="1377444"/>
            <a:chOff x="5940152" y="3140968"/>
            <a:chExt cx="1296144" cy="1377444"/>
          </a:xfrm>
        </p:grpSpPr>
        <p:pic>
          <p:nvPicPr>
            <p:cNvPr id="150530" name="Picture 2" descr="C:\Documents and Settings\Jonathan Karlsson\Mina dokument\Mötesserier\Övrigt\Daniel 11\SeleucusIII.jpg"/>
            <p:cNvPicPr>
              <a:picLocks noChangeAspect="1" noChangeArrowheads="1"/>
            </p:cNvPicPr>
            <p:nvPr/>
          </p:nvPicPr>
          <p:blipFill>
            <a:blip r:embed="rId8" cstate="screen">
              <a:extLst>
                <a:ext uri="{BEBA8EAE-BF5A-486C-A8C5-ECC9F3942E4B}">
                  <a14:imgProps xmlns:a14="http://schemas.microsoft.com/office/drawing/2010/main">
                    <a14:imgLayer r:embed="rId9">
                      <a14:imgEffect>
                        <a14:backgroundRemoval t="0" b="50877" l="0" r="98889"/>
                      </a14:imgEffect>
                    </a14:imgLayer>
                  </a14:imgProps>
                </a:ext>
                <a:ext uri="{28A0092B-C50C-407E-A947-70E740481C1C}">
                  <a14:useLocalDpi xmlns:a14="http://schemas.microsoft.com/office/drawing/2010/main"/>
                </a:ext>
              </a:extLst>
            </a:blip>
            <a:srcRect t="2547" r="7222" b="49088"/>
            <a:stretch>
              <a:fillRect/>
            </a:stretch>
          </p:blipFill>
          <p:spPr bwMode="auto">
            <a:xfrm>
              <a:off x="6084168" y="3140968"/>
              <a:ext cx="1017736" cy="1008112"/>
            </a:xfrm>
            <a:prstGeom prst="rect">
              <a:avLst/>
            </a:prstGeom>
            <a:noFill/>
          </p:spPr>
        </p:pic>
        <p:sp>
          <p:nvSpPr>
            <p:cNvPr id="60" name="textruta 59"/>
            <p:cNvSpPr txBox="1"/>
            <p:nvPr/>
          </p:nvSpPr>
          <p:spPr>
            <a:xfrm>
              <a:off x="5940152" y="4149080"/>
              <a:ext cx="1296144" cy="369332"/>
            </a:xfrm>
            <a:prstGeom prst="rect">
              <a:avLst/>
            </a:prstGeom>
            <a:noFill/>
            <a:effectLst>
              <a:outerShdw blurRad="50800" dist="38100" dir="2700000" algn="tl" rotWithShape="0">
                <a:prstClr val="black">
                  <a:alpha val="40000"/>
                </a:prstClr>
              </a:outerShdw>
            </a:effectLst>
          </p:spPr>
          <p:txBody>
            <a:bodyPr wrap="square" rtlCol="0">
              <a:spAutoFit/>
            </a:bodyPr>
            <a:lstStyle/>
            <a:p>
              <a:pPr marL="342900" indent="-342900" algn="ctr"/>
              <a:r>
                <a:rPr lang="sv-SE" b="1" dirty="0" err="1" smtClean="0">
                  <a:solidFill>
                    <a:schemeClr val="bg1"/>
                  </a:solidFill>
                  <a:effectLst>
                    <a:outerShdw blurRad="38100" dist="38100" dir="2700000" algn="tl">
                      <a:srgbClr val="000000">
                        <a:alpha val="43137"/>
                      </a:srgbClr>
                    </a:outerShdw>
                  </a:effectLst>
                </a:rPr>
                <a:t>Seleukos</a:t>
              </a:r>
              <a:r>
                <a:rPr lang="sv-SE" b="1" dirty="0" smtClean="0">
                  <a:solidFill>
                    <a:schemeClr val="bg1"/>
                  </a:solidFill>
                  <a:effectLst>
                    <a:outerShdw blurRad="38100" dist="38100" dir="2700000" algn="tl">
                      <a:srgbClr val="000000">
                        <a:alpha val="43137"/>
                      </a:srgbClr>
                    </a:outerShdw>
                  </a:effectLst>
                </a:rPr>
                <a:t> III</a:t>
              </a:r>
              <a:endParaRPr lang="sv-SE" b="1" dirty="0">
                <a:solidFill>
                  <a:schemeClr val="bg1"/>
                </a:solidFill>
                <a:effectLst>
                  <a:outerShdw blurRad="38100" dist="38100" dir="2700000" algn="tl">
                    <a:srgbClr val="000000">
                      <a:alpha val="43137"/>
                    </a:srgbClr>
                  </a:outerShdw>
                </a:effectLst>
              </a:endParaRPr>
            </a:p>
          </p:txBody>
        </p:sp>
      </p:grpSp>
      <p:grpSp>
        <p:nvGrpSpPr>
          <p:cNvPr id="67" name="Grupp 66"/>
          <p:cNvGrpSpPr/>
          <p:nvPr/>
        </p:nvGrpSpPr>
        <p:grpSpPr>
          <a:xfrm>
            <a:off x="4644008" y="3789040"/>
            <a:ext cx="1647800" cy="1305436"/>
            <a:chOff x="4644008" y="3789040"/>
            <a:chExt cx="1647800" cy="1305436"/>
          </a:xfrm>
        </p:grpSpPr>
        <p:pic>
          <p:nvPicPr>
            <p:cNvPr id="150531" name="Picture 3" descr="C:\Documents and Settings\Jonathan Karlsson\Mina dokument\Mötesserier\Övrigt\Daniel 11\Ptolemy_IV.jpg"/>
            <p:cNvPicPr>
              <a:picLocks noChangeAspect="1" noChangeArrowheads="1"/>
            </p:cNvPicPr>
            <p:nvPr/>
          </p:nvPicPr>
          <p:blipFill>
            <a:blip r:embed="rId10" cstate="screen">
              <a:extLst>
                <a:ext uri="{BEBA8EAE-BF5A-486C-A8C5-ECC9F3942E4B}">
                  <a14:imgProps xmlns:a14="http://schemas.microsoft.com/office/drawing/2010/main">
                    <a14:imgLayer r:embed="rId11">
                      <a14:imgEffect>
                        <a14:backgroundRemoval t="0" b="100000" l="0" r="100000">
                          <a14:foregroundMark x1="28571" y1="4545" x2="50649" y2="649"/>
                        </a14:backgroundRemoval>
                      </a14:imgEffect>
                    </a14:imgLayer>
                  </a14:imgProps>
                </a:ext>
              </a:extLst>
            </a:blip>
            <a:srcRect/>
            <a:stretch>
              <a:fillRect/>
            </a:stretch>
          </p:blipFill>
          <p:spPr bwMode="auto">
            <a:xfrm>
              <a:off x="5004048" y="3789040"/>
              <a:ext cx="936104" cy="936104"/>
            </a:xfrm>
            <a:prstGeom prst="rect">
              <a:avLst/>
            </a:prstGeom>
            <a:noFill/>
          </p:spPr>
        </p:pic>
        <p:sp>
          <p:nvSpPr>
            <p:cNvPr id="66" name="textruta 65"/>
            <p:cNvSpPr txBox="1"/>
            <p:nvPr/>
          </p:nvSpPr>
          <p:spPr>
            <a:xfrm>
              <a:off x="4644008" y="4725144"/>
              <a:ext cx="1647800" cy="369332"/>
            </a:xfrm>
            <a:prstGeom prst="rect">
              <a:avLst/>
            </a:prstGeom>
            <a:noFill/>
            <a:effectLst>
              <a:outerShdw blurRad="50800" dist="38100" dir="2700000" algn="tl" rotWithShape="0">
                <a:prstClr val="black">
                  <a:alpha val="40000"/>
                </a:prstClr>
              </a:outerShdw>
            </a:effectLst>
          </p:spPr>
          <p:txBody>
            <a:bodyPr wrap="square" rtlCol="0">
              <a:spAutoFit/>
            </a:bodyPr>
            <a:lstStyle/>
            <a:p>
              <a:pPr marL="342900" indent="-342900" algn="ctr"/>
              <a:r>
                <a:rPr lang="sv-SE" b="1" dirty="0" smtClean="0">
                  <a:solidFill>
                    <a:schemeClr val="bg1"/>
                  </a:solidFill>
                  <a:effectLst>
                    <a:outerShdw blurRad="38100" dist="38100" dir="2700000" algn="tl">
                      <a:srgbClr val="000000">
                        <a:alpha val="43137"/>
                      </a:srgbClr>
                    </a:outerShdw>
                  </a:effectLst>
                </a:rPr>
                <a:t>Ptolemaios IV</a:t>
              </a:r>
              <a:endParaRPr lang="sv-SE" b="1" dirty="0">
                <a:solidFill>
                  <a:schemeClr val="bg1"/>
                </a:solidFill>
                <a:effectLst>
                  <a:outerShdw blurRad="38100" dist="38100" dir="2700000" algn="tl">
                    <a:srgbClr val="000000">
                      <a:alpha val="43137"/>
                    </a:srgbClr>
                  </a:outerShdw>
                </a:effectLst>
              </a:endParaRPr>
            </a:p>
          </p:txBody>
        </p:sp>
      </p:grpSp>
      <p:grpSp>
        <p:nvGrpSpPr>
          <p:cNvPr id="68" name="Grupp 53"/>
          <p:cNvGrpSpPr/>
          <p:nvPr/>
        </p:nvGrpSpPr>
        <p:grpSpPr>
          <a:xfrm>
            <a:off x="5004048" y="3861049"/>
            <a:ext cx="2304256" cy="2370284"/>
            <a:chOff x="5652120" y="3781351"/>
            <a:chExt cx="2304256" cy="2277109"/>
          </a:xfrm>
        </p:grpSpPr>
        <p:sp>
          <p:nvSpPr>
            <p:cNvPr id="69" name="textruta 68"/>
            <p:cNvSpPr txBox="1"/>
            <p:nvPr/>
          </p:nvSpPr>
          <p:spPr>
            <a:xfrm>
              <a:off x="5652120" y="5437536"/>
              <a:ext cx="2304256" cy="620924"/>
            </a:xfrm>
            <a:prstGeom prst="rect">
              <a:avLst/>
            </a:prstGeom>
            <a:noFill/>
            <a:effectLst>
              <a:outerShdw blurRad="50800" dist="38100" dir="2700000" algn="tl" rotWithShape="0">
                <a:prstClr val="black">
                  <a:alpha val="40000"/>
                </a:prstClr>
              </a:outerShdw>
            </a:effectLst>
          </p:spPr>
          <p:txBody>
            <a:bodyPr wrap="square" rtlCol="0">
              <a:spAutoFit/>
            </a:bodyPr>
            <a:lstStyle/>
            <a:p>
              <a:pPr marL="342900" indent="-342900" algn="ctr"/>
              <a:r>
                <a:rPr lang="sv-SE" b="1" dirty="0" err="1" smtClean="0">
                  <a:solidFill>
                    <a:schemeClr val="bg1"/>
                  </a:solidFill>
                  <a:effectLst>
                    <a:outerShdw blurRad="38100" dist="38100" dir="2700000" algn="tl">
                      <a:srgbClr val="000000">
                        <a:alpha val="43137"/>
                      </a:srgbClr>
                    </a:outerShdw>
                  </a:effectLst>
                </a:rPr>
                <a:t>Fjärdje</a:t>
              </a:r>
              <a:r>
                <a:rPr lang="sv-SE" b="1" dirty="0" smtClean="0">
                  <a:solidFill>
                    <a:schemeClr val="bg1"/>
                  </a:solidFill>
                  <a:effectLst>
                    <a:outerShdw blurRad="38100" dist="38100" dir="2700000" algn="tl">
                      <a:srgbClr val="000000">
                        <a:alpha val="43137"/>
                      </a:srgbClr>
                    </a:outerShdw>
                  </a:effectLst>
                </a:rPr>
                <a:t> syriska kriget</a:t>
              </a:r>
            </a:p>
            <a:p>
              <a:pPr marL="342900" indent="-342900" algn="ctr"/>
              <a:r>
                <a:rPr lang="sv-SE" b="1" dirty="0" smtClean="0">
                  <a:solidFill>
                    <a:schemeClr val="bg1"/>
                  </a:solidFill>
                  <a:effectLst>
                    <a:outerShdw blurRad="38100" dist="38100" dir="2700000" algn="tl">
                      <a:srgbClr val="000000">
                        <a:alpha val="43137"/>
                      </a:srgbClr>
                    </a:outerShdw>
                  </a:effectLst>
                </a:rPr>
                <a:t>219-217 </a:t>
              </a:r>
              <a:r>
                <a:rPr lang="sv-SE" b="1" smtClean="0">
                  <a:solidFill>
                    <a:schemeClr val="bg1"/>
                  </a:solidFill>
                  <a:effectLst>
                    <a:outerShdw blurRad="38100" dist="38100" dir="2700000" algn="tl">
                      <a:srgbClr val="000000">
                        <a:alpha val="43137"/>
                      </a:srgbClr>
                    </a:outerShdw>
                  </a:effectLst>
                </a:rPr>
                <a:t>f.Kr</a:t>
              </a:r>
              <a:endParaRPr lang="sv-SE" b="1" dirty="0">
                <a:solidFill>
                  <a:schemeClr val="bg1"/>
                </a:solidFill>
                <a:effectLst>
                  <a:outerShdw blurRad="38100" dist="38100" dir="2700000" algn="tl">
                    <a:srgbClr val="000000">
                      <a:alpha val="43137"/>
                    </a:srgbClr>
                  </a:outerShdw>
                </a:effectLst>
              </a:endParaRPr>
            </a:p>
          </p:txBody>
        </p:sp>
        <p:cxnSp>
          <p:nvCxnSpPr>
            <p:cNvPr id="70" name="Rak 69"/>
            <p:cNvCxnSpPr>
              <a:endCxn id="69" idx="0"/>
            </p:cNvCxnSpPr>
            <p:nvPr/>
          </p:nvCxnSpPr>
          <p:spPr>
            <a:xfrm rot="5400000">
              <a:off x="5976159" y="4609440"/>
              <a:ext cx="1656184" cy="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71" name="Explosion 1 70"/>
          <p:cNvSpPr/>
          <p:nvPr/>
        </p:nvSpPr>
        <p:spPr>
          <a:xfrm rot="542450">
            <a:off x="5791594" y="3189572"/>
            <a:ext cx="690810" cy="913291"/>
          </a:xfrm>
          <a:prstGeom prst="irregularSeal1">
            <a:avLst/>
          </a:prstGeom>
          <a:solidFill>
            <a:srgbClr val="FFC000"/>
          </a:solidFill>
          <a:ln>
            <a:solidFill>
              <a:srgbClr val="FF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sv-SE"/>
          </a:p>
        </p:txBody>
      </p:sp>
      <p:grpSp>
        <p:nvGrpSpPr>
          <p:cNvPr id="80" name="Grupp 46"/>
          <p:cNvGrpSpPr/>
          <p:nvPr/>
        </p:nvGrpSpPr>
        <p:grpSpPr>
          <a:xfrm>
            <a:off x="2699792" y="1772816"/>
            <a:ext cx="1296144" cy="1546020"/>
            <a:chOff x="2699792" y="1772816"/>
            <a:chExt cx="1296144" cy="1546020"/>
          </a:xfrm>
        </p:grpSpPr>
        <p:pic>
          <p:nvPicPr>
            <p:cNvPr id="81" name="Picture 6" descr="C:\Documents and Settings\Jonathan Karlsson\Mina dokument\Mötesserier\Övrigt\Daniel 11\AntiochusI.jpg"/>
            <p:cNvPicPr>
              <a:picLocks noChangeAspect="1" noChangeArrowheads="1"/>
            </p:cNvPicPr>
            <p:nvPr/>
          </p:nvPicPr>
          <p:blipFill>
            <a:blip r:embed="rId12" cstate="screen">
              <a:extLst>
                <a:ext uri="{BEBA8EAE-BF5A-486C-A8C5-ECC9F3942E4B}">
                  <a14:imgProps xmlns:a14="http://schemas.microsoft.com/office/drawing/2010/main">
                    <a14:imgLayer r:embed="rId13">
                      <a14:imgEffect>
                        <a14:backgroundRemoval t="0" b="100000" l="0" r="52853"/>
                      </a14:imgEffect>
                    </a14:imgLayer>
                  </a14:imgProps>
                </a:ext>
                <a:ext uri="{28A0092B-C50C-407E-A947-70E740481C1C}">
                  <a14:useLocalDpi xmlns:a14="http://schemas.microsoft.com/office/drawing/2010/main"/>
                </a:ext>
              </a:extLst>
            </a:blip>
            <a:srcRect r="50349"/>
            <a:stretch>
              <a:fillRect/>
            </a:stretch>
          </p:blipFill>
          <p:spPr bwMode="auto">
            <a:xfrm>
              <a:off x="2843808" y="2348880"/>
              <a:ext cx="1003179" cy="969956"/>
            </a:xfrm>
            <a:prstGeom prst="rect">
              <a:avLst/>
            </a:prstGeom>
            <a:noFill/>
          </p:spPr>
        </p:pic>
        <p:sp>
          <p:nvSpPr>
            <p:cNvPr id="82" name="textruta 81"/>
            <p:cNvSpPr txBox="1"/>
            <p:nvPr/>
          </p:nvSpPr>
          <p:spPr>
            <a:xfrm>
              <a:off x="2699792" y="1772816"/>
              <a:ext cx="1296144" cy="369332"/>
            </a:xfrm>
            <a:prstGeom prst="rect">
              <a:avLst/>
            </a:prstGeom>
            <a:noFill/>
            <a:effectLst>
              <a:outerShdw blurRad="50800" dist="38100" dir="2700000" algn="tl" rotWithShape="0">
                <a:prstClr val="black">
                  <a:alpha val="40000"/>
                </a:prstClr>
              </a:outerShdw>
            </a:effectLst>
          </p:spPr>
          <p:txBody>
            <a:bodyPr wrap="square" rtlCol="0">
              <a:spAutoFit/>
            </a:bodyPr>
            <a:lstStyle/>
            <a:p>
              <a:pPr marL="342900" indent="-342900" algn="ctr"/>
              <a:r>
                <a:rPr lang="sv-SE" b="1" dirty="0" err="1" smtClean="0">
                  <a:solidFill>
                    <a:schemeClr val="bg1"/>
                  </a:solidFill>
                  <a:effectLst>
                    <a:outerShdw blurRad="38100" dist="38100" dir="2700000" algn="tl">
                      <a:srgbClr val="000000">
                        <a:alpha val="43137"/>
                      </a:srgbClr>
                    </a:outerShdw>
                  </a:effectLst>
                </a:rPr>
                <a:t>Antiokus</a:t>
              </a:r>
              <a:r>
                <a:rPr lang="sv-SE" b="1" dirty="0" smtClean="0">
                  <a:solidFill>
                    <a:schemeClr val="bg1"/>
                  </a:solidFill>
                  <a:effectLst>
                    <a:outerShdw blurRad="38100" dist="38100" dir="2700000" algn="tl">
                      <a:srgbClr val="000000">
                        <a:alpha val="43137"/>
                      </a:srgbClr>
                    </a:outerShdw>
                  </a:effectLst>
                </a:rPr>
                <a:t> I</a:t>
              </a:r>
              <a:endParaRPr lang="sv-SE" b="1" dirty="0">
                <a:solidFill>
                  <a:schemeClr val="bg1"/>
                </a:solidFill>
                <a:effectLst>
                  <a:outerShdw blurRad="38100" dist="38100" dir="2700000" algn="tl">
                    <a:srgbClr val="000000">
                      <a:alpha val="43137"/>
                    </a:srgbClr>
                  </a:outerShdw>
                </a:effectLst>
              </a:endParaRPr>
            </a:p>
          </p:txBody>
        </p:sp>
      </p:grpSp>
      <p:grpSp>
        <p:nvGrpSpPr>
          <p:cNvPr id="83" name="Grupp 47"/>
          <p:cNvGrpSpPr/>
          <p:nvPr/>
        </p:nvGrpSpPr>
        <p:grpSpPr>
          <a:xfrm>
            <a:off x="2636168" y="3792324"/>
            <a:ext cx="1647800" cy="1292860"/>
            <a:chOff x="2636168" y="3792324"/>
            <a:chExt cx="1647800" cy="1292860"/>
          </a:xfrm>
        </p:grpSpPr>
        <p:pic>
          <p:nvPicPr>
            <p:cNvPr id="84" name="Picture 3" descr="C:\Documents and Settings\Jonathan Karlsson\Mina dokument\Mötesserier\Övrigt\Daniel 11\Ptolemaios_II.jpg"/>
            <p:cNvPicPr>
              <a:picLocks noChangeAspect="1" noChangeArrowheads="1"/>
            </p:cNvPicPr>
            <p:nvPr/>
          </p:nvPicPr>
          <p:blipFill>
            <a:blip r:embed="rId14" cstate="screen">
              <a:extLst>
                <a:ext uri="{BEBA8EAE-BF5A-486C-A8C5-ECC9F3942E4B}">
                  <a14:imgProps xmlns:a14="http://schemas.microsoft.com/office/drawing/2010/main">
                    <a14:imgLayer r:embed="rId15">
                      <a14:imgEffect>
                        <a14:backgroundRemoval t="0" b="100000" l="0" r="100000">
                          <a14:foregroundMark x1="37654" y1="92157" x2="25309" y2="88235"/>
                        </a14:backgroundRemoval>
                      </a14:imgEffect>
                    </a14:imgLayer>
                  </a14:imgProps>
                </a:ext>
              </a:extLst>
            </a:blip>
            <a:srcRect/>
            <a:stretch>
              <a:fillRect/>
            </a:stretch>
          </p:blipFill>
          <p:spPr bwMode="auto">
            <a:xfrm>
              <a:off x="2853625" y="3792324"/>
              <a:ext cx="987144" cy="932820"/>
            </a:xfrm>
            <a:prstGeom prst="rect">
              <a:avLst/>
            </a:prstGeom>
            <a:noFill/>
          </p:spPr>
        </p:pic>
        <p:sp>
          <p:nvSpPr>
            <p:cNvPr id="85" name="textruta 84"/>
            <p:cNvSpPr txBox="1"/>
            <p:nvPr/>
          </p:nvSpPr>
          <p:spPr>
            <a:xfrm>
              <a:off x="2636168" y="4715852"/>
              <a:ext cx="1647800" cy="369332"/>
            </a:xfrm>
            <a:prstGeom prst="rect">
              <a:avLst/>
            </a:prstGeom>
            <a:noFill/>
            <a:effectLst>
              <a:outerShdw blurRad="50800" dist="38100" dir="2700000" algn="tl" rotWithShape="0">
                <a:prstClr val="black">
                  <a:alpha val="40000"/>
                </a:prstClr>
              </a:outerShdw>
            </a:effectLst>
          </p:spPr>
          <p:txBody>
            <a:bodyPr wrap="square" rtlCol="0">
              <a:spAutoFit/>
            </a:bodyPr>
            <a:lstStyle/>
            <a:p>
              <a:pPr marL="342900" indent="-342900" algn="ctr"/>
              <a:r>
                <a:rPr lang="sv-SE" b="1" dirty="0" smtClean="0">
                  <a:solidFill>
                    <a:schemeClr val="bg1"/>
                  </a:solidFill>
                  <a:effectLst>
                    <a:outerShdw blurRad="38100" dist="38100" dir="2700000" algn="tl">
                      <a:srgbClr val="000000">
                        <a:alpha val="43137"/>
                      </a:srgbClr>
                    </a:outerShdw>
                  </a:effectLst>
                </a:rPr>
                <a:t>Ptolemaios II</a:t>
              </a:r>
              <a:endParaRPr lang="sv-SE" b="1" dirty="0">
                <a:solidFill>
                  <a:schemeClr val="bg1"/>
                </a:solidFill>
                <a:effectLst>
                  <a:outerShdw blurRad="38100" dist="38100" dir="2700000" algn="tl">
                    <a:srgbClr val="000000">
                      <a:alpha val="43137"/>
                    </a:srgbClr>
                  </a:outerShdw>
                </a:effectLst>
              </a:endParaRPr>
            </a:p>
          </p:txBody>
        </p:sp>
      </p:grpSp>
      <p:grpSp>
        <p:nvGrpSpPr>
          <p:cNvPr id="86" name="Grupp 85"/>
          <p:cNvGrpSpPr/>
          <p:nvPr/>
        </p:nvGrpSpPr>
        <p:grpSpPr>
          <a:xfrm>
            <a:off x="3563888" y="3789040"/>
            <a:ext cx="1647800" cy="1512168"/>
            <a:chOff x="3563888" y="3789040"/>
            <a:chExt cx="1647800" cy="1512168"/>
          </a:xfrm>
        </p:grpSpPr>
        <p:pic>
          <p:nvPicPr>
            <p:cNvPr id="87" name="Picture 2" descr="C:\Documents and Settings\Jonathan Karlsson\Mina dokument\Mötesserier\Övrigt\Daniel 11\Ptolemy_III.jpg"/>
            <p:cNvPicPr>
              <a:picLocks noChangeAspect="1" noChangeArrowheads="1"/>
            </p:cNvPicPr>
            <p:nvPr/>
          </p:nvPicPr>
          <p:blipFill>
            <a:blip r:embed="rId16" cstate="screen">
              <a:extLst>
                <a:ext uri="{BEBA8EAE-BF5A-486C-A8C5-ECC9F3942E4B}">
                  <a14:imgProps xmlns:a14="http://schemas.microsoft.com/office/drawing/2010/main">
                    <a14:imgLayer r:embed="rId17">
                      <a14:imgEffect>
                        <a14:backgroundRemoval t="0" b="100000" l="0" r="100000"/>
                      </a14:imgEffect>
                    </a14:imgLayer>
                  </a14:imgProps>
                </a:ext>
              </a:extLst>
            </a:blip>
            <a:srcRect/>
            <a:stretch>
              <a:fillRect/>
            </a:stretch>
          </p:blipFill>
          <p:spPr bwMode="auto">
            <a:xfrm>
              <a:off x="3923928" y="3789040"/>
              <a:ext cx="1008112" cy="936104"/>
            </a:xfrm>
            <a:prstGeom prst="rect">
              <a:avLst/>
            </a:prstGeom>
            <a:noFill/>
          </p:spPr>
        </p:pic>
        <p:sp>
          <p:nvSpPr>
            <p:cNvPr id="88" name="textruta 87"/>
            <p:cNvSpPr txBox="1"/>
            <p:nvPr/>
          </p:nvSpPr>
          <p:spPr>
            <a:xfrm>
              <a:off x="3563888" y="4931876"/>
              <a:ext cx="1647800" cy="369332"/>
            </a:xfrm>
            <a:prstGeom prst="rect">
              <a:avLst/>
            </a:prstGeom>
            <a:noFill/>
            <a:effectLst>
              <a:outerShdw blurRad="50800" dist="38100" dir="2700000" algn="tl" rotWithShape="0">
                <a:prstClr val="black">
                  <a:alpha val="40000"/>
                </a:prstClr>
              </a:outerShdw>
            </a:effectLst>
          </p:spPr>
          <p:txBody>
            <a:bodyPr wrap="square" rtlCol="0">
              <a:spAutoFit/>
            </a:bodyPr>
            <a:lstStyle/>
            <a:p>
              <a:pPr marL="342900" indent="-342900" algn="ctr"/>
              <a:r>
                <a:rPr lang="sv-SE" b="1" dirty="0" smtClean="0">
                  <a:solidFill>
                    <a:schemeClr val="bg1"/>
                  </a:solidFill>
                  <a:effectLst>
                    <a:outerShdw blurRad="38100" dist="38100" dir="2700000" algn="tl">
                      <a:srgbClr val="000000">
                        <a:alpha val="43137"/>
                      </a:srgbClr>
                    </a:outerShdw>
                  </a:effectLst>
                </a:rPr>
                <a:t>Ptolemaios III</a:t>
              </a:r>
              <a:endParaRPr lang="sv-SE" b="1" dirty="0">
                <a:solidFill>
                  <a:schemeClr val="bg1"/>
                </a:solidFill>
                <a:effectLst>
                  <a:outerShdw blurRad="38100" dist="38100" dir="2700000" algn="tl">
                    <a:srgbClr val="000000">
                      <a:alpha val="43137"/>
                    </a:srgbClr>
                  </a:outerShdw>
                </a:effectLst>
              </a:endParaRPr>
            </a:p>
          </p:txBody>
        </p:sp>
      </p:grpSp>
      <p:pic>
        <p:nvPicPr>
          <p:cNvPr id="89" name="Bildobjekt 88" descr="Bild.jpg"/>
          <p:cNvPicPr>
            <a:picLocks noChangeAspect="1"/>
          </p:cNvPicPr>
          <p:nvPr/>
        </p:nvPicPr>
        <p:blipFill>
          <a:blip r:embed="rId18" cstate="screen">
            <a:extLst>
              <a:ext uri="{BEBA8EAE-BF5A-486C-A8C5-ECC9F3942E4B}">
                <a14:imgProps xmlns:a14="http://schemas.microsoft.com/office/drawing/2010/main">
                  <a14:imgLayer r:embed="rId19">
                    <a14:imgEffect>
                      <a14:backgroundRemoval t="0" b="100000" l="0" r="100000"/>
                    </a14:imgEffect>
                  </a14:imgLayer>
                </a14:imgProps>
              </a:ext>
            </a:extLst>
          </a:blip>
          <a:stretch>
            <a:fillRect/>
          </a:stretch>
        </p:blipFill>
        <p:spPr>
          <a:xfrm>
            <a:off x="683242" y="2564904"/>
            <a:ext cx="1080772" cy="1728192"/>
          </a:xfrm>
          <a:prstGeom prst="rect">
            <a:avLst/>
          </a:prstGeom>
          <a:ln>
            <a:noFill/>
          </a:ln>
          <a:effectLst>
            <a:outerShdw blurRad="292100" dist="139700" dir="2700000" algn="tl" rotWithShape="0">
              <a:srgbClr val="333333">
                <a:alpha val="65000"/>
              </a:srgbClr>
            </a:outerShdw>
          </a:effectLst>
        </p:spPr>
      </p:pic>
      <p:pic>
        <p:nvPicPr>
          <p:cNvPr id="90" name="Picture 3" descr="C:\Documents and Settings\Jonathan Karlsson\Mina dokument\Mötesserier\Övrigt\Daniel 11\Ptolemy_I_Soter_Louvre_Ma849.jpg"/>
          <p:cNvPicPr>
            <a:picLocks noChangeAspect="1" noChangeArrowheads="1"/>
          </p:cNvPicPr>
          <p:nvPr/>
        </p:nvPicPr>
        <p:blipFill>
          <a:blip r:embed="rId20" cstate="screen">
            <a:extLst>
              <a:ext uri="{BEBA8EAE-BF5A-486C-A8C5-ECC9F3942E4B}">
                <a14:imgProps xmlns:a14="http://schemas.microsoft.com/office/drawing/2010/main">
                  <a14:imgLayer r:embed="rId21">
                    <a14:imgEffect>
                      <a14:backgroundRemoval t="0" b="100000" l="0" r="100000"/>
                    </a14:imgEffect>
                  </a14:imgLayer>
                </a14:imgProps>
              </a:ext>
            </a:extLst>
          </a:blip>
          <a:srcRect/>
          <a:stretch>
            <a:fillRect/>
          </a:stretch>
        </p:blipFill>
        <p:spPr bwMode="auto">
          <a:xfrm>
            <a:off x="1979712" y="3861048"/>
            <a:ext cx="648072" cy="831274"/>
          </a:xfrm>
          <a:prstGeom prst="rect">
            <a:avLst/>
          </a:prstGeom>
          <a:ln>
            <a:noFill/>
          </a:ln>
          <a:effectLst>
            <a:outerShdw blurRad="292100" dist="139700" dir="2700000" algn="tl" rotWithShape="0">
              <a:srgbClr val="333333">
                <a:alpha val="65000"/>
              </a:srgbClr>
            </a:outerShdw>
          </a:effectLst>
        </p:spPr>
      </p:pic>
      <p:pic>
        <p:nvPicPr>
          <p:cNvPr id="91" name="Picture 4" descr="C:\Documents and Settings\Jonathan Karlsson\Mina dokument\Mötesserier\Övrigt\Daniel 11\Seleuco_I_Nicatore.JPG"/>
          <p:cNvPicPr>
            <a:picLocks noChangeAspect="1" noChangeArrowheads="1"/>
          </p:cNvPicPr>
          <p:nvPr/>
        </p:nvPicPr>
        <p:blipFill>
          <a:blip r:embed="rId22" cstate="screen">
            <a:extLst>
              <a:ext uri="{BEBA8EAE-BF5A-486C-A8C5-ECC9F3942E4B}">
                <a14:imgProps xmlns:a14="http://schemas.microsoft.com/office/drawing/2010/main">
                  <a14:imgLayer r:embed="rId23">
                    <a14:imgEffect>
                      <a14:backgroundRemoval t="0" b="100000" l="0" r="100000"/>
                    </a14:imgEffect>
                  </a14:imgLayer>
                </a14:imgProps>
              </a:ext>
            </a:extLst>
          </a:blip>
          <a:srcRect/>
          <a:stretch>
            <a:fillRect/>
          </a:stretch>
        </p:blipFill>
        <p:spPr bwMode="auto">
          <a:xfrm>
            <a:off x="1979712" y="2331535"/>
            <a:ext cx="661081" cy="88144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19548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wipe(left)">
                                      <p:cBhvr>
                                        <p:cTn id="7" dur="500"/>
                                        <p:tgtEl>
                                          <p:spTgt spid="6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wipe(left)">
                                      <p:cBhvr>
                                        <p:cTn id="12" dur="500"/>
                                        <p:tgtEl>
                                          <p:spTgt spid="63"/>
                                        </p:tgtEl>
                                      </p:cBhvr>
                                    </p:animEffect>
                                  </p:childTnLst>
                                </p:cTn>
                              </p:par>
                              <p:par>
                                <p:cTn id="13" presetID="22" presetClass="entr" presetSubtype="8" fill="hold" nodeType="withEffect">
                                  <p:stCondLst>
                                    <p:cond delay="0"/>
                                  </p:stCondLst>
                                  <p:childTnLst>
                                    <p:set>
                                      <p:cBhvr>
                                        <p:cTn id="14" dur="1" fill="hold">
                                          <p:stCondLst>
                                            <p:cond delay="0"/>
                                          </p:stCondLst>
                                        </p:cTn>
                                        <p:tgtEl>
                                          <p:spTgt spid="64"/>
                                        </p:tgtEl>
                                        <p:attrNameLst>
                                          <p:attrName>style.visibility</p:attrName>
                                        </p:attrNameLst>
                                      </p:cBhvr>
                                      <p:to>
                                        <p:strVal val="visible"/>
                                      </p:to>
                                    </p:set>
                                    <p:animEffect transition="in" filter="wipe(left)">
                                      <p:cBhvr>
                                        <p:cTn id="15" dur="500"/>
                                        <p:tgtEl>
                                          <p:spTgt spid="64"/>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xit" presetSubtype="0" fill="hold" nodeType="clickEffect">
                                  <p:stCondLst>
                                    <p:cond delay="0"/>
                                  </p:stCondLst>
                                  <p:childTnLst>
                                    <p:animEffect transition="out" filter="dissolve">
                                      <p:cBhvr>
                                        <p:cTn id="19" dur="500"/>
                                        <p:tgtEl>
                                          <p:spTgt spid="64"/>
                                        </p:tgtEl>
                                      </p:cBhvr>
                                    </p:animEffect>
                                    <p:set>
                                      <p:cBhvr>
                                        <p:cTn id="20" dur="1" fill="hold">
                                          <p:stCondLst>
                                            <p:cond delay="499"/>
                                          </p:stCondLst>
                                        </p:cTn>
                                        <p:tgtEl>
                                          <p:spTgt spid="64"/>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grpId="0" nodeType="clickEffect">
                                  <p:stCondLst>
                                    <p:cond delay="0"/>
                                  </p:stCondLst>
                                  <p:childTnLst>
                                    <p:set>
                                      <p:cBhvr>
                                        <p:cTn id="24" dur="1" fill="hold">
                                          <p:stCondLst>
                                            <p:cond delay="0"/>
                                          </p:stCondLst>
                                        </p:cTn>
                                        <p:tgtEl>
                                          <p:spTgt spid="71"/>
                                        </p:tgtEl>
                                        <p:attrNameLst>
                                          <p:attrName>style.visibility</p:attrName>
                                        </p:attrNameLst>
                                      </p:cBhvr>
                                      <p:to>
                                        <p:strVal val="visible"/>
                                      </p:to>
                                    </p:set>
                                    <p:anim calcmode="lin" valueType="num">
                                      <p:cBhvr>
                                        <p:cTn id="25" dur="500" fill="hold"/>
                                        <p:tgtEl>
                                          <p:spTgt spid="71"/>
                                        </p:tgtEl>
                                        <p:attrNameLst>
                                          <p:attrName>ppt_w</p:attrName>
                                        </p:attrNameLst>
                                      </p:cBhvr>
                                      <p:tavLst>
                                        <p:tav tm="0">
                                          <p:val>
                                            <p:fltVal val="0"/>
                                          </p:val>
                                        </p:tav>
                                        <p:tav tm="100000">
                                          <p:val>
                                            <p:strVal val="#ppt_w"/>
                                          </p:val>
                                        </p:tav>
                                      </p:tavLst>
                                    </p:anim>
                                    <p:anim calcmode="lin" valueType="num">
                                      <p:cBhvr>
                                        <p:cTn id="26" dur="500" fill="hold"/>
                                        <p:tgtEl>
                                          <p:spTgt spid="71"/>
                                        </p:tgtEl>
                                        <p:attrNameLst>
                                          <p:attrName>ppt_h</p:attrName>
                                        </p:attrNameLst>
                                      </p:cBhvr>
                                      <p:tavLst>
                                        <p:tav tm="0">
                                          <p:val>
                                            <p:fltVal val="0"/>
                                          </p:val>
                                        </p:tav>
                                        <p:tav tm="100000">
                                          <p:val>
                                            <p:strVal val="#ppt_h"/>
                                          </p:val>
                                        </p:tav>
                                      </p:tavLst>
                                    </p:anim>
                                  </p:childTnLst>
                                </p:cTn>
                              </p:par>
                            </p:childTnLst>
                          </p:cTn>
                        </p:par>
                        <p:par>
                          <p:cTn id="27" fill="hold">
                            <p:stCondLst>
                              <p:cond delay="500"/>
                            </p:stCondLst>
                            <p:childTnLst>
                              <p:par>
                                <p:cTn id="28" presetID="1" presetClass="entr" presetSubtype="0" fill="hold" nodeType="afterEffect">
                                  <p:stCondLst>
                                    <p:cond delay="0"/>
                                  </p:stCondLst>
                                  <p:childTnLst>
                                    <p:set>
                                      <p:cBhvr>
                                        <p:cTn id="29" dur="1" fill="hold">
                                          <p:stCondLst>
                                            <p:cond delay="0"/>
                                          </p:stCondLst>
                                        </p:cTn>
                                        <p:tgtEl>
                                          <p:spTgt spid="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ruta 3"/>
          <p:cNvSpPr txBox="1"/>
          <p:nvPr/>
        </p:nvSpPr>
        <p:spPr>
          <a:xfrm>
            <a:off x="928662" y="785794"/>
            <a:ext cx="7286676" cy="830997"/>
          </a:xfrm>
          <a:prstGeom prst="rect">
            <a:avLst/>
          </a:prstGeom>
          <a:noFill/>
          <a:effectLst>
            <a:outerShdw blurRad="50800" dist="38100" dir="2700000" algn="tl" rotWithShape="0">
              <a:prstClr val="black">
                <a:alpha val="40000"/>
              </a:prstClr>
            </a:outerShdw>
          </a:effectLst>
        </p:spPr>
        <p:txBody>
          <a:bodyPr wrap="square" rtlCol="0">
            <a:spAutoFit/>
          </a:bodyPr>
          <a:lstStyle/>
          <a:p>
            <a:r>
              <a:rPr lang="sv-SE" sz="4800" dirty="0" err="1" smtClean="0">
                <a:solidFill>
                  <a:srgbClr val="FFC000"/>
                </a:solidFill>
                <a:effectLst>
                  <a:outerShdw blurRad="38100" dist="38100" dir="2700000" algn="tl">
                    <a:srgbClr val="000000">
                      <a:alpha val="43137"/>
                    </a:srgbClr>
                  </a:outerShdw>
                </a:effectLst>
                <a:latin typeface="Berlin Sans FB Demi" pitchFamily="34" charset="0"/>
              </a:rPr>
              <a:t>Encyclopædia</a:t>
            </a:r>
            <a:r>
              <a:rPr lang="sv-SE" sz="4800" dirty="0" smtClean="0">
                <a:solidFill>
                  <a:srgbClr val="FFC000"/>
                </a:solidFill>
                <a:effectLst>
                  <a:outerShdw blurRad="38100" dist="38100" dir="2700000" algn="tl">
                    <a:srgbClr val="000000">
                      <a:alpha val="43137"/>
                    </a:srgbClr>
                  </a:outerShdw>
                </a:effectLst>
                <a:latin typeface="Berlin Sans FB Demi" pitchFamily="34" charset="0"/>
              </a:rPr>
              <a:t> Britannica</a:t>
            </a:r>
            <a:endParaRPr lang="sv-SE" sz="4800" dirty="0">
              <a:solidFill>
                <a:srgbClr val="FFC000"/>
              </a:solidFill>
              <a:effectLst>
                <a:outerShdw blurRad="38100" dist="38100" dir="2700000" algn="tl">
                  <a:srgbClr val="000000">
                    <a:alpha val="43137"/>
                  </a:srgbClr>
                </a:outerShdw>
              </a:effectLst>
              <a:latin typeface="Berlin Sans FB Demi" pitchFamily="34" charset="0"/>
            </a:endParaRPr>
          </a:p>
        </p:txBody>
      </p:sp>
      <p:sp>
        <p:nvSpPr>
          <p:cNvPr id="5" name="textruta 4"/>
          <p:cNvSpPr txBox="1"/>
          <p:nvPr/>
        </p:nvSpPr>
        <p:spPr>
          <a:xfrm>
            <a:off x="1071538" y="1928803"/>
            <a:ext cx="5372670" cy="4247317"/>
          </a:xfrm>
          <a:prstGeom prst="rect">
            <a:avLst/>
          </a:prstGeom>
          <a:noFill/>
          <a:effectLst>
            <a:outerShdw blurRad="50800" dist="38100" dir="2700000" algn="tl" rotWithShape="0">
              <a:prstClr val="black">
                <a:alpha val="40000"/>
              </a:prstClr>
            </a:outerShdw>
          </a:effectLst>
        </p:spPr>
        <p:txBody>
          <a:bodyPr wrap="square" rtlCol="0">
            <a:spAutoFit/>
          </a:bodyPr>
          <a:lstStyle/>
          <a:p>
            <a:r>
              <a:rPr lang="sv-SE" sz="3000" dirty="0" smtClean="0">
                <a:solidFill>
                  <a:schemeClr val="bg1"/>
                </a:solidFill>
                <a:effectLst>
                  <a:outerShdw blurRad="38100" dist="38100" dir="2700000" algn="tl">
                    <a:srgbClr val="000000">
                      <a:alpha val="43137"/>
                    </a:srgbClr>
                  </a:outerShdw>
                </a:effectLst>
                <a:latin typeface="Arial Rounded MT Bold" pitchFamily="34" charset="0"/>
              </a:rPr>
              <a:t>”Från </a:t>
            </a:r>
            <a:r>
              <a:rPr lang="sv-SE" sz="3000" dirty="0">
                <a:solidFill>
                  <a:schemeClr val="bg1"/>
                </a:solidFill>
                <a:effectLst>
                  <a:outerShdw blurRad="38100" dist="38100" dir="2700000" algn="tl">
                    <a:srgbClr val="000000">
                      <a:alpha val="43137"/>
                    </a:srgbClr>
                  </a:outerShdw>
                </a:effectLst>
                <a:latin typeface="Arial Rounded MT Bold" pitchFamily="34" charset="0"/>
              </a:rPr>
              <a:t>början visade han [</a:t>
            </a:r>
            <a:r>
              <a:rPr lang="sv-SE" sz="3000" dirty="0" err="1">
                <a:solidFill>
                  <a:schemeClr val="bg1"/>
                </a:solidFill>
                <a:effectLst>
                  <a:outerShdw blurRad="38100" dist="38100" dir="2700000" algn="tl">
                    <a:srgbClr val="000000">
                      <a:alpha val="43137"/>
                    </a:srgbClr>
                  </a:outerShdw>
                </a:effectLst>
                <a:latin typeface="Arial Rounded MT Bold" pitchFamily="34" charset="0"/>
              </a:rPr>
              <a:t>Antiokus</a:t>
            </a:r>
            <a:r>
              <a:rPr lang="sv-SE" sz="3000" dirty="0">
                <a:solidFill>
                  <a:schemeClr val="bg1"/>
                </a:solidFill>
                <a:effectLst>
                  <a:outerShdw blurRad="38100" dist="38100" dir="2700000" algn="tl">
                    <a:srgbClr val="000000">
                      <a:alpha val="43137"/>
                    </a:srgbClr>
                  </a:outerShdw>
                </a:effectLst>
                <a:latin typeface="Arial Rounded MT Bold" pitchFamily="34" charset="0"/>
              </a:rPr>
              <a:t> III] en </a:t>
            </a:r>
            <a:r>
              <a:rPr lang="sv-SE" sz="3000" dirty="0">
                <a:solidFill>
                  <a:srgbClr val="FFFF00"/>
                </a:solidFill>
                <a:effectLst>
                  <a:outerShdw blurRad="38100" dist="38100" dir="2700000" algn="tl">
                    <a:srgbClr val="000000">
                      <a:alpha val="43137"/>
                    </a:srgbClr>
                  </a:outerShdw>
                </a:effectLst>
                <a:latin typeface="Arial Rounded MT Bold" pitchFamily="34" charset="0"/>
              </a:rPr>
              <a:t>ambition</a:t>
            </a:r>
            <a:r>
              <a:rPr lang="sv-SE" sz="3000" dirty="0">
                <a:solidFill>
                  <a:schemeClr val="bg1"/>
                </a:solidFill>
                <a:effectLst>
                  <a:outerShdw blurRad="38100" dist="38100" dir="2700000" algn="tl">
                    <a:srgbClr val="000000">
                      <a:alpha val="43137"/>
                    </a:srgbClr>
                  </a:outerShdw>
                </a:effectLst>
                <a:latin typeface="Arial Rounded MT Bold" pitchFamily="34" charset="0"/>
              </a:rPr>
              <a:t> för imperialistisk </a:t>
            </a:r>
            <a:r>
              <a:rPr lang="sv-SE" sz="3000" dirty="0" smtClean="0">
                <a:solidFill>
                  <a:schemeClr val="bg1"/>
                </a:solidFill>
                <a:effectLst>
                  <a:outerShdw blurRad="38100" dist="38100" dir="2700000" algn="tl">
                    <a:srgbClr val="000000">
                      <a:alpha val="43137"/>
                    </a:srgbClr>
                  </a:outerShdw>
                </a:effectLst>
                <a:latin typeface="Arial Rounded MT Bold" pitchFamily="34" charset="0"/>
              </a:rPr>
              <a:t>expansion. </a:t>
            </a:r>
            <a:r>
              <a:rPr lang="sv-SE" sz="3000" dirty="0">
                <a:solidFill>
                  <a:schemeClr val="bg1"/>
                </a:solidFill>
                <a:effectLst>
                  <a:outerShdw blurRad="38100" dist="38100" dir="2700000" algn="tl">
                    <a:srgbClr val="000000">
                      <a:alpha val="43137"/>
                    </a:srgbClr>
                  </a:outerShdw>
                </a:effectLst>
                <a:latin typeface="Arial Rounded MT Bold" pitchFamily="34" charset="0"/>
              </a:rPr>
              <a:t>Hans försök att erövra </a:t>
            </a:r>
            <a:r>
              <a:rPr lang="sv-SE" sz="3000" dirty="0">
                <a:solidFill>
                  <a:srgbClr val="FFFF00"/>
                </a:solidFill>
                <a:effectLst>
                  <a:outerShdw blurRad="38100" dist="38100" dir="2700000" algn="tl">
                    <a:srgbClr val="000000">
                      <a:alpha val="43137"/>
                    </a:srgbClr>
                  </a:outerShdw>
                </a:effectLst>
                <a:latin typeface="Arial Rounded MT Bold" pitchFamily="34" charset="0"/>
              </a:rPr>
              <a:t>egyptiskt </a:t>
            </a:r>
            <a:r>
              <a:rPr lang="sv-SE" sz="3000" dirty="0">
                <a:solidFill>
                  <a:schemeClr val="bg1"/>
                </a:solidFill>
                <a:effectLst>
                  <a:outerShdw blurRad="38100" dist="38100" dir="2700000" algn="tl">
                    <a:srgbClr val="000000">
                      <a:alpha val="43137"/>
                    </a:srgbClr>
                  </a:outerShdw>
                </a:effectLst>
                <a:latin typeface="Arial Rounded MT Bold" pitchFamily="34" charset="0"/>
              </a:rPr>
              <a:t>territorium i </a:t>
            </a:r>
            <a:r>
              <a:rPr lang="sv-SE" sz="3000" dirty="0" smtClean="0">
                <a:solidFill>
                  <a:schemeClr val="bg1"/>
                </a:solidFill>
                <a:effectLst>
                  <a:outerShdw blurRad="38100" dist="38100" dir="2700000" algn="tl">
                    <a:srgbClr val="000000">
                      <a:alpha val="43137"/>
                    </a:srgbClr>
                  </a:outerShdw>
                </a:effectLst>
                <a:latin typeface="Arial Rounded MT Bold" pitchFamily="34" charset="0"/>
              </a:rPr>
              <a:t>Palestina-området </a:t>
            </a:r>
            <a:r>
              <a:rPr lang="sv-SE" sz="3000" dirty="0">
                <a:solidFill>
                  <a:schemeClr val="bg1"/>
                </a:solidFill>
                <a:effectLst>
                  <a:outerShdw blurRad="38100" dist="38100" dir="2700000" algn="tl">
                    <a:srgbClr val="000000">
                      <a:alpha val="43137"/>
                    </a:srgbClr>
                  </a:outerShdw>
                </a:effectLst>
                <a:latin typeface="Arial Rounded MT Bold" pitchFamily="34" charset="0"/>
              </a:rPr>
              <a:t>i det fjärde syriska kriget (219-216) </a:t>
            </a:r>
            <a:r>
              <a:rPr lang="sv-SE" sz="3000" dirty="0">
                <a:solidFill>
                  <a:srgbClr val="FFFF00"/>
                </a:solidFill>
                <a:effectLst>
                  <a:outerShdw blurRad="38100" dist="38100" dir="2700000" algn="tl">
                    <a:srgbClr val="000000">
                      <a:alpha val="43137"/>
                    </a:srgbClr>
                  </a:outerShdw>
                </a:effectLst>
                <a:latin typeface="Arial Rounded MT Bold" pitchFamily="34" charset="0"/>
              </a:rPr>
              <a:t>hindrades</a:t>
            </a:r>
            <a:r>
              <a:rPr lang="sv-SE" sz="3000" dirty="0">
                <a:solidFill>
                  <a:schemeClr val="bg1"/>
                </a:solidFill>
                <a:effectLst>
                  <a:outerShdw blurRad="38100" dist="38100" dir="2700000" algn="tl">
                    <a:srgbClr val="000000">
                      <a:alpha val="43137"/>
                    </a:srgbClr>
                  </a:outerShdw>
                </a:effectLst>
                <a:latin typeface="Arial Rounded MT Bold" pitchFamily="34" charset="0"/>
              </a:rPr>
              <a:t> vid slaget vid </a:t>
            </a:r>
            <a:r>
              <a:rPr lang="sv-SE" sz="3000" dirty="0" err="1">
                <a:solidFill>
                  <a:srgbClr val="FFFF00"/>
                </a:solidFill>
                <a:effectLst>
                  <a:outerShdw blurRad="38100" dist="38100" dir="2700000" algn="tl">
                    <a:srgbClr val="000000">
                      <a:alpha val="43137"/>
                    </a:srgbClr>
                  </a:outerShdw>
                </a:effectLst>
                <a:latin typeface="Arial Rounded MT Bold" pitchFamily="34" charset="0"/>
              </a:rPr>
              <a:t>Rafia</a:t>
            </a:r>
            <a:r>
              <a:rPr lang="sv-SE" sz="3000" dirty="0" smtClean="0">
                <a:solidFill>
                  <a:schemeClr val="bg1"/>
                </a:solidFill>
                <a:effectLst>
                  <a:outerShdw blurRad="38100" dist="38100" dir="2700000" algn="tl">
                    <a:srgbClr val="000000">
                      <a:alpha val="43137"/>
                    </a:srgbClr>
                  </a:outerShdw>
                </a:effectLst>
                <a:latin typeface="Arial Rounded MT Bold" pitchFamily="34" charset="0"/>
              </a:rPr>
              <a:t>.”</a:t>
            </a:r>
            <a:endParaRPr lang="en-US" sz="3000" dirty="0" smtClean="0">
              <a:solidFill>
                <a:schemeClr val="bg1"/>
              </a:solidFill>
              <a:effectLst>
                <a:outerShdw blurRad="38100" dist="38100" dir="2700000" algn="tl">
                  <a:srgbClr val="000000">
                    <a:alpha val="43137"/>
                  </a:srgbClr>
                </a:outerShdw>
              </a:effectLst>
              <a:latin typeface="Arial Rounded MT Bold" pitchFamily="34" charset="0"/>
            </a:endParaRPr>
          </a:p>
        </p:txBody>
      </p:sp>
      <p:sp>
        <p:nvSpPr>
          <p:cNvPr id="6" name="textruta 5"/>
          <p:cNvSpPr txBox="1"/>
          <p:nvPr/>
        </p:nvSpPr>
        <p:spPr>
          <a:xfrm>
            <a:off x="3867880" y="5805264"/>
            <a:ext cx="4664560" cy="369332"/>
          </a:xfrm>
          <a:prstGeom prst="rect">
            <a:avLst/>
          </a:prstGeom>
          <a:noFill/>
          <a:effectLst>
            <a:outerShdw blurRad="50800" dist="38100" dir="2700000" algn="tl" rotWithShape="0">
              <a:prstClr val="black">
                <a:alpha val="40000"/>
              </a:prstClr>
            </a:outerShdw>
          </a:effectLst>
        </p:spPr>
        <p:txBody>
          <a:bodyPr wrap="square" rtlCol="0">
            <a:spAutoFit/>
          </a:bodyPr>
          <a:lstStyle/>
          <a:p>
            <a:pPr marL="342900" indent="-342900" algn="r"/>
            <a:r>
              <a:rPr lang="sv-SE" b="1" dirty="0" err="1" smtClean="0">
                <a:solidFill>
                  <a:schemeClr val="bg1"/>
                </a:solidFill>
              </a:rPr>
              <a:t>Arikel</a:t>
            </a:r>
            <a:r>
              <a:rPr lang="sv-SE" b="1" dirty="0" smtClean="0">
                <a:solidFill>
                  <a:schemeClr val="bg1"/>
                </a:solidFill>
              </a:rPr>
              <a:t>: </a:t>
            </a:r>
            <a:r>
              <a:rPr lang="sv-SE" b="1" dirty="0" err="1" smtClean="0">
                <a:solidFill>
                  <a:schemeClr val="bg1"/>
                </a:solidFill>
              </a:rPr>
              <a:t>Seleucus</a:t>
            </a:r>
            <a:r>
              <a:rPr lang="sv-SE" b="1" dirty="0" smtClean="0">
                <a:solidFill>
                  <a:schemeClr val="bg1"/>
                </a:solidFill>
              </a:rPr>
              <a:t> III </a:t>
            </a:r>
            <a:r>
              <a:rPr lang="sv-SE" b="1" dirty="0" err="1" smtClean="0">
                <a:solidFill>
                  <a:schemeClr val="bg1"/>
                </a:solidFill>
              </a:rPr>
              <a:t>Soter</a:t>
            </a:r>
            <a:endParaRPr lang="sv-SE" b="1" dirty="0">
              <a:solidFill>
                <a:schemeClr val="bg1"/>
              </a:solidFill>
            </a:endParaRPr>
          </a:p>
        </p:txBody>
      </p:sp>
      <p:pic>
        <p:nvPicPr>
          <p:cNvPr id="8" name="Bildobjekt 7" descr="coin_seleucus_iii_keraunos.jpg"/>
          <p:cNvPicPr>
            <a:picLocks noChangeAspect="1"/>
          </p:cNvPicPr>
          <p:nvPr/>
        </p:nvPicPr>
        <p:blipFill>
          <a:blip r:embed="rId3" cstate="screen">
            <a:extLst>
              <a:ext uri="{BEBA8EAE-BF5A-486C-A8C5-ECC9F3942E4B}">
                <a14:imgProps xmlns:a14="http://schemas.microsoft.com/office/drawing/2010/main">
                  <a14:imgLayer r:embed="rId4">
                    <a14:imgEffect>
                      <a14:backgroundRemoval t="0" b="100000" l="7901" r="100000"/>
                    </a14:imgEffect>
                  </a14:imgLayer>
                </a14:imgProps>
              </a:ext>
            </a:extLst>
          </a:blip>
          <a:stretch>
            <a:fillRect/>
          </a:stretch>
        </p:blipFill>
        <p:spPr>
          <a:xfrm>
            <a:off x="6263237" y="1615340"/>
            <a:ext cx="2701251" cy="3973900"/>
          </a:xfrm>
          <a:prstGeom prst="rect">
            <a:avLst/>
          </a:prstGeom>
        </p:spPr>
      </p:pic>
      <p:grpSp>
        <p:nvGrpSpPr>
          <p:cNvPr id="7" name="Grupp 6"/>
          <p:cNvGrpSpPr/>
          <p:nvPr/>
        </p:nvGrpSpPr>
        <p:grpSpPr>
          <a:xfrm>
            <a:off x="179512" y="-27384"/>
            <a:ext cx="8640960" cy="1243300"/>
            <a:chOff x="179512" y="-27384"/>
            <a:chExt cx="8640960" cy="1243300"/>
          </a:xfrm>
        </p:grpSpPr>
        <p:sp>
          <p:nvSpPr>
            <p:cNvPr id="9" name="Femhörning 8"/>
            <p:cNvSpPr/>
            <p:nvPr/>
          </p:nvSpPr>
          <p:spPr>
            <a:xfrm>
              <a:off x="323528" y="-27384"/>
              <a:ext cx="720080" cy="360040"/>
            </a:xfrm>
            <a:prstGeom prst="homePlate">
              <a:avLst/>
            </a:prstGeom>
            <a:solidFill>
              <a:schemeClr val="bg1">
                <a:lumMod val="6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sv-SE"/>
            </a:p>
          </p:txBody>
        </p:sp>
        <p:cxnSp>
          <p:nvCxnSpPr>
            <p:cNvPr id="10" name="Rak pil 9"/>
            <p:cNvCxnSpPr/>
            <p:nvPr/>
          </p:nvCxnSpPr>
          <p:spPr>
            <a:xfrm rot="5400000" flipH="1" flipV="1">
              <a:off x="144302" y="493512"/>
              <a:ext cx="359246" cy="794"/>
            </a:xfrm>
            <a:prstGeom prst="straightConnector1">
              <a:avLst/>
            </a:prstGeom>
            <a:ln w="38100">
              <a:solidFill>
                <a:srgbClr val="FF0000"/>
              </a:solidFill>
              <a:tailEnd type="non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1" name="textruta 10"/>
            <p:cNvSpPr txBox="1"/>
            <p:nvPr/>
          </p:nvSpPr>
          <p:spPr>
            <a:xfrm>
              <a:off x="179512" y="673532"/>
              <a:ext cx="648072" cy="523220"/>
            </a:xfrm>
            <a:prstGeom prst="rect">
              <a:avLst/>
            </a:prstGeom>
            <a:noFill/>
          </p:spPr>
          <p:txBody>
            <a:bodyPr wrap="square" rtlCol="0">
              <a:spAutoFit/>
            </a:bodyPr>
            <a:lstStyle/>
            <a:p>
              <a:r>
                <a:rPr lang="sv-SE" sz="1400" b="1" dirty="0" smtClean="0">
                  <a:solidFill>
                    <a:schemeClr val="bg1"/>
                  </a:solidFill>
                </a:rPr>
                <a:t>539 </a:t>
              </a:r>
              <a:r>
                <a:rPr lang="sv-SE" sz="1400" b="1" dirty="0" err="1" smtClean="0">
                  <a:solidFill>
                    <a:schemeClr val="bg1"/>
                  </a:solidFill>
                </a:rPr>
                <a:t>f.Kr</a:t>
              </a:r>
              <a:endParaRPr lang="sv-SE" sz="1400" b="1" dirty="0">
                <a:solidFill>
                  <a:schemeClr val="bg1"/>
                </a:solidFill>
              </a:endParaRPr>
            </a:p>
          </p:txBody>
        </p:sp>
        <p:sp>
          <p:nvSpPr>
            <p:cNvPr id="12" name="V-form 11"/>
            <p:cNvSpPr/>
            <p:nvPr/>
          </p:nvSpPr>
          <p:spPr>
            <a:xfrm>
              <a:off x="899592" y="-27384"/>
              <a:ext cx="792088" cy="360040"/>
            </a:xfrm>
            <a:prstGeom prst="chevron">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sv-SE">
                <a:solidFill>
                  <a:schemeClr val="tx1"/>
                </a:solidFill>
              </a:endParaRPr>
            </a:p>
          </p:txBody>
        </p:sp>
        <p:sp>
          <p:nvSpPr>
            <p:cNvPr id="13" name="V-form 12"/>
            <p:cNvSpPr/>
            <p:nvPr/>
          </p:nvSpPr>
          <p:spPr>
            <a:xfrm>
              <a:off x="1547664" y="-27384"/>
              <a:ext cx="2304256" cy="360040"/>
            </a:xfrm>
            <a:prstGeom prst="chevron">
              <a:avLst/>
            </a:prstGeom>
            <a:solidFill>
              <a:schemeClr val="tx1">
                <a:lumMod val="75000"/>
                <a:lumOff val="25000"/>
              </a:schemeClr>
            </a:solidFill>
          </p:spPr>
          <p:style>
            <a:lnRef idx="0">
              <a:schemeClr val="dk1"/>
            </a:lnRef>
            <a:fillRef idx="3">
              <a:schemeClr val="dk1"/>
            </a:fillRef>
            <a:effectRef idx="3">
              <a:schemeClr val="dk1"/>
            </a:effectRef>
            <a:fontRef idx="minor">
              <a:schemeClr val="lt1"/>
            </a:fontRef>
          </p:style>
          <p:txBody>
            <a:bodyPr rtlCol="0" anchor="ctr"/>
            <a:lstStyle/>
            <a:p>
              <a:pPr algn="ctr"/>
              <a:endParaRPr lang="sv-SE">
                <a:solidFill>
                  <a:schemeClr val="tx1"/>
                </a:solidFill>
              </a:endParaRPr>
            </a:p>
          </p:txBody>
        </p:sp>
        <p:sp>
          <p:nvSpPr>
            <p:cNvPr id="14" name="V-form 13"/>
            <p:cNvSpPr/>
            <p:nvPr/>
          </p:nvSpPr>
          <p:spPr>
            <a:xfrm>
              <a:off x="3707904" y="-27384"/>
              <a:ext cx="4536504" cy="360040"/>
            </a:xfrm>
            <a:prstGeom prst="chevron">
              <a:avLst/>
            </a:prstGeom>
            <a:gradFill>
              <a:gsLst>
                <a:gs pos="0">
                  <a:srgbClr val="4C216D"/>
                </a:gs>
                <a:gs pos="90000">
                  <a:srgbClr val="C00000"/>
                </a:gs>
              </a:gsLst>
              <a:lin ang="5400000" scaled="0"/>
            </a:gradFill>
          </p:spPr>
          <p:style>
            <a:lnRef idx="0">
              <a:schemeClr val="dk1"/>
            </a:lnRef>
            <a:fillRef idx="3">
              <a:schemeClr val="dk1"/>
            </a:fillRef>
            <a:effectRef idx="3">
              <a:schemeClr val="dk1"/>
            </a:effectRef>
            <a:fontRef idx="minor">
              <a:schemeClr val="lt1"/>
            </a:fontRef>
          </p:style>
          <p:txBody>
            <a:bodyPr rtlCol="0" anchor="ctr"/>
            <a:lstStyle/>
            <a:p>
              <a:pPr algn="ctr"/>
              <a:endParaRPr lang="sv-SE">
                <a:solidFill>
                  <a:schemeClr val="tx1"/>
                </a:solidFill>
              </a:endParaRPr>
            </a:p>
          </p:txBody>
        </p:sp>
        <p:sp>
          <p:nvSpPr>
            <p:cNvPr id="15" name="V-form 14"/>
            <p:cNvSpPr/>
            <p:nvPr/>
          </p:nvSpPr>
          <p:spPr>
            <a:xfrm>
              <a:off x="8100392" y="-27384"/>
              <a:ext cx="720080" cy="360040"/>
            </a:xfrm>
            <a:prstGeom prst="chevron">
              <a:avLst>
                <a:gd name="adj" fmla="val 0"/>
              </a:avLst>
            </a:prstGeom>
            <a:solidFill>
              <a:schemeClr val="accent1">
                <a:lumMod val="50000"/>
              </a:schemeClr>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sv-SE">
                <a:solidFill>
                  <a:schemeClr val="tx1"/>
                </a:solidFill>
              </a:endParaRPr>
            </a:p>
          </p:txBody>
        </p:sp>
        <p:cxnSp>
          <p:nvCxnSpPr>
            <p:cNvPr id="16" name="Rak pil 15"/>
            <p:cNvCxnSpPr/>
            <p:nvPr/>
          </p:nvCxnSpPr>
          <p:spPr>
            <a:xfrm rot="5400000" flipH="1" flipV="1">
              <a:off x="7898600" y="511882"/>
              <a:ext cx="359246" cy="794"/>
            </a:xfrm>
            <a:prstGeom prst="straightConnector1">
              <a:avLst/>
            </a:prstGeom>
            <a:ln w="38100">
              <a:solidFill>
                <a:srgbClr val="FF0000"/>
              </a:solidFill>
              <a:tailEnd type="non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7" name="textruta 16"/>
            <p:cNvSpPr txBox="1"/>
            <p:nvPr/>
          </p:nvSpPr>
          <p:spPr>
            <a:xfrm>
              <a:off x="7668344" y="692696"/>
              <a:ext cx="792088" cy="523220"/>
            </a:xfrm>
            <a:prstGeom prst="rect">
              <a:avLst/>
            </a:prstGeom>
            <a:noFill/>
          </p:spPr>
          <p:txBody>
            <a:bodyPr wrap="square" rtlCol="0">
              <a:spAutoFit/>
            </a:bodyPr>
            <a:lstStyle/>
            <a:p>
              <a:pPr algn="ctr"/>
              <a:r>
                <a:rPr lang="sv-SE" sz="1400" b="1" dirty="0" smtClean="0">
                  <a:solidFill>
                    <a:schemeClr val="bg1"/>
                  </a:solidFill>
                </a:rPr>
                <a:t>Ändens tid</a:t>
              </a:r>
              <a:endParaRPr lang="sv-SE" sz="1400" b="1" dirty="0">
                <a:solidFill>
                  <a:schemeClr val="bg1"/>
                </a:solidFill>
              </a:endParaRPr>
            </a:p>
          </p:txBody>
        </p:sp>
        <p:cxnSp>
          <p:nvCxnSpPr>
            <p:cNvPr id="18" name="Rak pil 17"/>
            <p:cNvCxnSpPr/>
            <p:nvPr/>
          </p:nvCxnSpPr>
          <p:spPr>
            <a:xfrm rot="5400000" flipH="1" flipV="1">
              <a:off x="1921793" y="345951"/>
              <a:ext cx="691902" cy="1588"/>
            </a:xfrm>
            <a:prstGeom prst="straightConnector1">
              <a:avLst/>
            </a:prstGeom>
            <a:ln w="38100">
              <a:solidFill>
                <a:srgbClr val="FF0000"/>
              </a:solidFill>
              <a:tailEnd type="non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9" name="textruta 18"/>
            <p:cNvSpPr txBox="1"/>
            <p:nvPr/>
          </p:nvSpPr>
          <p:spPr>
            <a:xfrm>
              <a:off x="2123728" y="672951"/>
              <a:ext cx="360040" cy="307777"/>
            </a:xfrm>
            <a:prstGeom prst="rect">
              <a:avLst/>
            </a:prstGeom>
            <a:noFill/>
          </p:spPr>
          <p:txBody>
            <a:bodyPr wrap="square" rtlCol="0">
              <a:spAutoFit/>
            </a:bodyPr>
            <a:lstStyle/>
            <a:p>
              <a:r>
                <a:rPr lang="sv-SE" sz="1400" b="1" dirty="0" smtClean="0">
                  <a:solidFill>
                    <a:schemeClr val="bg1"/>
                  </a:solidFill>
                  <a:effectLst>
                    <a:outerShdw blurRad="38100" dist="38100" dir="2700000" algn="tl">
                      <a:srgbClr val="000000">
                        <a:alpha val="43137"/>
                      </a:srgbClr>
                    </a:outerShdw>
                  </a:effectLst>
                </a:rPr>
                <a:t>0</a:t>
              </a:r>
              <a:endParaRPr lang="sv-SE" sz="1400" b="1" dirty="0">
                <a:solidFill>
                  <a:schemeClr val="bg1"/>
                </a:solidFill>
                <a:effectLst>
                  <a:outerShdw blurRad="38100" dist="38100" dir="2700000" algn="tl">
                    <a:srgbClr val="000000">
                      <a:alpha val="43137"/>
                    </a:srgbClr>
                  </a:outerShdw>
                </a:effectLst>
              </a:endParaRPr>
            </a:p>
          </p:txBody>
        </p:sp>
      </p:grpSp>
      <p:cxnSp>
        <p:nvCxnSpPr>
          <p:cNvPr id="20" name="Rak pil 19"/>
          <p:cNvCxnSpPr/>
          <p:nvPr/>
        </p:nvCxnSpPr>
        <p:spPr>
          <a:xfrm rot="5400000" flipH="1" flipV="1">
            <a:off x="935596" y="368660"/>
            <a:ext cx="576064" cy="216024"/>
          </a:xfrm>
          <a:prstGeom prst="straightConnector1">
            <a:avLst/>
          </a:prstGeom>
          <a:ln w="44450">
            <a:solidFill>
              <a:srgbClr val="C00000"/>
            </a:solidFill>
            <a:headEnd type="none"/>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9436811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ruta 3"/>
          <p:cNvSpPr txBox="1"/>
          <p:nvPr/>
        </p:nvSpPr>
        <p:spPr>
          <a:xfrm>
            <a:off x="539552" y="455522"/>
            <a:ext cx="4404820" cy="4462760"/>
          </a:xfrm>
          <a:prstGeom prst="rect">
            <a:avLst/>
          </a:prstGeom>
          <a:noFill/>
          <a:effectLst>
            <a:outerShdw blurRad="50800" dist="38100" dir="2700000" algn="tl" rotWithShape="0">
              <a:prstClr val="black">
                <a:alpha val="40000"/>
              </a:prstClr>
            </a:outerShdw>
          </a:effectLst>
        </p:spPr>
        <p:txBody>
          <a:bodyPr wrap="square" rtlCol="0">
            <a:spAutoFit/>
          </a:bodyPr>
          <a:lstStyle/>
          <a:p>
            <a:r>
              <a:rPr lang="sv-SE" sz="4400" dirty="0" smtClean="0">
                <a:solidFill>
                  <a:srgbClr val="FFC000"/>
                </a:solidFill>
                <a:effectLst>
                  <a:outerShdw blurRad="38100" dist="38100" dir="2700000" algn="tl">
                    <a:srgbClr val="000000">
                      <a:alpha val="43137"/>
                    </a:srgbClr>
                  </a:outerShdw>
                </a:effectLst>
                <a:latin typeface="Berlin Sans FB Demi" pitchFamily="34" charset="0"/>
              </a:rPr>
              <a:t>Slaget vid </a:t>
            </a:r>
            <a:r>
              <a:rPr lang="sv-SE" sz="4400" dirty="0" err="1" smtClean="0">
                <a:solidFill>
                  <a:srgbClr val="FFC000"/>
                </a:solidFill>
                <a:effectLst>
                  <a:outerShdw blurRad="38100" dist="38100" dir="2700000" algn="tl">
                    <a:srgbClr val="000000">
                      <a:alpha val="43137"/>
                    </a:srgbClr>
                  </a:outerShdw>
                </a:effectLst>
                <a:latin typeface="Berlin Sans FB Demi" pitchFamily="34" charset="0"/>
              </a:rPr>
              <a:t>Rafia</a:t>
            </a:r>
            <a:r>
              <a:rPr lang="sv-SE" sz="4400" dirty="0" smtClean="0">
                <a:solidFill>
                  <a:srgbClr val="FFC000"/>
                </a:solidFill>
                <a:effectLst>
                  <a:outerShdw blurRad="38100" dist="38100" dir="2700000" algn="tl">
                    <a:srgbClr val="000000">
                      <a:alpha val="43137"/>
                    </a:srgbClr>
                  </a:outerShdw>
                </a:effectLst>
                <a:latin typeface="Berlin Sans FB Demi" pitchFamily="34" charset="0"/>
              </a:rPr>
              <a:t> </a:t>
            </a:r>
          </a:p>
          <a:p>
            <a:r>
              <a:rPr lang="sv-SE" sz="3200" dirty="0" smtClean="0">
                <a:solidFill>
                  <a:srgbClr val="FFC000"/>
                </a:solidFill>
                <a:effectLst>
                  <a:outerShdw blurRad="38100" dist="38100" dir="2700000" algn="tl">
                    <a:srgbClr val="000000">
                      <a:alpha val="43137"/>
                    </a:srgbClr>
                  </a:outerShdw>
                </a:effectLst>
                <a:latin typeface="Berlin Sans FB Demi" pitchFamily="34" charset="0"/>
              </a:rPr>
              <a:t>217 </a:t>
            </a:r>
            <a:r>
              <a:rPr lang="sv-SE" sz="3200" dirty="0" err="1" smtClean="0">
                <a:solidFill>
                  <a:srgbClr val="FFC000"/>
                </a:solidFill>
                <a:effectLst>
                  <a:outerShdw blurRad="38100" dist="38100" dir="2700000" algn="tl">
                    <a:srgbClr val="000000">
                      <a:alpha val="43137"/>
                    </a:srgbClr>
                  </a:outerShdw>
                </a:effectLst>
                <a:latin typeface="Berlin Sans FB Demi" pitchFamily="34" charset="0"/>
              </a:rPr>
              <a:t>f.Kr</a:t>
            </a:r>
            <a:endParaRPr lang="sv-SE" sz="3200" dirty="0" smtClean="0">
              <a:solidFill>
                <a:srgbClr val="FFC000"/>
              </a:solidFill>
              <a:effectLst>
                <a:outerShdw blurRad="38100" dist="38100" dir="2700000" algn="tl">
                  <a:srgbClr val="000000">
                    <a:alpha val="43137"/>
                  </a:srgbClr>
                </a:outerShdw>
              </a:effectLst>
              <a:latin typeface="Berlin Sans FB Demi" pitchFamily="34" charset="0"/>
            </a:endParaRPr>
          </a:p>
          <a:p>
            <a:endParaRPr lang="sv-SE" sz="2000" dirty="0" smtClean="0">
              <a:solidFill>
                <a:srgbClr val="FFC000"/>
              </a:solidFill>
              <a:effectLst>
                <a:outerShdw blurRad="38100" dist="38100" dir="2700000" algn="tl">
                  <a:srgbClr val="000000">
                    <a:alpha val="43137"/>
                  </a:srgbClr>
                </a:outerShdw>
              </a:effectLst>
              <a:latin typeface="Berlin Sans FB Demi" pitchFamily="34" charset="0"/>
            </a:endParaRPr>
          </a:p>
          <a:p>
            <a:endParaRPr lang="sv-SE" sz="2000" dirty="0" smtClean="0">
              <a:solidFill>
                <a:srgbClr val="FFC000"/>
              </a:solidFill>
              <a:effectLst>
                <a:outerShdw blurRad="38100" dist="38100" dir="2700000" algn="tl">
                  <a:srgbClr val="000000">
                    <a:alpha val="43137"/>
                  </a:srgbClr>
                </a:outerShdw>
              </a:effectLst>
              <a:latin typeface="Berlin Sans FB Demi" pitchFamily="34" charset="0"/>
            </a:endParaRPr>
          </a:p>
          <a:p>
            <a:r>
              <a:rPr lang="sv-SE" sz="2000" dirty="0" err="1" smtClean="0">
                <a:solidFill>
                  <a:srgbClr val="FFC000"/>
                </a:solidFill>
                <a:effectLst>
                  <a:outerShdw blurRad="38100" dist="38100" dir="2700000" algn="tl">
                    <a:srgbClr val="000000">
                      <a:alpha val="43137"/>
                    </a:srgbClr>
                  </a:outerShdw>
                </a:effectLst>
                <a:latin typeface="Berlin Sans FB Demi" pitchFamily="34" charset="0"/>
              </a:rPr>
              <a:t>Antiokus</a:t>
            </a:r>
            <a:r>
              <a:rPr lang="sv-SE" sz="2000" dirty="0" smtClean="0">
                <a:solidFill>
                  <a:srgbClr val="FFC000"/>
                </a:solidFill>
                <a:effectLst>
                  <a:outerShdw blurRad="38100" dist="38100" dir="2700000" algn="tl">
                    <a:srgbClr val="000000">
                      <a:alpha val="43137"/>
                    </a:srgbClr>
                  </a:outerShdw>
                </a:effectLst>
                <a:latin typeface="Berlin Sans FB Demi" pitchFamily="34" charset="0"/>
              </a:rPr>
              <a:t> III</a:t>
            </a:r>
          </a:p>
          <a:p>
            <a:r>
              <a:rPr lang="sv-SE" dirty="0" smtClean="0">
                <a:latin typeface="Arial Rounded MT Bold" pitchFamily="34" charset="0"/>
              </a:rPr>
              <a:t>62 000 infanterister</a:t>
            </a:r>
          </a:p>
          <a:p>
            <a:r>
              <a:rPr lang="sv-SE" dirty="0" smtClean="0">
                <a:latin typeface="Arial Rounded MT Bold" pitchFamily="34" charset="0"/>
              </a:rPr>
              <a:t>6 000 ryttare</a:t>
            </a:r>
          </a:p>
          <a:p>
            <a:r>
              <a:rPr lang="sv-SE" dirty="0" smtClean="0">
                <a:latin typeface="Arial Rounded MT Bold" pitchFamily="34" charset="0"/>
              </a:rPr>
              <a:t>103 elefanter</a:t>
            </a:r>
          </a:p>
          <a:p>
            <a:endParaRPr lang="sv-SE" sz="2000" dirty="0" smtClean="0">
              <a:solidFill>
                <a:srgbClr val="FFC000"/>
              </a:solidFill>
              <a:effectLst>
                <a:outerShdw blurRad="38100" dist="38100" dir="2700000" algn="tl">
                  <a:srgbClr val="000000">
                    <a:alpha val="43137"/>
                  </a:srgbClr>
                </a:outerShdw>
              </a:effectLst>
              <a:latin typeface="Berlin Sans FB Demi" pitchFamily="34" charset="0"/>
            </a:endParaRPr>
          </a:p>
          <a:p>
            <a:r>
              <a:rPr lang="sv-SE" sz="2000" dirty="0" smtClean="0">
                <a:solidFill>
                  <a:srgbClr val="FFC000"/>
                </a:solidFill>
                <a:effectLst>
                  <a:outerShdw blurRad="38100" dist="38100" dir="2700000" algn="tl">
                    <a:srgbClr val="000000">
                      <a:alpha val="43137"/>
                    </a:srgbClr>
                  </a:outerShdw>
                </a:effectLst>
                <a:latin typeface="Berlin Sans FB Demi" pitchFamily="34" charset="0"/>
              </a:rPr>
              <a:t>Ptolemaios IV</a:t>
            </a:r>
          </a:p>
          <a:p>
            <a:r>
              <a:rPr lang="sv-SE" dirty="0" smtClean="0">
                <a:latin typeface="Arial Rounded MT Bold" pitchFamily="34" charset="0"/>
              </a:rPr>
              <a:t>70 000 infanterister</a:t>
            </a:r>
          </a:p>
          <a:p>
            <a:r>
              <a:rPr lang="sv-SE" dirty="0" smtClean="0">
                <a:latin typeface="Arial Rounded MT Bold" pitchFamily="34" charset="0"/>
              </a:rPr>
              <a:t>5 000 ryttare</a:t>
            </a:r>
          </a:p>
          <a:p>
            <a:r>
              <a:rPr lang="sv-SE" dirty="0" smtClean="0">
                <a:latin typeface="Arial Rounded MT Bold" pitchFamily="34" charset="0"/>
              </a:rPr>
              <a:t>73 elefanter</a:t>
            </a:r>
            <a:endParaRPr lang="sv-SE" dirty="0">
              <a:latin typeface="Arial Rounded MT Bold" pitchFamily="34" charset="0"/>
            </a:endParaRPr>
          </a:p>
        </p:txBody>
      </p:sp>
      <p:pic>
        <p:nvPicPr>
          <p:cNvPr id="6" name="Picture 4" descr="4 greek empires"/>
          <p:cNvPicPr>
            <a:picLocks noChangeAspect="1" noChangeArrowheads="1"/>
          </p:cNvPicPr>
          <p:nvPr/>
        </p:nvPicPr>
        <p:blipFill>
          <a:blip r:embed="rId3" cstate="screen"/>
          <a:stretch>
            <a:fillRect/>
          </a:stretch>
        </p:blipFill>
        <p:spPr bwMode="auto">
          <a:xfrm>
            <a:off x="4944372" y="116632"/>
            <a:ext cx="4164132" cy="6611472"/>
          </a:xfrm>
          <a:prstGeom prst="rect">
            <a:avLst/>
          </a:prstGeom>
          <a:noFill/>
          <a:ln w="9525">
            <a:noFill/>
            <a:miter lim="800000"/>
            <a:headEnd/>
            <a:tailEnd/>
          </a:ln>
        </p:spPr>
      </p:pic>
      <p:pic>
        <p:nvPicPr>
          <p:cNvPr id="1026"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915816" y="3439552"/>
            <a:ext cx="2741290" cy="3157965"/>
          </a:xfrm>
          <a:prstGeom prst="rect">
            <a:avLst/>
          </a:prstGeom>
          <a:noFill/>
          <a:ln w="9525">
            <a:noFill/>
            <a:miter lim="800000"/>
            <a:headEnd/>
            <a:tailEnd/>
          </a:ln>
        </p:spPr>
      </p:pic>
      <p:sp>
        <p:nvSpPr>
          <p:cNvPr id="19" name="Bildtext 1 18"/>
          <p:cNvSpPr/>
          <p:nvPr/>
        </p:nvSpPr>
        <p:spPr>
          <a:xfrm>
            <a:off x="1065077" y="5407283"/>
            <a:ext cx="1440160" cy="432048"/>
          </a:xfrm>
          <a:prstGeom prst="borderCallout1">
            <a:avLst>
              <a:gd name="adj1" fmla="val 76700"/>
              <a:gd name="adj2" fmla="val 100512"/>
              <a:gd name="adj3" fmla="val 99902"/>
              <a:gd name="adj4" fmla="val 154414"/>
            </a:avLst>
          </a:prstGeom>
          <a:solidFill>
            <a:schemeClr val="bg1">
              <a:alpha val="88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b="1" dirty="0" err="1" smtClean="0">
                <a:solidFill>
                  <a:schemeClr val="tx1"/>
                </a:solidFill>
                <a:latin typeface="Arial Rounded MT Bold" pitchFamily="34" charset="0"/>
              </a:rPr>
              <a:t>Rafia</a:t>
            </a:r>
            <a:endParaRPr lang="sv-SE" b="1" dirty="0">
              <a:solidFill>
                <a:schemeClr val="tx1"/>
              </a:solidFill>
              <a:latin typeface="Arial Rounded MT Bold" pitchFamily="34" charset="0"/>
            </a:endParaRPr>
          </a:p>
        </p:txBody>
      </p:sp>
      <p:sp>
        <p:nvSpPr>
          <p:cNvPr id="20" name="Ellips 19"/>
          <p:cNvSpPr/>
          <p:nvPr/>
        </p:nvSpPr>
        <p:spPr>
          <a:xfrm>
            <a:off x="3275856" y="5819944"/>
            <a:ext cx="72008" cy="72008"/>
          </a:xfrm>
          <a:prstGeom prst="ellipse">
            <a:avLst/>
          </a:prstGeom>
          <a:solidFill>
            <a:srgbClr val="FF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77775721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ruta 3"/>
          <p:cNvSpPr txBox="1"/>
          <p:nvPr/>
        </p:nvSpPr>
        <p:spPr>
          <a:xfrm>
            <a:off x="928662" y="785794"/>
            <a:ext cx="7286676" cy="830997"/>
          </a:xfrm>
          <a:prstGeom prst="rect">
            <a:avLst/>
          </a:prstGeom>
          <a:noFill/>
          <a:effectLst>
            <a:outerShdw blurRad="50800" dist="38100" dir="2700000" algn="tl" rotWithShape="0">
              <a:prstClr val="black">
                <a:alpha val="40000"/>
              </a:prstClr>
            </a:outerShdw>
          </a:effectLst>
        </p:spPr>
        <p:txBody>
          <a:bodyPr wrap="square" rtlCol="0">
            <a:spAutoFit/>
          </a:bodyPr>
          <a:lstStyle/>
          <a:p>
            <a:r>
              <a:rPr lang="sv-SE" sz="4800" dirty="0" smtClean="0">
                <a:solidFill>
                  <a:srgbClr val="FFC000"/>
                </a:solidFill>
                <a:latin typeface="Berlin Sans FB Demi" pitchFamily="34" charset="0"/>
              </a:rPr>
              <a:t>Daniel 11:11</a:t>
            </a:r>
            <a:endParaRPr lang="sv-SE" sz="4800" dirty="0">
              <a:solidFill>
                <a:srgbClr val="FFC000"/>
              </a:solidFill>
              <a:latin typeface="Berlin Sans FB Demi" pitchFamily="34" charset="0"/>
            </a:endParaRPr>
          </a:p>
        </p:txBody>
      </p:sp>
      <p:sp>
        <p:nvSpPr>
          <p:cNvPr id="5" name="textruta 4"/>
          <p:cNvSpPr txBox="1"/>
          <p:nvPr/>
        </p:nvSpPr>
        <p:spPr>
          <a:xfrm>
            <a:off x="1071538" y="1928802"/>
            <a:ext cx="7172870" cy="3539430"/>
          </a:xfrm>
          <a:prstGeom prst="rect">
            <a:avLst/>
          </a:prstGeom>
          <a:noFill/>
          <a:effectLst>
            <a:outerShdw blurRad="50800" dist="38100" dir="2700000" algn="tl" rotWithShape="0">
              <a:prstClr val="black">
                <a:alpha val="40000"/>
              </a:prstClr>
            </a:outerShdw>
          </a:effectLst>
        </p:spPr>
        <p:txBody>
          <a:bodyPr wrap="square" rtlCol="0">
            <a:spAutoFit/>
          </a:bodyPr>
          <a:lstStyle/>
          <a:p>
            <a:r>
              <a:rPr lang="sv-SE" sz="3200" dirty="0" smtClean="0">
                <a:solidFill>
                  <a:schemeClr val="bg1"/>
                </a:solidFill>
                <a:effectLst>
                  <a:outerShdw blurRad="38100" dist="38100" dir="2700000" algn="tl">
                    <a:srgbClr val="000000">
                      <a:alpha val="43137"/>
                    </a:srgbClr>
                  </a:outerShdw>
                </a:effectLst>
                <a:latin typeface="Arial Rounded MT Bold" pitchFamily="34" charset="0"/>
              </a:rPr>
              <a:t>”Då skall kungen i Söderlandet </a:t>
            </a:r>
            <a:r>
              <a:rPr lang="sv-SE" sz="3200" dirty="0" smtClean="0">
                <a:solidFill>
                  <a:schemeClr val="tx1">
                    <a:lumMod val="50000"/>
                    <a:lumOff val="50000"/>
                  </a:schemeClr>
                </a:solidFill>
                <a:effectLst>
                  <a:outerShdw blurRad="38100" dist="38100" dir="2700000" algn="tl">
                    <a:srgbClr val="000000">
                      <a:alpha val="43137"/>
                    </a:srgbClr>
                  </a:outerShdw>
                </a:effectLst>
                <a:latin typeface="Arial Rounded MT Bold" pitchFamily="34" charset="0"/>
              </a:rPr>
              <a:t>[Ptolemaios IV]</a:t>
            </a:r>
            <a:r>
              <a:rPr lang="sv-SE" sz="3200" dirty="0" smtClean="0">
                <a:solidFill>
                  <a:schemeClr val="bg1"/>
                </a:solidFill>
                <a:effectLst>
                  <a:outerShdw blurRad="38100" dist="38100" dir="2700000" algn="tl">
                    <a:srgbClr val="000000">
                      <a:alpha val="43137"/>
                    </a:srgbClr>
                  </a:outerShdw>
                </a:effectLst>
                <a:latin typeface="Arial Rounded MT Bold" pitchFamily="34" charset="0"/>
              </a:rPr>
              <a:t> bli förbittrad och dra ut och strida mot kungen i Nordlandet </a:t>
            </a:r>
            <a:r>
              <a:rPr lang="sv-SE" sz="3200" dirty="0" smtClean="0">
                <a:solidFill>
                  <a:schemeClr val="tx1">
                    <a:lumMod val="50000"/>
                    <a:lumOff val="50000"/>
                  </a:schemeClr>
                </a:solidFill>
                <a:effectLst>
                  <a:outerShdw blurRad="38100" dist="38100" dir="2700000" algn="tl">
                    <a:srgbClr val="000000">
                      <a:alpha val="43137"/>
                    </a:srgbClr>
                  </a:outerShdw>
                </a:effectLst>
                <a:latin typeface="Arial Rounded MT Bold" pitchFamily="34" charset="0"/>
              </a:rPr>
              <a:t>[</a:t>
            </a:r>
            <a:r>
              <a:rPr lang="sv-SE" sz="3200" dirty="0" err="1" smtClean="0">
                <a:solidFill>
                  <a:schemeClr val="tx1">
                    <a:lumMod val="50000"/>
                    <a:lumOff val="50000"/>
                  </a:schemeClr>
                </a:solidFill>
                <a:effectLst>
                  <a:outerShdw blurRad="38100" dist="38100" dir="2700000" algn="tl">
                    <a:srgbClr val="000000">
                      <a:alpha val="43137"/>
                    </a:srgbClr>
                  </a:outerShdw>
                </a:effectLst>
                <a:latin typeface="Arial Rounded MT Bold" pitchFamily="34" charset="0"/>
              </a:rPr>
              <a:t>Antiokus</a:t>
            </a:r>
            <a:r>
              <a:rPr lang="sv-SE" sz="3200" dirty="0" smtClean="0">
                <a:solidFill>
                  <a:schemeClr val="tx1">
                    <a:lumMod val="50000"/>
                    <a:lumOff val="50000"/>
                  </a:schemeClr>
                </a:solidFill>
                <a:effectLst>
                  <a:outerShdw blurRad="38100" dist="38100" dir="2700000" algn="tl">
                    <a:srgbClr val="000000">
                      <a:alpha val="43137"/>
                    </a:srgbClr>
                  </a:outerShdw>
                </a:effectLst>
                <a:latin typeface="Arial Rounded MT Bold" pitchFamily="34" charset="0"/>
              </a:rPr>
              <a:t> III]</a:t>
            </a:r>
            <a:r>
              <a:rPr lang="sv-SE" sz="3200" dirty="0" smtClean="0">
                <a:solidFill>
                  <a:schemeClr val="bg1"/>
                </a:solidFill>
                <a:effectLst>
                  <a:outerShdw blurRad="38100" dist="38100" dir="2700000" algn="tl">
                    <a:srgbClr val="000000">
                      <a:alpha val="43137"/>
                    </a:srgbClr>
                  </a:outerShdw>
                </a:effectLst>
                <a:latin typeface="Arial Rounded MT Bold" pitchFamily="34" charset="0"/>
              </a:rPr>
              <a:t>, som skall ställa upp en stor här, men den hären skall </a:t>
            </a:r>
            <a:r>
              <a:rPr lang="sv-SE" sz="3200" dirty="0" smtClean="0">
                <a:solidFill>
                  <a:srgbClr val="FFFF00"/>
                </a:solidFill>
                <a:effectLst>
                  <a:outerShdw blurRad="38100" dist="38100" dir="2700000" algn="tl">
                    <a:srgbClr val="000000">
                      <a:alpha val="43137"/>
                    </a:srgbClr>
                  </a:outerShdw>
                </a:effectLst>
                <a:latin typeface="Arial Rounded MT Bold" pitchFamily="34" charset="0"/>
              </a:rPr>
              <a:t>ges</a:t>
            </a:r>
            <a:r>
              <a:rPr lang="sv-SE" sz="3200" dirty="0" smtClean="0">
                <a:solidFill>
                  <a:schemeClr val="bg1"/>
                </a:solidFill>
                <a:effectLst>
                  <a:outerShdw blurRad="38100" dist="38100" dir="2700000" algn="tl">
                    <a:srgbClr val="000000">
                      <a:alpha val="43137"/>
                    </a:srgbClr>
                  </a:outerShdw>
                </a:effectLst>
                <a:latin typeface="Arial Rounded MT Bold" pitchFamily="34" charset="0"/>
              </a:rPr>
              <a:t> i den andres </a:t>
            </a:r>
            <a:r>
              <a:rPr lang="sv-SE" sz="3200" dirty="0" smtClean="0">
                <a:solidFill>
                  <a:schemeClr val="tx1">
                    <a:lumMod val="50000"/>
                    <a:lumOff val="50000"/>
                  </a:schemeClr>
                </a:solidFill>
                <a:effectLst>
                  <a:outerShdw blurRad="38100" dist="38100" dir="2700000" algn="tl">
                    <a:srgbClr val="000000">
                      <a:alpha val="43137"/>
                    </a:srgbClr>
                  </a:outerShdw>
                </a:effectLst>
                <a:latin typeface="Arial Rounded MT Bold" pitchFamily="34" charset="0"/>
              </a:rPr>
              <a:t>[Ptolemaios]</a:t>
            </a:r>
            <a:r>
              <a:rPr lang="sv-SE" sz="3200" dirty="0" smtClean="0">
                <a:solidFill>
                  <a:schemeClr val="bg1"/>
                </a:solidFill>
                <a:effectLst>
                  <a:outerShdw blurRad="38100" dist="38100" dir="2700000" algn="tl">
                    <a:srgbClr val="000000">
                      <a:alpha val="43137"/>
                    </a:srgbClr>
                  </a:outerShdw>
                </a:effectLst>
                <a:latin typeface="Arial Rounded MT Bold" pitchFamily="34" charset="0"/>
              </a:rPr>
              <a:t> hand.”</a:t>
            </a:r>
          </a:p>
        </p:txBody>
      </p:sp>
      <p:sp>
        <p:nvSpPr>
          <p:cNvPr id="7" name="textruta 6"/>
          <p:cNvSpPr txBox="1"/>
          <p:nvPr/>
        </p:nvSpPr>
        <p:spPr>
          <a:xfrm>
            <a:off x="6084168" y="6156012"/>
            <a:ext cx="2144280" cy="369332"/>
          </a:xfrm>
          <a:prstGeom prst="rect">
            <a:avLst/>
          </a:prstGeom>
          <a:noFill/>
          <a:effectLst>
            <a:outerShdw blurRad="50800" dist="38100" dir="2700000" algn="tl" rotWithShape="0">
              <a:prstClr val="black">
                <a:alpha val="40000"/>
              </a:prstClr>
            </a:outerShdw>
          </a:effectLst>
        </p:spPr>
        <p:txBody>
          <a:bodyPr wrap="square" rtlCol="0">
            <a:spAutoFit/>
          </a:bodyPr>
          <a:lstStyle/>
          <a:p>
            <a:pPr marL="342900" indent="-342900" algn="r"/>
            <a:r>
              <a:rPr lang="sv-SE" b="1" dirty="0" smtClean="0">
                <a:solidFill>
                  <a:schemeClr val="bg1"/>
                </a:solidFill>
              </a:rPr>
              <a:t>Svenska Folkbibeln</a:t>
            </a:r>
            <a:endParaRPr lang="sv-SE" b="1" dirty="0">
              <a:solidFill>
                <a:schemeClr val="bg1"/>
              </a:solidFill>
            </a:endParaRPr>
          </a:p>
        </p:txBody>
      </p:sp>
      <p:grpSp>
        <p:nvGrpSpPr>
          <p:cNvPr id="6" name="Grupp 5"/>
          <p:cNvGrpSpPr/>
          <p:nvPr/>
        </p:nvGrpSpPr>
        <p:grpSpPr>
          <a:xfrm>
            <a:off x="179512" y="-27384"/>
            <a:ext cx="8640960" cy="1243300"/>
            <a:chOff x="179512" y="-27384"/>
            <a:chExt cx="8640960" cy="1243300"/>
          </a:xfrm>
        </p:grpSpPr>
        <p:sp>
          <p:nvSpPr>
            <p:cNvPr id="8" name="Femhörning 7"/>
            <p:cNvSpPr/>
            <p:nvPr/>
          </p:nvSpPr>
          <p:spPr>
            <a:xfrm>
              <a:off x="323528" y="-27384"/>
              <a:ext cx="720080" cy="360040"/>
            </a:xfrm>
            <a:prstGeom prst="homePlate">
              <a:avLst/>
            </a:prstGeom>
            <a:solidFill>
              <a:schemeClr val="bg1">
                <a:lumMod val="6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sv-SE"/>
            </a:p>
          </p:txBody>
        </p:sp>
        <p:cxnSp>
          <p:nvCxnSpPr>
            <p:cNvPr id="9" name="Rak pil 8"/>
            <p:cNvCxnSpPr/>
            <p:nvPr/>
          </p:nvCxnSpPr>
          <p:spPr>
            <a:xfrm rot="5400000" flipH="1" flipV="1">
              <a:off x="144302" y="493512"/>
              <a:ext cx="359246" cy="794"/>
            </a:xfrm>
            <a:prstGeom prst="straightConnector1">
              <a:avLst/>
            </a:prstGeom>
            <a:ln w="38100">
              <a:solidFill>
                <a:srgbClr val="FF0000"/>
              </a:solidFill>
              <a:tailEnd type="non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0" name="textruta 9"/>
            <p:cNvSpPr txBox="1"/>
            <p:nvPr/>
          </p:nvSpPr>
          <p:spPr>
            <a:xfrm>
              <a:off x="179512" y="673532"/>
              <a:ext cx="648072" cy="523220"/>
            </a:xfrm>
            <a:prstGeom prst="rect">
              <a:avLst/>
            </a:prstGeom>
            <a:noFill/>
          </p:spPr>
          <p:txBody>
            <a:bodyPr wrap="square" rtlCol="0">
              <a:spAutoFit/>
            </a:bodyPr>
            <a:lstStyle/>
            <a:p>
              <a:r>
                <a:rPr lang="sv-SE" sz="1400" b="1" dirty="0" smtClean="0">
                  <a:solidFill>
                    <a:schemeClr val="bg1"/>
                  </a:solidFill>
                  <a:effectLst>
                    <a:outerShdw blurRad="38100" dist="38100" dir="2700000" algn="tl">
                      <a:srgbClr val="000000">
                        <a:alpha val="43137"/>
                      </a:srgbClr>
                    </a:outerShdw>
                  </a:effectLst>
                </a:rPr>
                <a:t>539 </a:t>
              </a:r>
              <a:r>
                <a:rPr lang="sv-SE" sz="1400" b="1" dirty="0" err="1" smtClean="0">
                  <a:solidFill>
                    <a:schemeClr val="bg1"/>
                  </a:solidFill>
                  <a:effectLst>
                    <a:outerShdw blurRad="38100" dist="38100" dir="2700000" algn="tl">
                      <a:srgbClr val="000000">
                        <a:alpha val="43137"/>
                      </a:srgbClr>
                    </a:outerShdw>
                  </a:effectLst>
                </a:rPr>
                <a:t>f.Kr</a:t>
              </a:r>
              <a:endParaRPr lang="sv-SE" sz="1400" b="1" dirty="0">
                <a:solidFill>
                  <a:schemeClr val="bg1"/>
                </a:solidFill>
                <a:effectLst>
                  <a:outerShdw blurRad="38100" dist="38100" dir="2700000" algn="tl">
                    <a:srgbClr val="000000">
                      <a:alpha val="43137"/>
                    </a:srgbClr>
                  </a:outerShdw>
                </a:effectLst>
              </a:endParaRPr>
            </a:p>
          </p:txBody>
        </p:sp>
        <p:sp>
          <p:nvSpPr>
            <p:cNvPr id="11" name="V-form 10"/>
            <p:cNvSpPr/>
            <p:nvPr/>
          </p:nvSpPr>
          <p:spPr>
            <a:xfrm>
              <a:off x="899592" y="-27384"/>
              <a:ext cx="792088" cy="360040"/>
            </a:xfrm>
            <a:prstGeom prst="chevron">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sv-SE">
                <a:solidFill>
                  <a:schemeClr val="tx1"/>
                </a:solidFill>
              </a:endParaRPr>
            </a:p>
          </p:txBody>
        </p:sp>
        <p:sp>
          <p:nvSpPr>
            <p:cNvPr id="12" name="V-form 11"/>
            <p:cNvSpPr/>
            <p:nvPr/>
          </p:nvSpPr>
          <p:spPr>
            <a:xfrm>
              <a:off x="1547664" y="-27384"/>
              <a:ext cx="2304256" cy="360040"/>
            </a:xfrm>
            <a:prstGeom prst="chevron">
              <a:avLst/>
            </a:prstGeom>
            <a:solidFill>
              <a:schemeClr val="tx1">
                <a:lumMod val="75000"/>
                <a:lumOff val="25000"/>
              </a:schemeClr>
            </a:solidFill>
          </p:spPr>
          <p:style>
            <a:lnRef idx="0">
              <a:schemeClr val="dk1"/>
            </a:lnRef>
            <a:fillRef idx="3">
              <a:schemeClr val="dk1"/>
            </a:fillRef>
            <a:effectRef idx="3">
              <a:schemeClr val="dk1"/>
            </a:effectRef>
            <a:fontRef idx="minor">
              <a:schemeClr val="lt1"/>
            </a:fontRef>
          </p:style>
          <p:txBody>
            <a:bodyPr rtlCol="0" anchor="ctr"/>
            <a:lstStyle/>
            <a:p>
              <a:pPr algn="ctr"/>
              <a:endParaRPr lang="sv-SE">
                <a:solidFill>
                  <a:schemeClr val="tx1"/>
                </a:solidFill>
              </a:endParaRPr>
            </a:p>
          </p:txBody>
        </p:sp>
        <p:sp>
          <p:nvSpPr>
            <p:cNvPr id="13" name="V-form 12"/>
            <p:cNvSpPr/>
            <p:nvPr/>
          </p:nvSpPr>
          <p:spPr>
            <a:xfrm>
              <a:off x="3707904" y="-27384"/>
              <a:ext cx="4536504" cy="360040"/>
            </a:xfrm>
            <a:prstGeom prst="chevron">
              <a:avLst/>
            </a:prstGeom>
            <a:gradFill>
              <a:gsLst>
                <a:gs pos="0">
                  <a:srgbClr val="4C216D"/>
                </a:gs>
                <a:gs pos="90000">
                  <a:srgbClr val="C00000"/>
                </a:gs>
              </a:gsLst>
              <a:lin ang="5400000" scaled="0"/>
            </a:gradFill>
          </p:spPr>
          <p:style>
            <a:lnRef idx="0">
              <a:schemeClr val="dk1"/>
            </a:lnRef>
            <a:fillRef idx="3">
              <a:schemeClr val="dk1"/>
            </a:fillRef>
            <a:effectRef idx="3">
              <a:schemeClr val="dk1"/>
            </a:effectRef>
            <a:fontRef idx="minor">
              <a:schemeClr val="lt1"/>
            </a:fontRef>
          </p:style>
          <p:txBody>
            <a:bodyPr rtlCol="0" anchor="ctr"/>
            <a:lstStyle/>
            <a:p>
              <a:pPr algn="ctr"/>
              <a:endParaRPr lang="sv-SE">
                <a:solidFill>
                  <a:schemeClr val="tx1"/>
                </a:solidFill>
              </a:endParaRPr>
            </a:p>
          </p:txBody>
        </p:sp>
        <p:sp>
          <p:nvSpPr>
            <p:cNvPr id="14" name="V-form 13"/>
            <p:cNvSpPr/>
            <p:nvPr/>
          </p:nvSpPr>
          <p:spPr>
            <a:xfrm>
              <a:off x="8100392" y="-27384"/>
              <a:ext cx="720080" cy="360040"/>
            </a:xfrm>
            <a:prstGeom prst="chevron">
              <a:avLst>
                <a:gd name="adj" fmla="val 0"/>
              </a:avLst>
            </a:prstGeom>
            <a:solidFill>
              <a:schemeClr val="accent1">
                <a:lumMod val="50000"/>
              </a:schemeClr>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sv-SE">
                <a:solidFill>
                  <a:schemeClr val="tx1"/>
                </a:solidFill>
              </a:endParaRPr>
            </a:p>
          </p:txBody>
        </p:sp>
        <p:cxnSp>
          <p:nvCxnSpPr>
            <p:cNvPr id="15" name="Rak pil 14"/>
            <p:cNvCxnSpPr/>
            <p:nvPr/>
          </p:nvCxnSpPr>
          <p:spPr>
            <a:xfrm rot="5400000" flipH="1" flipV="1">
              <a:off x="7898600" y="511882"/>
              <a:ext cx="359246" cy="794"/>
            </a:xfrm>
            <a:prstGeom prst="straightConnector1">
              <a:avLst/>
            </a:prstGeom>
            <a:ln w="38100">
              <a:solidFill>
                <a:srgbClr val="FF0000"/>
              </a:solidFill>
              <a:tailEnd type="non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6" name="textruta 15"/>
            <p:cNvSpPr txBox="1"/>
            <p:nvPr/>
          </p:nvSpPr>
          <p:spPr>
            <a:xfrm>
              <a:off x="7668344" y="692696"/>
              <a:ext cx="792088" cy="523220"/>
            </a:xfrm>
            <a:prstGeom prst="rect">
              <a:avLst/>
            </a:prstGeom>
            <a:noFill/>
          </p:spPr>
          <p:txBody>
            <a:bodyPr wrap="square" rtlCol="0">
              <a:spAutoFit/>
            </a:bodyPr>
            <a:lstStyle/>
            <a:p>
              <a:pPr algn="ctr"/>
              <a:r>
                <a:rPr lang="sv-SE" sz="1400" b="1" dirty="0" smtClean="0">
                  <a:solidFill>
                    <a:schemeClr val="bg1"/>
                  </a:solidFill>
                </a:rPr>
                <a:t>Ändens tid</a:t>
              </a:r>
              <a:endParaRPr lang="sv-SE" sz="1400" b="1" dirty="0">
                <a:solidFill>
                  <a:schemeClr val="bg1"/>
                </a:solidFill>
              </a:endParaRPr>
            </a:p>
          </p:txBody>
        </p:sp>
        <p:cxnSp>
          <p:nvCxnSpPr>
            <p:cNvPr id="17" name="Rak pil 16"/>
            <p:cNvCxnSpPr/>
            <p:nvPr/>
          </p:nvCxnSpPr>
          <p:spPr>
            <a:xfrm rot="5400000" flipH="1" flipV="1">
              <a:off x="1921793" y="345951"/>
              <a:ext cx="691902" cy="1588"/>
            </a:xfrm>
            <a:prstGeom prst="straightConnector1">
              <a:avLst/>
            </a:prstGeom>
            <a:ln w="38100">
              <a:solidFill>
                <a:srgbClr val="FF0000"/>
              </a:solidFill>
              <a:tailEnd type="non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8" name="textruta 17"/>
            <p:cNvSpPr txBox="1"/>
            <p:nvPr/>
          </p:nvSpPr>
          <p:spPr>
            <a:xfrm>
              <a:off x="2123728" y="672951"/>
              <a:ext cx="360040" cy="307777"/>
            </a:xfrm>
            <a:prstGeom prst="rect">
              <a:avLst/>
            </a:prstGeom>
            <a:noFill/>
          </p:spPr>
          <p:txBody>
            <a:bodyPr wrap="square" rtlCol="0">
              <a:spAutoFit/>
            </a:bodyPr>
            <a:lstStyle/>
            <a:p>
              <a:r>
                <a:rPr lang="sv-SE" sz="1400" b="1" dirty="0" smtClean="0">
                  <a:solidFill>
                    <a:schemeClr val="bg1"/>
                  </a:solidFill>
                  <a:effectLst>
                    <a:outerShdw blurRad="38100" dist="38100" dir="2700000" algn="tl">
                      <a:srgbClr val="000000">
                        <a:alpha val="43137"/>
                      </a:srgbClr>
                    </a:outerShdw>
                  </a:effectLst>
                </a:rPr>
                <a:t>0</a:t>
              </a:r>
              <a:endParaRPr lang="sv-SE" sz="1400" b="1" dirty="0">
                <a:solidFill>
                  <a:schemeClr val="bg1"/>
                </a:solidFill>
                <a:effectLst>
                  <a:outerShdw blurRad="38100" dist="38100" dir="2700000" algn="tl">
                    <a:srgbClr val="000000">
                      <a:alpha val="43137"/>
                    </a:srgbClr>
                  </a:outerShdw>
                </a:effectLst>
              </a:endParaRPr>
            </a:p>
          </p:txBody>
        </p:sp>
      </p:grpSp>
      <p:cxnSp>
        <p:nvCxnSpPr>
          <p:cNvPr id="19" name="Rak pil 18"/>
          <p:cNvCxnSpPr/>
          <p:nvPr/>
        </p:nvCxnSpPr>
        <p:spPr>
          <a:xfrm rot="5400000" flipH="1" flipV="1">
            <a:off x="935596" y="368660"/>
            <a:ext cx="576064" cy="216024"/>
          </a:xfrm>
          <a:prstGeom prst="straightConnector1">
            <a:avLst/>
          </a:prstGeom>
          <a:ln w="44450">
            <a:solidFill>
              <a:srgbClr val="C00000"/>
            </a:solidFill>
            <a:headEnd type="none"/>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7217319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ruta 3"/>
          <p:cNvSpPr txBox="1"/>
          <p:nvPr/>
        </p:nvSpPr>
        <p:spPr>
          <a:xfrm>
            <a:off x="928662" y="785794"/>
            <a:ext cx="7286676" cy="830997"/>
          </a:xfrm>
          <a:prstGeom prst="rect">
            <a:avLst/>
          </a:prstGeom>
          <a:noFill/>
          <a:effectLst>
            <a:outerShdw blurRad="50800" dist="38100" dir="2700000" algn="tl" rotWithShape="0">
              <a:prstClr val="black">
                <a:alpha val="40000"/>
              </a:prstClr>
            </a:outerShdw>
          </a:effectLst>
        </p:spPr>
        <p:txBody>
          <a:bodyPr wrap="square" rtlCol="0">
            <a:spAutoFit/>
          </a:bodyPr>
          <a:lstStyle/>
          <a:p>
            <a:r>
              <a:rPr lang="sv-SE" sz="4800" dirty="0" smtClean="0">
                <a:solidFill>
                  <a:srgbClr val="FFC000"/>
                </a:solidFill>
                <a:latin typeface="Berlin Sans FB Demi" pitchFamily="34" charset="0"/>
              </a:rPr>
              <a:t>Ellen White om Daniel 11</a:t>
            </a:r>
            <a:endParaRPr lang="sv-SE" sz="4800" dirty="0">
              <a:solidFill>
                <a:srgbClr val="FFC000"/>
              </a:solidFill>
              <a:latin typeface="Berlin Sans FB Demi" pitchFamily="34" charset="0"/>
            </a:endParaRPr>
          </a:p>
        </p:txBody>
      </p:sp>
      <p:sp>
        <p:nvSpPr>
          <p:cNvPr id="5" name="textruta 4"/>
          <p:cNvSpPr txBox="1"/>
          <p:nvPr/>
        </p:nvSpPr>
        <p:spPr>
          <a:xfrm>
            <a:off x="971600" y="1628800"/>
            <a:ext cx="6552728" cy="4401205"/>
          </a:xfrm>
          <a:prstGeom prst="rect">
            <a:avLst/>
          </a:prstGeom>
          <a:noFill/>
          <a:effectLst>
            <a:outerShdw blurRad="50800" dist="38100" dir="2700000" algn="tl" rotWithShape="0">
              <a:prstClr val="black">
                <a:alpha val="40000"/>
              </a:prstClr>
            </a:outerShdw>
          </a:effectLst>
        </p:spPr>
        <p:txBody>
          <a:bodyPr wrap="square" rtlCol="0">
            <a:spAutoFit/>
          </a:bodyPr>
          <a:lstStyle/>
          <a:p>
            <a:r>
              <a:rPr lang="sv-SE" sz="4000" dirty="0" smtClean="0">
                <a:solidFill>
                  <a:schemeClr val="bg1"/>
                </a:solidFill>
                <a:effectLst>
                  <a:outerShdw blurRad="38100" dist="38100" dir="2700000" algn="tl">
                    <a:srgbClr val="000000">
                      <a:alpha val="43137"/>
                    </a:srgbClr>
                  </a:outerShdw>
                </a:effectLst>
                <a:latin typeface="Arial Rounded MT Bold" pitchFamily="34" charset="0"/>
              </a:rPr>
              <a:t>”Läs </a:t>
            </a:r>
            <a:r>
              <a:rPr lang="sv-SE" sz="4000" dirty="0" err="1" smtClean="0">
                <a:solidFill>
                  <a:srgbClr val="FFFF00"/>
                </a:solidFill>
                <a:effectLst>
                  <a:outerShdw blurRad="38100" dist="38100" dir="2700000" algn="tl">
                    <a:srgbClr val="000000">
                      <a:alpha val="43137"/>
                    </a:srgbClr>
                  </a:outerShdw>
                </a:effectLst>
                <a:latin typeface="Arial Rounded MT Bold" pitchFamily="34" charset="0"/>
              </a:rPr>
              <a:t>Danielsboken</a:t>
            </a:r>
            <a:r>
              <a:rPr lang="sv-SE" sz="4000" dirty="0" smtClean="0">
                <a:solidFill>
                  <a:schemeClr val="bg1"/>
                </a:solidFill>
                <a:effectLst>
                  <a:outerShdw blurRad="38100" dist="38100" dir="2700000" algn="tl">
                    <a:srgbClr val="000000">
                      <a:alpha val="43137"/>
                    </a:srgbClr>
                  </a:outerShdw>
                </a:effectLst>
                <a:latin typeface="Arial Rounded MT Bold" pitchFamily="34" charset="0"/>
              </a:rPr>
              <a:t>. Lyft </a:t>
            </a:r>
            <a:br>
              <a:rPr lang="sv-SE" sz="4000" dirty="0" smtClean="0">
                <a:solidFill>
                  <a:schemeClr val="bg1"/>
                </a:solidFill>
                <a:effectLst>
                  <a:outerShdw blurRad="38100" dist="38100" dir="2700000" algn="tl">
                    <a:srgbClr val="000000">
                      <a:alpha val="43137"/>
                    </a:srgbClr>
                  </a:outerShdw>
                </a:effectLst>
                <a:latin typeface="Arial Rounded MT Bold" pitchFamily="34" charset="0"/>
              </a:rPr>
            </a:br>
            <a:r>
              <a:rPr lang="sv-SE" sz="4000" dirty="0" smtClean="0">
                <a:solidFill>
                  <a:schemeClr val="bg1"/>
                </a:solidFill>
                <a:effectLst>
                  <a:outerShdw blurRad="38100" dist="38100" dir="2700000" algn="tl">
                    <a:srgbClr val="000000">
                      <a:alpha val="43137"/>
                    </a:srgbClr>
                  </a:outerShdw>
                </a:effectLst>
                <a:latin typeface="Arial Rounded MT Bold" pitchFamily="34" charset="0"/>
              </a:rPr>
              <a:t>fram rikenas </a:t>
            </a:r>
            <a:r>
              <a:rPr lang="sv-SE" sz="4000" dirty="0" smtClean="0">
                <a:solidFill>
                  <a:srgbClr val="FFFF00"/>
                </a:solidFill>
                <a:effectLst>
                  <a:outerShdw blurRad="38100" dist="38100" dir="2700000" algn="tl">
                    <a:srgbClr val="000000">
                      <a:alpha val="43137"/>
                    </a:srgbClr>
                  </a:outerShdw>
                </a:effectLst>
                <a:latin typeface="Arial Rounded MT Bold" pitchFamily="34" charset="0"/>
              </a:rPr>
              <a:t>historia</a:t>
            </a:r>
            <a:r>
              <a:rPr lang="sv-SE" sz="4000" dirty="0" smtClean="0">
                <a:solidFill>
                  <a:schemeClr val="bg1"/>
                </a:solidFill>
                <a:effectLst>
                  <a:outerShdw blurRad="38100" dist="38100" dir="2700000" algn="tl">
                    <a:srgbClr val="000000">
                      <a:alpha val="43137"/>
                    </a:srgbClr>
                  </a:outerShdw>
                </a:effectLst>
                <a:latin typeface="Arial Rounded MT Bold" pitchFamily="34" charset="0"/>
              </a:rPr>
              <a:t> som representeras där punkt för punkt. Se </a:t>
            </a:r>
            <a:r>
              <a:rPr lang="sv-SE" sz="4000" dirty="0" smtClean="0">
                <a:solidFill>
                  <a:srgbClr val="FFFF00"/>
                </a:solidFill>
                <a:effectLst>
                  <a:outerShdw blurRad="38100" dist="38100" dir="2700000" algn="tl">
                    <a:srgbClr val="000000">
                      <a:alpha val="43137"/>
                    </a:srgbClr>
                  </a:outerShdw>
                </a:effectLst>
                <a:latin typeface="Arial Rounded MT Bold" pitchFamily="34" charset="0"/>
              </a:rPr>
              <a:t>statsmän</a:t>
            </a:r>
            <a:r>
              <a:rPr lang="sv-SE" sz="4000" dirty="0" smtClean="0">
                <a:solidFill>
                  <a:schemeClr val="bg1"/>
                </a:solidFill>
                <a:effectLst>
                  <a:outerShdw blurRad="38100" dist="38100" dir="2700000" algn="tl">
                    <a:srgbClr val="000000">
                      <a:alpha val="43137"/>
                    </a:srgbClr>
                  </a:outerShdw>
                </a:effectLst>
                <a:latin typeface="Arial Rounded MT Bold" pitchFamily="34" charset="0"/>
              </a:rPr>
              <a:t>, råd, mäktiga </a:t>
            </a:r>
            <a:r>
              <a:rPr lang="sv-SE" sz="4000" dirty="0" smtClean="0">
                <a:solidFill>
                  <a:srgbClr val="FFFF00"/>
                </a:solidFill>
                <a:effectLst>
                  <a:outerShdw blurRad="38100" dist="38100" dir="2700000" algn="tl">
                    <a:srgbClr val="000000">
                      <a:alpha val="43137"/>
                    </a:srgbClr>
                  </a:outerShdw>
                </a:effectLst>
                <a:latin typeface="Arial Rounded MT Bold" pitchFamily="34" charset="0"/>
              </a:rPr>
              <a:t>arméer</a:t>
            </a:r>
            <a:r>
              <a:rPr lang="sv-SE" sz="4000" dirty="0" smtClean="0">
                <a:solidFill>
                  <a:schemeClr val="bg1"/>
                </a:solidFill>
                <a:effectLst>
                  <a:outerShdw blurRad="38100" dist="38100" dir="2700000" algn="tl">
                    <a:srgbClr val="000000">
                      <a:alpha val="43137"/>
                    </a:srgbClr>
                  </a:outerShdw>
                </a:effectLst>
                <a:latin typeface="Arial Rounded MT Bold" pitchFamily="34" charset="0"/>
              </a:rPr>
              <a:t> och se hur Gud gjorde för att förödmjuka stolthet och</a:t>
            </a:r>
            <a:endParaRPr lang="sv-SE" sz="4000" b="1" dirty="0" smtClean="0">
              <a:solidFill>
                <a:schemeClr val="bg1"/>
              </a:solidFill>
              <a:effectLst>
                <a:outerShdw blurRad="38100" dist="38100" dir="2700000" algn="tl">
                  <a:srgbClr val="000000">
                    <a:alpha val="43137"/>
                  </a:srgbClr>
                </a:outerShdw>
              </a:effectLst>
              <a:latin typeface="Arial Rounded MT Bold" pitchFamily="34" charset="0"/>
            </a:endParaRPr>
          </a:p>
        </p:txBody>
      </p:sp>
      <p:pic>
        <p:nvPicPr>
          <p:cNvPr id="6" name="Picture 2" descr="C:\Documents and Settings\Jonathan Karlsson\Mina dokument\Mötesserier\Bildarkiv\Evangelism Images\23 - Spirit of Prophecy\0823128 - Ellen White vision.jpg"/>
          <p:cNvPicPr>
            <a:picLocks noChangeAspect="1" noChangeArrowheads="1"/>
          </p:cNvPicPr>
          <p:nvPr/>
        </p:nvPicPr>
        <p:blipFill>
          <a:blip r:embed="rId3" cstate="screen"/>
          <a:srcRect/>
          <a:stretch>
            <a:fillRect/>
          </a:stretch>
        </p:blipFill>
        <p:spPr bwMode="auto">
          <a:xfrm flipH="1">
            <a:off x="7286644" y="3645024"/>
            <a:ext cx="1440160" cy="1736193"/>
          </a:xfrm>
          <a:prstGeom prst="rect">
            <a:avLst/>
          </a:prstGeom>
          <a:noFill/>
        </p:spPr>
      </p:pic>
    </p:spTree>
    <p:extLst>
      <p:ext uri="{BB962C8B-B14F-4D97-AF65-F5344CB8AC3E}">
        <p14:creationId xmlns:p14="http://schemas.microsoft.com/office/powerpoint/2010/main" val="3042680071"/>
      </p:ext>
    </p:extLst>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ruta 3"/>
          <p:cNvSpPr txBox="1"/>
          <p:nvPr/>
        </p:nvSpPr>
        <p:spPr>
          <a:xfrm>
            <a:off x="928662" y="785794"/>
            <a:ext cx="7286676" cy="830997"/>
          </a:xfrm>
          <a:prstGeom prst="rect">
            <a:avLst/>
          </a:prstGeom>
          <a:noFill/>
          <a:effectLst>
            <a:outerShdw blurRad="50800" dist="38100" dir="2700000" algn="tl" rotWithShape="0">
              <a:prstClr val="black">
                <a:alpha val="40000"/>
              </a:prstClr>
            </a:outerShdw>
          </a:effectLst>
        </p:spPr>
        <p:txBody>
          <a:bodyPr wrap="square" rtlCol="0">
            <a:spAutoFit/>
          </a:bodyPr>
          <a:lstStyle/>
          <a:p>
            <a:r>
              <a:rPr lang="sv-SE" sz="4800" dirty="0" smtClean="0">
                <a:solidFill>
                  <a:srgbClr val="FFC000"/>
                </a:solidFill>
                <a:latin typeface="Berlin Sans FB Demi" pitchFamily="34" charset="0"/>
              </a:rPr>
              <a:t>Ellen White om </a:t>
            </a:r>
            <a:r>
              <a:rPr lang="sv-SE" sz="4800" dirty="0">
                <a:solidFill>
                  <a:srgbClr val="FFC000"/>
                </a:solidFill>
                <a:latin typeface="Berlin Sans FB Demi" pitchFamily="34" charset="0"/>
              </a:rPr>
              <a:t>Daniel </a:t>
            </a:r>
            <a:r>
              <a:rPr lang="sv-SE" sz="4800" dirty="0" smtClean="0">
                <a:solidFill>
                  <a:srgbClr val="FFC000"/>
                </a:solidFill>
                <a:latin typeface="Berlin Sans FB Demi" pitchFamily="34" charset="0"/>
              </a:rPr>
              <a:t>11</a:t>
            </a:r>
            <a:endParaRPr lang="sv-SE" sz="4800" dirty="0">
              <a:solidFill>
                <a:srgbClr val="FFC000"/>
              </a:solidFill>
              <a:latin typeface="Berlin Sans FB Demi" pitchFamily="34" charset="0"/>
            </a:endParaRPr>
          </a:p>
        </p:txBody>
      </p:sp>
      <p:sp>
        <p:nvSpPr>
          <p:cNvPr id="5" name="textruta 4"/>
          <p:cNvSpPr txBox="1"/>
          <p:nvPr/>
        </p:nvSpPr>
        <p:spPr>
          <a:xfrm>
            <a:off x="971600" y="1628800"/>
            <a:ext cx="6668814" cy="3785652"/>
          </a:xfrm>
          <a:prstGeom prst="rect">
            <a:avLst/>
          </a:prstGeom>
          <a:noFill/>
          <a:effectLst>
            <a:outerShdw blurRad="50800" dist="38100" dir="2700000" algn="tl" rotWithShape="0">
              <a:prstClr val="black">
                <a:alpha val="40000"/>
              </a:prstClr>
            </a:outerShdw>
          </a:effectLst>
        </p:spPr>
        <p:txBody>
          <a:bodyPr wrap="square" rtlCol="0">
            <a:spAutoFit/>
          </a:bodyPr>
          <a:lstStyle/>
          <a:p>
            <a:r>
              <a:rPr lang="sv-SE" sz="4000" dirty="0">
                <a:solidFill>
                  <a:schemeClr val="bg1"/>
                </a:solidFill>
                <a:effectLst>
                  <a:outerShdw blurRad="38100" dist="38100" dir="2700000" algn="tl">
                    <a:srgbClr val="000000">
                      <a:alpha val="43137"/>
                    </a:srgbClr>
                  </a:outerShdw>
                </a:effectLst>
                <a:latin typeface="Arial Rounded MT Bold" pitchFamily="34" charset="0"/>
              </a:rPr>
              <a:t>lägga </a:t>
            </a:r>
            <a:r>
              <a:rPr lang="sv-SE" sz="4000" dirty="0">
                <a:solidFill>
                  <a:srgbClr val="FFFF00"/>
                </a:solidFill>
                <a:effectLst>
                  <a:outerShdw blurRad="38100" dist="38100" dir="2700000" algn="tl">
                    <a:srgbClr val="000000">
                      <a:alpha val="43137"/>
                    </a:srgbClr>
                  </a:outerShdw>
                </a:effectLst>
                <a:latin typeface="Arial Rounded MT Bold" pitchFamily="34" charset="0"/>
              </a:rPr>
              <a:t>mänsklig ära</a:t>
            </a:r>
            <a:r>
              <a:rPr lang="sv-SE" sz="4000" dirty="0">
                <a:solidFill>
                  <a:schemeClr val="bg1"/>
                </a:solidFill>
                <a:effectLst>
                  <a:outerShdw blurRad="38100" dist="38100" dir="2700000" algn="tl">
                    <a:srgbClr val="000000">
                      <a:alpha val="43137"/>
                    </a:srgbClr>
                  </a:outerShdw>
                </a:effectLst>
                <a:latin typeface="Arial Rounded MT Bold" pitchFamily="34" charset="0"/>
              </a:rPr>
              <a:t> i stoftet</a:t>
            </a:r>
            <a:r>
              <a:rPr lang="sv-SE" sz="4000" dirty="0" smtClean="0">
                <a:solidFill>
                  <a:schemeClr val="bg1"/>
                </a:solidFill>
                <a:effectLst>
                  <a:outerShdw blurRad="38100" dist="38100" dir="2700000" algn="tl">
                    <a:srgbClr val="000000">
                      <a:alpha val="43137"/>
                    </a:srgbClr>
                  </a:outerShdw>
                </a:effectLst>
                <a:latin typeface="Arial Rounded MT Bold" pitchFamily="34" charset="0"/>
              </a:rPr>
              <a:t>. …</a:t>
            </a:r>
            <a:r>
              <a:rPr lang="sv-SE" sz="4000" b="1" dirty="0" smtClean="0">
                <a:solidFill>
                  <a:schemeClr val="bg1"/>
                </a:solidFill>
                <a:effectLst>
                  <a:outerShdw blurRad="38100" dist="38100" dir="2700000" algn="tl">
                    <a:srgbClr val="000000">
                      <a:alpha val="43137"/>
                    </a:srgbClr>
                  </a:outerShdw>
                </a:effectLst>
                <a:latin typeface="Arial Rounded MT Bold" pitchFamily="34" charset="0"/>
              </a:rPr>
              <a:t> </a:t>
            </a:r>
            <a:r>
              <a:rPr lang="sv-SE" sz="4000" dirty="0" smtClean="0">
                <a:solidFill>
                  <a:schemeClr val="bg1"/>
                </a:solidFill>
                <a:effectLst>
                  <a:outerShdw blurRad="38100" dist="38100" dir="2700000" algn="tl">
                    <a:srgbClr val="000000">
                      <a:alpha val="43137"/>
                    </a:srgbClr>
                  </a:outerShdw>
                </a:effectLst>
                <a:latin typeface="Arial Rounded MT Bold" pitchFamily="34" charset="0"/>
              </a:rPr>
              <a:t>Läs och </a:t>
            </a:r>
            <a:r>
              <a:rPr lang="sv-SE" sz="4000" dirty="0" smtClean="0">
                <a:solidFill>
                  <a:srgbClr val="FFFF00"/>
                </a:solidFill>
                <a:effectLst>
                  <a:outerShdw blurRad="38100" dist="38100" dir="2700000" algn="tl">
                    <a:srgbClr val="000000">
                      <a:alpha val="43137"/>
                    </a:srgbClr>
                  </a:outerShdw>
                </a:effectLst>
                <a:latin typeface="Arial Rounded MT Bold" pitchFamily="34" charset="0"/>
              </a:rPr>
              <a:t>förstå</a:t>
            </a:r>
            <a:r>
              <a:rPr lang="sv-SE" sz="4000" dirty="0" smtClean="0">
                <a:solidFill>
                  <a:schemeClr val="bg1"/>
                </a:solidFill>
                <a:effectLst>
                  <a:outerShdw blurRad="38100" dist="38100" dir="2700000" algn="tl">
                    <a:srgbClr val="000000">
                      <a:alpha val="43137"/>
                    </a:srgbClr>
                  </a:outerShdw>
                </a:effectLst>
                <a:latin typeface="Arial Rounded MT Bold" pitchFamily="34" charset="0"/>
              </a:rPr>
              <a:t> hur ynkliga, hur sköra, hur kortlivade, hur felande, hur skyldiga, dödliga människor är.” </a:t>
            </a:r>
            <a:endParaRPr lang="sv-SE" sz="4000" b="1" dirty="0" smtClean="0">
              <a:solidFill>
                <a:schemeClr val="bg1"/>
              </a:solidFill>
              <a:effectLst>
                <a:outerShdw blurRad="38100" dist="38100" dir="2700000" algn="tl">
                  <a:srgbClr val="000000">
                    <a:alpha val="43137"/>
                  </a:srgbClr>
                </a:outerShdw>
              </a:effectLst>
              <a:latin typeface="Arial Rounded MT Bold" pitchFamily="34" charset="0"/>
            </a:endParaRPr>
          </a:p>
        </p:txBody>
      </p:sp>
      <p:pic>
        <p:nvPicPr>
          <p:cNvPr id="6" name="Picture 2" descr="C:\Documents and Settings\Jonathan Karlsson\Mina dokument\Mötesserier\Bildarkiv\Evangelism Images\23 - Spirit of Prophecy\0823128 - Ellen White vision.jpg"/>
          <p:cNvPicPr>
            <a:picLocks noChangeAspect="1" noChangeArrowheads="1"/>
          </p:cNvPicPr>
          <p:nvPr/>
        </p:nvPicPr>
        <p:blipFill>
          <a:blip r:embed="rId3" cstate="screen"/>
          <a:srcRect/>
          <a:stretch>
            <a:fillRect/>
          </a:stretch>
        </p:blipFill>
        <p:spPr bwMode="auto">
          <a:xfrm flipH="1">
            <a:off x="7286644" y="3645024"/>
            <a:ext cx="1440160" cy="1736193"/>
          </a:xfrm>
          <a:prstGeom prst="rect">
            <a:avLst/>
          </a:prstGeom>
          <a:noFill/>
        </p:spPr>
      </p:pic>
      <p:sp>
        <p:nvSpPr>
          <p:cNvPr id="7" name="textruta 6"/>
          <p:cNvSpPr txBox="1"/>
          <p:nvPr/>
        </p:nvSpPr>
        <p:spPr>
          <a:xfrm>
            <a:off x="5940152" y="5805264"/>
            <a:ext cx="2360304" cy="646331"/>
          </a:xfrm>
          <a:prstGeom prst="rect">
            <a:avLst/>
          </a:prstGeom>
          <a:noFill/>
          <a:effectLst>
            <a:outerShdw blurRad="50800" dist="38100" dir="2700000" algn="tl" rotWithShape="0">
              <a:prstClr val="black">
                <a:alpha val="40000"/>
              </a:prstClr>
            </a:outerShdw>
          </a:effectLst>
        </p:spPr>
        <p:txBody>
          <a:bodyPr wrap="square" rtlCol="0">
            <a:spAutoFit/>
          </a:bodyPr>
          <a:lstStyle/>
          <a:p>
            <a:pPr marL="342900" indent="-342900" algn="r"/>
            <a:r>
              <a:rPr lang="en-US" b="1" i="1" dirty="0" smtClean="0">
                <a:solidFill>
                  <a:schemeClr val="bg1"/>
                </a:solidFill>
              </a:rPr>
              <a:t>Review and Herald</a:t>
            </a:r>
            <a:r>
              <a:rPr lang="sv-SE" b="1" dirty="0" smtClean="0">
                <a:solidFill>
                  <a:schemeClr val="bg1"/>
                </a:solidFill>
              </a:rPr>
              <a:t>, </a:t>
            </a:r>
            <a:br>
              <a:rPr lang="sv-SE" b="1" dirty="0" smtClean="0">
                <a:solidFill>
                  <a:schemeClr val="bg1"/>
                </a:solidFill>
              </a:rPr>
            </a:br>
            <a:r>
              <a:rPr lang="sv-SE" b="1" dirty="0" smtClean="0">
                <a:solidFill>
                  <a:schemeClr val="bg1"/>
                </a:solidFill>
              </a:rPr>
              <a:t>24 november, 1904</a:t>
            </a:r>
            <a:endParaRPr lang="sv-SE" b="1" dirty="0">
              <a:solidFill>
                <a:schemeClr val="bg1"/>
              </a:solidFill>
            </a:endParaRPr>
          </a:p>
        </p:txBody>
      </p:sp>
    </p:spTree>
    <p:extLst>
      <p:ext uri="{BB962C8B-B14F-4D97-AF65-F5344CB8AC3E}">
        <p14:creationId xmlns:p14="http://schemas.microsoft.com/office/powerpoint/2010/main" val="1564396699"/>
      </p:ext>
    </p:extLst>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ruta 3"/>
          <p:cNvSpPr txBox="1"/>
          <p:nvPr/>
        </p:nvSpPr>
        <p:spPr>
          <a:xfrm>
            <a:off x="928662" y="785794"/>
            <a:ext cx="7286676" cy="830997"/>
          </a:xfrm>
          <a:prstGeom prst="rect">
            <a:avLst/>
          </a:prstGeom>
          <a:noFill/>
          <a:effectLst>
            <a:outerShdw blurRad="50800" dist="38100" dir="2700000" algn="tl" rotWithShape="0">
              <a:prstClr val="black">
                <a:alpha val="40000"/>
              </a:prstClr>
            </a:outerShdw>
          </a:effectLst>
        </p:spPr>
        <p:txBody>
          <a:bodyPr wrap="square" rtlCol="0">
            <a:spAutoFit/>
          </a:bodyPr>
          <a:lstStyle/>
          <a:p>
            <a:r>
              <a:rPr lang="sv-SE" sz="4800" dirty="0" smtClean="0">
                <a:solidFill>
                  <a:srgbClr val="FFC000"/>
                </a:solidFill>
                <a:latin typeface="Berlin Sans FB Demi" pitchFamily="34" charset="0"/>
              </a:rPr>
              <a:t>Psalm 33:16-17</a:t>
            </a:r>
            <a:endParaRPr lang="sv-SE" sz="4800" dirty="0">
              <a:solidFill>
                <a:srgbClr val="FFC000"/>
              </a:solidFill>
              <a:latin typeface="Berlin Sans FB Demi" pitchFamily="34" charset="0"/>
            </a:endParaRPr>
          </a:p>
        </p:txBody>
      </p:sp>
      <p:sp>
        <p:nvSpPr>
          <p:cNvPr id="5" name="textruta 4"/>
          <p:cNvSpPr txBox="1"/>
          <p:nvPr/>
        </p:nvSpPr>
        <p:spPr>
          <a:xfrm>
            <a:off x="1071538" y="1928802"/>
            <a:ext cx="7172870" cy="4401205"/>
          </a:xfrm>
          <a:prstGeom prst="rect">
            <a:avLst/>
          </a:prstGeom>
          <a:noFill/>
          <a:effectLst>
            <a:outerShdw blurRad="50800" dist="38100" dir="2700000" algn="tl" rotWithShape="0">
              <a:prstClr val="black">
                <a:alpha val="40000"/>
              </a:prstClr>
            </a:outerShdw>
          </a:effectLst>
        </p:spPr>
        <p:txBody>
          <a:bodyPr wrap="square" rtlCol="0">
            <a:spAutoFit/>
          </a:bodyPr>
          <a:lstStyle/>
          <a:p>
            <a:r>
              <a:rPr lang="sv-SE" sz="4000" dirty="0" smtClean="0">
                <a:solidFill>
                  <a:schemeClr val="bg1"/>
                </a:solidFill>
                <a:effectLst>
                  <a:outerShdw blurRad="38100" dist="38100" dir="2700000" algn="tl">
                    <a:srgbClr val="000000">
                      <a:alpha val="43137"/>
                    </a:srgbClr>
                  </a:outerShdw>
                </a:effectLst>
                <a:latin typeface="Arial Rounded MT Bold" pitchFamily="34" charset="0"/>
              </a:rPr>
              <a:t>”En </a:t>
            </a:r>
            <a:r>
              <a:rPr lang="sv-SE" sz="4000" dirty="0">
                <a:solidFill>
                  <a:srgbClr val="FFFF00"/>
                </a:solidFill>
                <a:effectLst>
                  <a:outerShdw blurRad="38100" dist="38100" dir="2700000" algn="tl">
                    <a:srgbClr val="000000">
                      <a:alpha val="43137"/>
                    </a:srgbClr>
                  </a:outerShdw>
                </a:effectLst>
                <a:latin typeface="Arial Rounded MT Bold" pitchFamily="34" charset="0"/>
              </a:rPr>
              <a:t>kung</a:t>
            </a:r>
            <a:r>
              <a:rPr lang="sv-SE" sz="4000" dirty="0">
                <a:solidFill>
                  <a:schemeClr val="bg1"/>
                </a:solidFill>
                <a:effectLst>
                  <a:outerShdw blurRad="38100" dist="38100" dir="2700000" algn="tl">
                    <a:srgbClr val="000000">
                      <a:alpha val="43137"/>
                    </a:srgbClr>
                  </a:outerShdw>
                </a:effectLst>
                <a:latin typeface="Arial Rounded MT Bold" pitchFamily="34" charset="0"/>
              </a:rPr>
              <a:t> segrar inte genom sin </a:t>
            </a:r>
            <a:r>
              <a:rPr lang="sv-SE" sz="4000" dirty="0">
                <a:solidFill>
                  <a:srgbClr val="FFFF00"/>
                </a:solidFill>
                <a:effectLst>
                  <a:outerShdw blurRad="38100" dist="38100" dir="2700000" algn="tl">
                    <a:srgbClr val="000000">
                      <a:alpha val="43137"/>
                    </a:srgbClr>
                  </a:outerShdw>
                </a:effectLst>
                <a:latin typeface="Arial Rounded MT Bold" pitchFamily="34" charset="0"/>
              </a:rPr>
              <a:t>stora här</a:t>
            </a:r>
            <a:r>
              <a:rPr lang="sv-SE" sz="4000" dirty="0">
                <a:solidFill>
                  <a:schemeClr val="bg1"/>
                </a:solidFill>
                <a:effectLst>
                  <a:outerShdw blurRad="38100" dist="38100" dir="2700000" algn="tl">
                    <a:srgbClr val="000000">
                      <a:alpha val="43137"/>
                    </a:srgbClr>
                  </a:outerShdw>
                </a:effectLst>
                <a:latin typeface="Arial Rounded MT Bold" pitchFamily="34" charset="0"/>
              </a:rPr>
              <a:t>, en hjälte räddas inte genom sin stora kraft. </a:t>
            </a:r>
            <a:r>
              <a:rPr lang="sv-SE" sz="4000" dirty="0">
                <a:solidFill>
                  <a:srgbClr val="FFFF00"/>
                </a:solidFill>
                <a:effectLst>
                  <a:outerShdw blurRad="38100" dist="38100" dir="2700000" algn="tl">
                    <a:srgbClr val="000000">
                      <a:alpha val="43137"/>
                    </a:srgbClr>
                  </a:outerShdw>
                </a:effectLst>
                <a:latin typeface="Arial Rounded MT Bold" pitchFamily="34" charset="0"/>
              </a:rPr>
              <a:t>Förgäves</a:t>
            </a:r>
            <a:r>
              <a:rPr lang="sv-SE" sz="4000" dirty="0">
                <a:solidFill>
                  <a:schemeClr val="bg1"/>
                </a:solidFill>
                <a:effectLst>
                  <a:outerShdw blurRad="38100" dist="38100" dir="2700000" algn="tl">
                    <a:srgbClr val="000000">
                      <a:alpha val="43137"/>
                    </a:srgbClr>
                  </a:outerShdw>
                </a:effectLst>
                <a:latin typeface="Arial Rounded MT Bold" pitchFamily="34" charset="0"/>
              </a:rPr>
              <a:t> väntar man sig seger genom hästar, med all sin styrka räddar de inte</a:t>
            </a:r>
            <a:r>
              <a:rPr lang="sv-SE" sz="4000" dirty="0" smtClean="0">
                <a:solidFill>
                  <a:schemeClr val="bg1"/>
                </a:solidFill>
                <a:effectLst>
                  <a:outerShdw blurRad="38100" dist="38100" dir="2700000" algn="tl">
                    <a:srgbClr val="000000">
                      <a:alpha val="43137"/>
                    </a:srgbClr>
                  </a:outerShdw>
                </a:effectLst>
                <a:latin typeface="Arial Rounded MT Bold" pitchFamily="34" charset="0"/>
              </a:rPr>
              <a:t>.”</a:t>
            </a:r>
            <a:endParaRPr lang="sv-SE" sz="4000" dirty="0">
              <a:solidFill>
                <a:schemeClr val="bg1"/>
              </a:solidFill>
              <a:effectLst>
                <a:outerShdw blurRad="38100" dist="38100" dir="2700000" algn="tl">
                  <a:srgbClr val="000000">
                    <a:alpha val="43137"/>
                  </a:srgbClr>
                </a:outerShdw>
              </a:effectLst>
              <a:latin typeface="Arial Rounded MT Bold" pitchFamily="34" charset="0"/>
            </a:endParaRPr>
          </a:p>
        </p:txBody>
      </p:sp>
      <p:sp>
        <p:nvSpPr>
          <p:cNvPr id="7" name="textruta 6"/>
          <p:cNvSpPr txBox="1"/>
          <p:nvPr/>
        </p:nvSpPr>
        <p:spPr>
          <a:xfrm>
            <a:off x="6084168" y="6156012"/>
            <a:ext cx="2144280" cy="369332"/>
          </a:xfrm>
          <a:prstGeom prst="rect">
            <a:avLst/>
          </a:prstGeom>
          <a:noFill/>
          <a:effectLst>
            <a:outerShdw blurRad="50800" dist="38100" dir="2700000" algn="tl" rotWithShape="0">
              <a:prstClr val="black">
                <a:alpha val="40000"/>
              </a:prstClr>
            </a:outerShdw>
          </a:effectLst>
        </p:spPr>
        <p:txBody>
          <a:bodyPr wrap="square" rtlCol="0">
            <a:spAutoFit/>
          </a:bodyPr>
          <a:lstStyle/>
          <a:p>
            <a:pPr marL="342900" indent="-342900" algn="r"/>
            <a:r>
              <a:rPr lang="sv-SE" b="1" dirty="0" smtClean="0">
                <a:solidFill>
                  <a:schemeClr val="bg1"/>
                </a:solidFill>
              </a:rPr>
              <a:t>Svenska Folkbibeln</a:t>
            </a:r>
            <a:endParaRPr lang="sv-SE" b="1" dirty="0">
              <a:solidFill>
                <a:schemeClr val="bg1"/>
              </a:solidFill>
            </a:endParaRPr>
          </a:p>
        </p:txBody>
      </p:sp>
    </p:spTree>
    <p:extLst>
      <p:ext uri="{BB962C8B-B14F-4D97-AF65-F5344CB8AC3E}">
        <p14:creationId xmlns:p14="http://schemas.microsoft.com/office/powerpoint/2010/main" val="172751183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ruta 3"/>
          <p:cNvSpPr txBox="1"/>
          <p:nvPr/>
        </p:nvSpPr>
        <p:spPr>
          <a:xfrm>
            <a:off x="753044" y="785794"/>
            <a:ext cx="7603778" cy="830997"/>
          </a:xfrm>
          <a:prstGeom prst="rect">
            <a:avLst/>
          </a:prstGeom>
          <a:noFill/>
          <a:effectLst>
            <a:outerShdw blurRad="50800" dist="38100" dir="2700000" algn="tl" rotWithShape="0">
              <a:prstClr val="black">
                <a:alpha val="40000"/>
              </a:prstClr>
            </a:outerShdw>
          </a:effectLst>
        </p:spPr>
        <p:txBody>
          <a:bodyPr wrap="square" rtlCol="0">
            <a:spAutoFit/>
          </a:bodyPr>
          <a:lstStyle/>
          <a:p>
            <a:r>
              <a:rPr lang="sv-SE" sz="4800" dirty="0" smtClean="0">
                <a:solidFill>
                  <a:srgbClr val="FFC000"/>
                </a:solidFill>
                <a:effectLst>
                  <a:outerShdw blurRad="38100" dist="38100" dir="2700000" algn="tl">
                    <a:srgbClr val="000000">
                      <a:alpha val="43137"/>
                    </a:srgbClr>
                  </a:outerShdw>
                </a:effectLst>
                <a:latin typeface="Berlin Sans FB Demi" pitchFamily="34" charset="0"/>
              </a:rPr>
              <a:t>Slaget vid Bull </a:t>
            </a:r>
            <a:r>
              <a:rPr lang="sv-SE" sz="4800" dirty="0" err="1" smtClean="0">
                <a:solidFill>
                  <a:srgbClr val="FFC000"/>
                </a:solidFill>
                <a:effectLst>
                  <a:outerShdw blurRad="38100" dist="38100" dir="2700000" algn="tl">
                    <a:srgbClr val="000000">
                      <a:alpha val="43137"/>
                    </a:srgbClr>
                  </a:outerShdw>
                </a:effectLst>
                <a:latin typeface="Berlin Sans FB Demi" pitchFamily="34" charset="0"/>
              </a:rPr>
              <a:t>Run</a:t>
            </a:r>
            <a:r>
              <a:rPr lang="sv-SE" sz="4800" dirty="0" smtClean="0">
                <a:solidFill>
                  <a:srgbClr val="FFC000"/>
                </a:solidFill>
                <a:effectLst>
                  <a:outerShdw blurRad="38100" dist="38100" dir="2700000" algn="tl">
                    <a:srgbClr val="000000">
                      <a:alpha val="43137"/>
                    </a:srgbClr>
                  </a:outerShdw>
                </a:effectLst>
                <a:latin typeface="Berlin Sans FB Demi" pitchFamily="34" charset="0"/>
              </a:rPr>
              <a:t>, år 1861</a:t>
            </a:r>
          </a:p>
        </p:txBody>
      </p:sp>
      <p:pic>
        <p:nvPicPr>
          <p:cNvPr id="2050" name="Picture 2" descr="File:First Battle of Bull Run Kurz &amp; Allison.jpg"/>
          <p:cNvPicPr>
            <a:picLocks noChangeAspect="1" noChangeArrowheads="1"/>
          </p:cNvPicPr>
          <p:nvPr/>
        </p:nvPicPr>
        <p:blipFill rotWithShape="1">
          <a:blip r:embed="rId3">
            <a:extLst>
              <a:ext uri="{28A0092B-C50C-407E-A947-70E740481C1C}">
                <a14:useLocalDpi xmlns:a14="http://schemas.microsoft.com/office/drawing/2010/main" val="0"/>
              </a:ext>
            </a:extLst>
          </a:blip>
          <a:srcRect l="2038" t="3684" r="2775" b="5578"/>
          <a:stretch/>
        </p:blipFill>
        <p:spPr bwMode="auto">
          <a:xfrm>
            <a:off x="1264331" y="1748481"/>
            <a:ext cx="6571843" cy="4565395"/>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pic>
        <p:nvPicPr>
          <p:cNvPr id="8" name="Picture 2" descr="C:\Documents and Settings\Jonathan Karlsson\Mina dokument\Mötesserier\Bildarkiv\Evangelism Images\23 - Spirit of Prophecy\0823128 - Ellen White vision.jpg"/>
          <p:cNvPicPr>
            <a:picLocks noChangeAspect="1" noChangeArrowheads="1"/>
          </p:cNvPicPr>
          <p:nvPr/>
        </p:nvPicPr>
        <p:blipFill>
          <a:blip r:embed="rId4" cstate="screen"/>
          <a:srcRect/>
          <a:stretch>
            <a:fillRect/>
          </a:stretch>
        </p:blipFill>
        <p:spPr bwMode="auto">
          <a:xfrm flipH="1">
            <a:off x="7314145" y="4869160"/>
            <a:ext cx="1440160" cy="1736193"/>
          </a:xfrm>
          <a:prstGeom prst="rect">
            <a:avLst/>
          </a:prstGeom>
          <a:noFill/>
        </p:spPr>
      </p:pic>
      <p:sp>
        <p:nvSpPr>
          <p:cNvPr id="5" name="textruta 4"/>
          <p:cNvSpPr txBox="1"/>
          <p:nvPr/>
        </p:nvSpPr>
        <p:spPr>
          <a:xfrm>
            <a:off x="323528" y="6444044"/>
            <a:ext cx="4226724" cy="369332"/>
          </a:xfrm>
          <a:prstGeom prst="rect">
            <a:avLst/>
          </a:prstGeom>
          <a:noFill/>
          <a:effectLst>
            <a:outerShdw blurRad="50800" dist="38100" dir="2700000" algn="tl" rotWithShape="0">
              <a:prstClr val="black">
                <a:alpha val="40000"/>
              </a:prstClr>
            </a:outerShdw>
          </a:effectLst>
        </p:spPr>
        <p:txBody>
          <a:bodyPr wrap="square" rtlCol="0">
            <a:spAutoFit/>
          </a:bodyPr>
          <a:lstStyle/>
          <a:p>
            <a:pPr marL="342900" indent="-342900"/>
            <a:r>
              <a:rPr lang="sv-SE" b="1" dirty="0" err="1" smtClean="0">
                <a:solidFill>
                  <a:schemeClr val="bg1"/>
                </a:solidFill>
              </a:rPr>
              <a:t>Testimonies</a:t>
            </a:r>
            <a:r>
              <a:rPr lang="sv-SE" b="1" dirty="0" smtClean="0">
                <a:solidFill>
                  <a:schemeClr val="bg1"/>
                </a:solidFill>
              </a:rPr>
              <a:t> for the Church 1, s. 265-266</a:t>
            </a:r>
            <a:endParaRPr lang="sv-SE" b="1" dirty="0">
              <a:solidFill>
                <a:schemeClr val="bg1"/>
              </a:solidFill>
            </a:endParaRPr>
          </a:p>
        </p:txBody>
      </p:sp>
    </p:spTree>
    <p:extLst>
      <p:ext uri="{BB962C8B-B14F-4D97-AF65-F5344CB8AC3E}">
        <p14:creationId xmlns:p14="http://schemas.microsoft.com/office/powerpoint/2010/main" val="109668378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ruta 3"/>
          <p:cNvSpPr txBox="1"/>
          <p:nvPr/>
        </p:nvSpPr>
        <p:spPr>
          <a:xfrm>
            <a:off x="928662" y="785794"/>
            <a:ext cx="7286676" cy="830997"/>
          </a:xfrm>
          <a:prstGeom prst="rect">
            <a:avLst/>
          </a:prstGeom>
          <a:noFill/>
          <a:effectLst>
            <a:outerShdw blurRad="50800" dist="38100" dir="2700000" algn="tl" rotWithShape="0">
              <a:prstClr val="black">
                <a:alpha val="40000"/>
              </a:prstClr>
            </a:outerShdw>
          </a:effectLst>
        </p:spPr>
        <p:txBody>
          <a:bodyPr wrap="square" rtlCol="0">
            <a:spAutoFit/>
          </a:bodyPr>
          <a:lstStyle/>
          <a:p>
            <a:r>
              <a:rPr lang="sv-SE" sz="4800" dirty="0" smtClean="0">
                <a:solidFill>
                  <a:srgbClr val="FFC000"/>
                </a:solidFill>
                <a:latin typeface="Berlin Sans FB Demi" pitchFamily="34" charset="0"/>
              </a:rPr>
              <a:t>Daniel 11:12-13</a:t>
            </a:r>
            <a:endParaRPr lang="sv-SE" sz="4800" dirty="0">
              <a:solidFill>
                <a:srgbClr val="FFC000"/>
              </a:solidFill>
              <a:latin typeface="Berlin Sans FB Demi" pitchFamily="34" charset="0"/>
            </a:endParaRPr>
          </a:p>
        </p:txBody>
      </p:sp>
      <p:sp>
        <p:nvSpPr>
          <p:cNvPr id="5" name="textruta 4"/>
          <p:cNvSpPr txBox="1"/>
          <p:nvPr/>
        </p:nvSpPr>
        <p:spPr>
          <a:xfrm>
            <a:off x="1038526" y="1616791"/>
            <a:ext cx="7172870" cy="5016758"/>
          </a:xfrm>
          <a:prstGeom prst="rect">
            <a:avLst/>
          </a:prstGeom>
          <a:noFill/>
          <a:effectLst>
            <a:outerShdw blurRad="50800" dist="38100" dir="2700000" algn="tl" rotWithShape="0">
              <a:prstClr val="black">
                <a:alpha val="40000"/>
              </a:prstClr>
            </a:outerShdw>
          </a:effectLst>
        </p:spPr>
        <p:txBody>
          <a:bodyPr wrap="square" rtlCol="0">
            <a:spAutoFit/>
          </a:bodyPr>
          <a:lstStyle/>
          <a:p>
            <a:r>
              <a:rPr lang="sv-SE" sz="3200" dirty="0" smtClean="0">
                <a:solidFill>
                  <a:schemeClr val="bg1"/>
                </a:solidFill>
                <a:effectLst>
                  <a:outerShdw blurRad="38100" dist="38100" dir="2700000" algn="tl">
                    <a:srgbClr val="000000">
                      <a:alpha val="43137"/>
                    </a:srgbClr>
                  </a:outerShdw>
                </a:effectLst>
                <a:latin typeface="Arial Rounded MT Bold" pitchFamily="34" charset="0"/>
              </a:rPr>
              <a:t>”När hären är borta växer söderlandskungens </a:t>
            </a:r>
            <a:r>
              <a:rPr lang="sv-SE" sz="3200" dirty="0" smtClean="0">
                <a:solidFill>
                  <a:schemeClr val="tx1">
                    <a:lumMod val="50000"/>
                    <a:lumOff val="50000"/>
                  </a:schemeClr>
                </a:solidFill>
                <a:effectLst>
                  <a:outerShdw blurRad="38100" dist="38100" dir="2700000" algn="tl">
                    <a:srgbClr val="000000">
                      <a:alpha val="43137"/>
                    </a:srgbClr>
                  </a:outerShdw>
                </a:effectLst>
                <a:latin typeface="Arial Rounded MT Bold" pitchFamily="34" charset="0"/>
              </a:rPr>
              <a:t>[Ptolemaios IV:s] </a:t>
            </a:r>
            <a:r>
              <a:rPr lang="sv-SE" sz="3200" dirty="0" smtClean="0">
                <a:solidFill>
                  <a:schemeClr val="bg1"/>
                </a:solidFill>
                <a:effectLst>
                  <a:outerShdw blurRad="38100" dist="38100" dir="2700000" algn="tl">
                    <a:srgbClr val="000000">
                      <a:alpha val="43137"/>
                    </a:srgbClr>
                  </a:outerShdw>
                </a:effectLst>
                <a:latin typeface="Arial Rounded MT Bold" pitchFamily="34" charset="0"/>
              </a:rPr>
              <a:t>övermod och han skall slå ner tiotusenden, men </a:t>
            </a:r>
            <a:r>
              <a:rPr lang="sv-SE" sz="3200" dirty="0" smtClean="0">
                <a:solidFill>
                  <a:srgbClr val="FFFF00"/>
                </a:solidFill>
                <a:effectLst>
                  <a:outerShdw blurRad="38100" dist="38100" dir="2700000" algn="tl">
                    <a:srgbClr val="000000">
                      <a:alpha val="43137"/>
                    </a:srgbClr>
                  </a:outerShdw>
                </a:effectLst>
                <a:latin typeface="Arial Rounded MT Bold" pitchFamily="34" charset="0"/>
              </a:rPr>
              <a:t>ändå</a:t>
            </a:r>
            <a:r>
              <a:rPr lang="sv-SE" sz="3200" dirty="0" smtClean="0">
                <a:solidFill>
                  <a:schemeClr val="bg1"/>
                </a:solidFill>
                <a:effectLst>
                  <a:outerShdw blurRad="38100" dist="38100" dir="2700000" algn="tl">
                    <a:srgbClr val="000000">
                      <a:alpha val="43137"/>
                    </a:srgbClr>
                  </a:outerShdw>
                </a:effectLst>
                <a:latin typeface="Arial Rounded MT Bold" pitchFamily="34" charset="0"/>
              </a:rPr>
              <a:t> </a:t>
            </a:r>
            <a:r>
              <a:rPr lang="sv-SE" sz="3200" dirty="0" smtClean="0">
                <a:solidFill>
                  <a:srgbClr val="FFFF00"/>
                </a:solidFill>
                <a:effectLst>
                  <a:outerShdw blurRad="38100" dist="38100" dir="2700000" algn="tl">
                    <a:srgbClr val="000000">
                      <a:alpha val="43137"/>
                    </a:srgbClr>
                  </a:outerShdw>
                </a:effectLst>
                <a:latin typeface="Arial Rounded MT Bold" pitchFamily="34" charset="0"/>
              </a:rPr>
              <a:t>inte</a:t>
            </a:r>
            <a:r>
              <a:rPr lang="sv-SE" sz="3200" dirty="0" smtClean="0">
                <a:solidFill>
                  <a:schemeClr val="bg1"/>
                </a:solidFill>
                <a:effectLst>
                  <a:outerShdw blurRad="38100" dist="38100" dir="2700000" algn="tl">
                    <a:srgbClr val="000000">
                      <a:alpha val="43137"/>
                    </a:srgbClr>
                  </a:outerShdw>
                </a:effectLst>
                <a:latin typeface="Arial Rounded MT Bold" pitchFamily="34" charset="0"/>
              </a:rPr>
              <a:t> få </a:t>
            </a:r>
            <a:r>
              <a:rPr lang="sv-SE" sz="3200" dirty="0" smtClean="0">
                <a:solidFill>
                  <a:srgbClr val="FFFF00"/>
                </a:solidFill>
                <a:effectLst>
                  <a:outerShdw blurRad="38100" dist="38100" dir="2700000" algn="tl">
                    <a:srgbClr val="000000">
                      <a:alpha val="43137"/>
                    </a:srgbClr>
                  </a:outerShdw>
                </a:effectLst>
                <a:latin typeface="Arial Rounded MT Bold" pitchFamily="34" charset="0"/>
              </a:rPr>
              <a:t>herraväldet</a:t>
            </a:r>
            <a:r>
              <a:rPr lang="sv-SE" sz="3200" dirty="0" smtClean="0">
                <a:solidFill>
                  <a:schemeClr val="bg1"/>
                </a:solidFill>
                <a:effectLst>
                  <a:outerShdw blurRad="38100" dist="38100" dir="2700000" algn="tl">
                    <a:srgbClr val="000000">
                      <a:alpha val="43137"/>
                    </a:srgbClr>
                  </a:outerShdw>
                </a:effectLst>
                <a:latin typeface="Arial Rounded MT Bold" pitchFamily="34" charset="0"/>
              </a:rPr>
              <a:t>. Ty kungen i Nordlandet </a:t>
            </a:r>
            <a:r>
              <a:rPr lang="sv-SE" sz="3200" dirty="0" smtClean="0">
                <a:solidFill>
                  <a:schemeClr val="tx1">
                    <a:lumMod val="50000"/>
                    <a:lumOff val="50000"/>
                  </a:schemeClr>
                </a:solidFill>
                <a:effectLst>
                  <a:outerShdw blurRad="38100" dist="38100" dir="2700000" algn="tl">
                    <a:srgbClr val="000000">
                      <a:alpha val="43137"/>
                    </a:srgbClr>
                  </a:outerShdw>
                </a:effectLst>
                <a:latin typeface="Arial Rounded MT Bold" pitchFamily="34" charset="0"/>
              </a:rPr>
              <a:t>[</a:t>
            </a:r>
            <a:r>
              <a:rPr lang="sv-SE" sz="3200" dirty="0" err="1" smtClean="0">
                <a:solidFill>
                  <a:schemeClr val="tx1">
                    <a:lumMod val="50000"/>
                    <a:lumOff val="50000"/>
                  </a:schemeClr>
                </a:solidFill>
                <a:effectLst>
                  <a:outerShdw blurRad="38100" dist="38100" dir="2700000" algn="tl">
                    <a:srgbClr val="000000">
                      <a:alpha val="43137"/>
                    </a:srgbClr>
                  </a:outerShdw>
                </a:effectLst>
                <a:latin typeface="Arial Rounded MT Bold" pitchFamily="34" charset="0"/>
              </a:rPr>
              <a:t>Antiokus</a:t>
            </a:r>
            <a:r>
              <a:rPr lang="sv-SE" sz="3200" dirty="0" smtClean="0">
                <a:solidFill>
                  <a:schemeClr val="tx1">
                    <a:lumMod val="50000"/>
                    <a:lumOff val="50000"/>
                  </a:schemeClr>
                </a:solidFill>
                <a:effectLst>
                  <a:outerShdw blurRad="38100" dist="38100" dir="2700000" algn="tl">
                    <a:srgbClr val="000000">
                      <a:alpha val="43137"/>
                    </a:srgbClr>
                  </a:outerShdw>
                </a:effectLst>
                <a:latin typeface="Arial Rounded MT Bold" pitchFamily="34" charset="0"/>
              </a:rPr>
              <a:t> III]</a:t>
            </a:r>
            <a:r>
              <a:rPr lang="sv-SE" sz="3200" dirty="0" smtClean="0">
                <a:solidFill>
                  <a:schemeClr val="bg1"/>
                </a:solidFill>
                <a:effectLst>
                  <a:outerShdw blurRad="38100" dist="38100" dir="2700000" algn="tl">
                    <a:srgbClr val="000000">
                      <a:alpha val="43137"/>
                    </a:srgbClr>
                  </a:outerShdw>
                </a:effectLst>
                <a:latin typeface="Arial Rounded MT Bold" pitchFamily="34" charset="0"/>
              </a:rPr>
              <a:t> skall ställa upp en ny här, större än den förra, och efter en tid, om några </a:t>
            </a:r>
            <a:r>
              <a:rPr lang="sv-SE" sz="3200" dirty="0" smtClean="0">
                <a:solidFill>
                  <a:schemeClr val="tx1">
                    <a:lumMod val="50000"/>
                    <a:lumOff val="50000"/>
                  </a:schemeClr>
                </a:solidFill>
                <a:effectLst>
                  <a:outerShdw blurRad="38100" dist="38100" dir="2700000" algn="tl">
                    <a:srgbClr val="000000">
                      <a:alpha val="43137"/>
                    </a:srgbClr>
                  </a:outerShdw>
                </a:effectLst>
                <a:latin typeface="Arial Rounded MT Bold" pitchFamily="34" charset="0"/>
              </a:rPr>
              <a:t>[16]</a:t>
            </a:r>
            <a:r>
              <a:rPr lang="sv-SE" sz="3200" dirty="0" smtClean="0">
                <a:solidFill>
                  <a:schemeClr val="bg1"/>
                </a:solidFill>
                <a:effectLst>
                  <a:outerShdw blurRad="38100" dist="38100" dir="2700000" algn="tl">
                    <a:srgbClr val="000000">
                      <a:alpha val="43137"/>
                    </a:srgbClr>
                  </a:outerShdw>
                </a:effectLst>
                <a:latin typeface="Arial Rounded MT Bold" pitchFamily="34" charset="0"/>
              </a:rPr>
              <a:t> år, skall han komma med en stor krigshär och stora förråd.”</a:t>
            </a:r>
          </a:p>
        </p:txBody>
      </p:sp>
      <p:sp>
        <p:nvSpPr>
          <p:cNvPr id="7" name="textruta 6"/>
          <p:cNvSpPr txBox="1"/>
          <p:nvPr/>
        </p:nvSpPr>
        <p:spPr>
          <a:xfrm>
            <a:off x="6444208" y="6156012"/>
            <a:ext cx="2144280" cy="369332"/>
          </a:xfrm>
          <a:prstGeom prst="rect">
            <a:avLst/>
          </a:prstGeom>
          <a:noFill/>
          <a:effectLst>
            <a:outerShdw blurRad="50800" dist="38100" dir="2700000" algn="tl" rotWithShape="0">
              <a:prstClr val="black">
                <a:alpha val="40000"/>
              </a:prstClr>
            </a:outerShdw>
          </a:effectLst>
        </p:spPr>
        <p:txBody>
          <a:bodyPr wrap="square" rtlCol="0">
            <a:spAutoFit/>
          </a:bodyPr>
          <a:lstStyle/>
          <a:p>
            <a:pPr marL="342900" indent="-342900" algn="r"/>
            <a:r>
              <a:rPr lang="sv-SE" b="1" dirty="0" smtClean="0">
                <a:solidFill>
                  <a:schemeClr val="bg1"/>
                </a:solidFill>
              </a:rPr>
              <a:t>Svenska Folkbibeln</a:t>
            </a:r>
            <a:endParaRPr lang="sv-SE" b="1" dirty="0">
              <a:solidFill>
                <a:schemeClr val="bg1"/>
              </a:solidFill>
            </a:endParaRPr>
          </a:p>
        </p:txBody>
      </p:sp>
      <p:grpSp>
        <p:nvGrpSpPr>
          <p:cNvPr id="6" name="Grupp 5"/>
          <p:cNvGrpSpPr/>
          <p:nvPr/>
        </p:nvGrpSpPr>
        <p:grpSpPr>
          <a:xfrm>
            <a:off x="179512" y="-27384"/>
            <a:ext cx="8640960" cy="1243300"/>
            <a:chOff x="179512" y="-27384"/>
            <a:chExt cx="8640960" cy="1243300"/>
          </a:xfrm>
        </p:grpSpPr>
        <p:sp>
          <p:nvSpPr>
            <p:cNvPr id="8" name="Femhörning 7"/>
            <p:cNvSpPr/>
            <p:nvPr/>
          </p:nvSpPr>
          <p:spPr>
            <a:xfrm>
              <a:off x="323528" y="-27384"/>
              <a:ext cx="720080" cy="360040"/>
            </a:xfrm>
            <a:prstGeom prst="homePlate">
              <a:avLst/>
            </a:prstGeom>
            <a:solidFill>
              <a:schemeClr val="bg1">
                <a:lumMod val="6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sv-SE"/>
            </a:p>
          </p:txBody>
        </p:sp>
        <p:cxnSp>
          <p:nvCxnSpPr>
            <p:cNvPr id="9" name="Rak pil 8"/>
            <p:cNvCxnSpPr/>
            <p:nvPr/>
          </p:nvCxnSpPr>
          <p:spPr>
            <a:xfrm rot="5400000" flipH="1" flipV="1">
              <a:off x="144302" y="493512"/>
              <a:ext cx="359246" cy="794"/>
            </a:xfrm>
            <a:prstGeom prst="straightConnector1">
              <a:avLst/>
            </a:prstGeom>
            <a:ln w="38100">
              <a:solidFill>
                <a:srgbClr val="FF0000"/>
              </a:solidFill>
              <a:tailEnd type="non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0" name="textruta 9"/>
            <p:cNvSpPr txBox="1"/>
            <p:nvPr/>
          </p:nvSpPr>
          <p:spPr>
            <a:xfrm>
              <a:off x="179512" y="673532"/>
              <a:ext cx="648072" cy="523220"/>
            </a:xfrm>
            <a:prstGeom prst="rect">
              <a:avLst/>
            </a:prstGeom>
            <a:noFill/>
          </p:spPr>
          <p:txBody>
            <a:bodyPr wrap="square" rtlCol="0">
              <a:spAutoFit/>
            </a:bodyPr>
            <a:lstStyle/>
            <a:p>
              <a:r>
                <a:rPr lang="sv-SE" sz="1400" b="1" dirty="0" smtClean="0">
                  <a:solidFill>
                    <a:schemeClr val="bg1"/>
                  </a:solidFill>
                  <a:effectLst>
                    <a:outerShdw blurRad="38100" dist="38100" dir="2700000" algn="tl">
                      <a:srgbClr val="000000">
                        <a:alpha val="43137"/>
                      </a:srgbClr>
                    </a:outerShdw>
                  </a:effectLst>
                </a:rPr>
                <a:t>539 </a:t>
              </a:r>
              <a:r>
                <a:rPr lang="sv-SE" sz="1400" b="1" dirty="0" err="1" smtClean="0">
                  <a:solidFill>
                    <a:schemeClr val="bg1"/>
                  </a:solidFill>
                  <a:effectLst>
                    <a:outerShdw blurRad="38100" dist="38100" dir="2700000" algn="tl">
                      <a:srgbClr val="000000">
                        <a:alpha val="43137"/>
                      </a:srgbClr>
                    </a:outerShdw>
                  </a:effectLst>
                </a:rPr>
                <a:t>f.Kr</a:t>
              </a:r>
              <a:endParaRPr lang="sv-SE" sz="1400" b="1" dirty="0">
                <a:solidFill>
                  <a:schemeClr val="bg1"/>
                </a:solidFill>
                <a:effectLst>
                  <a:outerShdw blurRad="38100" dist="38100" dir="2700000" algn="tl">
                    <a:srgbClr val="000000">
                      <a:alpha val="43137"/>
                    </a:srgbClr>
                  </a:outerShdw>
                </a:effectLst>
              </a:endParaRPr>
            </a:p>
          </p:txBody>
        </p:sp>
        <p:sp>
          <p:nvSpPr>
            <p:cNvPr id="11" name="V-form 10"/>
            <p:cNvSpPr/>
            <p:nvPr/>
          </p:nvSpPr>
          <p:spPr>
            <a:xfrm>
              <a:off x="899592" y="-27384"/>
              <a:ext cx="792088" cy="360040"/>
            </a:xfrm>
            <a:prstGeom prst="chevron">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sv-SE">
                <a:solidFill>
                  <a:schemeClr val="tx1"/>
                </a:solidFill>
              </a:endParaRPr>
            </a:p>
          </p:txBody>
        </p:sp>
        <p:sp>
          <p:nvSpPr>
            <p:cNvPr id="12" name="V-form 11"/>
            <p:cNvSpPr/>
            <p:nvPr/>
          </p:nvSpPr>
          <p:spPr>
            <a:xfrm>
              <a:off x="1547664" y="-27384"/>
              <a:ext cx="2304256" cy="360040"/>
            </a:xfrm>
            <a:prstGeom prst="chevron">
              <a:avLst/>
            </a:prstGeom>
            <a:solidFill>
              <a:schemeClr val="tx1">
                <a:lumMod val="75000"/>
                <a:lumOff val="25000"/>
              </a:schemeClr>
            </a:solidFill>
          </p:spPr>
          <p:style>
            <a:lnRef idx="0">
              <a:schemeClr val="dk1"/>
            </a:lnRef>
            <a:fillRef idx="3">
              <a:schemeClr val="dk1"/>
            </a:fillRef>
            <a:effectRef idx="3">
              <a:schemeClr val="dk1"/>
            </a:effectRef>
            <a:fontRef idx="minor">
              <a:schemeClr val="lt1"/>
            </a:fontRef>
          </p:style>
          <p:txBody>
            <a:bodyPr rtlCol="0" anchor="ctr"/>
            <a:lstStyle/>
            <a:p>
              <a:pPr algn="ctr"/>
              <a:endParaRPr lang="sv-SE">
                <a:solidFill>
                  <a:schemeClr val="tx1"/>
                </a:solidFill>
              </a:endParaRPr>
            </a:p>
          </p:txBody>
        </p:sp>
        <p:sp>
          <p:nvSpPr>
            <p:cNvPr id="13" name="V-form 12"/>
            <p:cNvSpPr/>
            <p:nvPr/>
          </p:nvSpPr>
          <p:spPr>
            <a:xfrm>
              <a:off x="3707904" y="-27384"/>
              <a:ext cx="4536504" cy="360040"/>
            </a:xfrm>
            <a:prstGeom prst="chevron">
              <a:avLst/>
            </a:prstGeom>
            <a:gradFill>
              <a:gsLst>
                <a:gs pos="0">
                  <a:srgbClr val="4C216D"/>
                </a:gs>
                <a:gs pos="90000">
                  <a:srgbClr val="C00000"/>
                </a:gs>
              </a:gsLst>
              <a:lin ang="5400000" scaled="0"/>
            </a:gradFill>
          </p:spPr>
          <p:style>
            <a:lnRef idx="0">
              <a:schemeClr val="dk1"/>
            </a:lnRef>
            <a:fillRef idx="3">
              <a:schemeClr val="dk1"/>
            </a:fillRef>
            <a:effectRef idx="3">
              <a:schemeClr val="dk1"/>
            </a:effectRef>
            <a:fontRef idx="minor">
              <a:schemeClr val="lt1"/>
            </a:fontRef>
          </p:style>
          <p:txBody>
            <a:bodyPr rtlCol="0" anchor="ctr"/>
            <a:lstStyle/>
            <a:p>
              <a:pPr algn="ctr"/>
              <a:endParaRPr lang="sv-SE">
                <a:solidFill>
                  <a:schemeClr val="tx1"/>
                </a:solidFill>
              </a:endParaRPr>
            </a:p>
          </p:txBody>
        </p:sp>
        <p:sp>
          <p:nvSpPr>
            <p:cNvPr id="14" name="V-form 13"/>
            <p:cNvSpPr/>
            <p:nvPr/>
          </p:nvSpPr>
          <p:spPr>
            <a:xfrm>
              <a:off x="8100392" y="-27384"/>
              <a:ext cx="720080" cy="360040"/>
            </a:xfrm>
            <a:prstGeom prst="chevron">
              <a:avLst>
                <a:gd name="adj" fmla="val 0"/>
              </a:avLst>
            </a:prstGeom>
            <a:solidFill>
              <a:schemeClr val="accent1">
                <a:lumMod val="50000"/>
              </a:schemeClr>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sv-SE">
                <a:solidFill>
                  <a:schemeClr val="tx1"/>
                </a:solidFill>
              </a:endParaRPr>
            </a:p>
          </p:txBody>
        </p:sp>
        <p:cxnSp>
          <p:nvCxnSpPr>
            <p:cNvPr id="15" name="Rak pil 14"/>
            <p:cNvCxnSpPr/>
            <p:nvPr/>
          </p:nvCxnSpPr>
          <p:spPr>
            <a:xfrm rot="5400000" flipH="1" flipV="1">
              <a:off x="7898600" y="511882"/>
              <a:ext cx="359246" cy="794"/>
            </a:xfrm>
            <a:prstGeom prst="straightConnector1">
              <a:avLst/>
            </a:prstGeom>
            <a:ln w="38100">
              <a:solidFill>
                <a:srgbClr val="FF0000"/>
              </a:solidFill>
              <a:tailEnd type="non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6" name="textruta 15"/>
            <p:cNvSpPr txBox="1"/>
            <p:nvPr/>
          </p:nvSpPr>
          <p:spPr>
            <a:xfrm>
              <a:off x="7668344" y="692696"/>
              <a:ext cx="792088" cy="523220"/>
            </a:xfrm>
            <a:prstGeom prst="rect">
              <a:avLst/>
            </a:prstGeom>
            <a:noFill/>
          </p:spPr>
          <p:txBody>
            <a:bodyPr wrap="square" rtlCol="0">
              <a:spAutoFit/>
            </a:bodyPr>
            <a:lstStyle/>
            <a:p>
              <a:pPr algn="ctr"/>
              <a:r>
                <a:rPr lang="sv-SE" sz="1400" b="1" dirty="0" smtClean="0">
                  <a:solidFill>
                    <a:schemeClr val="bg1"/>
                  </a:solidFill>
                </a:rPr>
                <a:t>Ändens tid</a:t>
              </a:r>
              <a:endParaRPr lang="sv-SE" sz="1400" b="1" dirty="0">
                <a:solidFill>
                  <a:schemeClr val="bg1"/>
                </a:solidFill>
              </a:endParaRPr>
            </a:p>
          </p:txBody>
        </p:sp>
        <p:cxnSp>
          <p:nvCxnSpPr>
            <p:cNvPr id="17" name="Rak pil 16"/>
            <p:cNvCxnSpPr/>
            <p:nvPr/>
          </p:nvCxnSpPr>
          <p:spPr>
            <a:xfrm rot="5400000" flipH="1" flipV="1">
              <a:off x="1921793" y="345951"/>
              <a:ext cx="691902" cy="1588"/>
            </a:xfrm>
            <a:prstGeom prst="straightConnector1">
              <a:avLst/>
            </a:prstGeom>
            <a:ln w="38100">
              <a:solidFill>
                <a:srgbClr val="FF0000"/>
              </a:solidFill>
              <a:tailEnd type="non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8" name="textruta 17"/>
            <p:cNvSpPr txBox="1"/>
            <p:nvPr/>
          </p:nvSpPr>
          <p:spPr>
            <a:xfrm>
              <a:off x="2123728" y="672951"/>
              <a:ext cx="360040" cy="307777"/>
            </a:xfrm>
            <a:prstGeom prst="rect">
              <a:avLst/>
            </a:prstGeom>
            <a:noFill/>
          </p:spPr>
          <p:txBody>
            <a:bodyPr wrap="square" rtlCol="0">
              <a:spAutoFit/>
            </a:bodyPr>
            <a:lstStyle/>
            <a:p>
              <a:r>
                <a:rPr lang="sv-SE" sz="1400" b="1" dirty="0" smtClean="0">
                  <a:solidFill>
                    <a:schemeClr val="bg1"/>
                  </a:solidFill>
                  <a:effectLst>
                    <a:outerShdw blurRad="38100" dist="38100" dir="2700000" algn="tl">
                      <a:srgbClr val="000000">
                        <a:alpha val="43137"/>
                      </a:srgbClr>
                    </a:outerShdw>
                  </a:effectLst>
                </a:rPr>
                <a:t>0</a:t>
              </a:r>
              <a:endParaRPr lang="sv-SE" sz="1400" b="1" dirty="0">
                <a:solidFill>
                  <a:schemeClr val="bg1"/>
                </a:solidFill>
                <a:effectLst>
                  <a:outerShdw blurRad="38100" dist="38100" dir="2700000" algn="tl">
                    <a:srgbClr val="000000">
                      <a:alpha val="43137"/>
                    </a:srgbClr>
                  </a:outerShdw>
                </a:effectLst>
              </a:endParaRPr>
            </a:p>
          </p:txBody>
        </p:sp>
      </p:grpSp>
      <p:cxnSp>
        <p:nvCxnSpPr>
          <p:cNvPr id="19" name="Rak pil 18"/>
          <p:cNvCxnSpPr/>
          <p:nvPr/>
        </p:nvCxnSpPr>
        <p:spPr>
          <a:xfrm rot="5400000" flipH="1" flipV="1">
            <a:off x="1007604" y="368660"/>
            <a:ext cx="576064" cy="216024"/>
          </a:xfrm>
          <a:prstGeom prst="straightConnector1">
            <a:avLst/>
          </a:prstGeom>
          <a:ln w="44450">
            <a:solidFill>
              <a:srgbClr val="C00000"/>
            </a:solidFill>
            <a:headEnd type="none"/>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5275552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ruta 3"/>
          <p:cNvSpPr txBox="1"/>
          <p:nvPr/>
        </p:nvSpPr>
        <p:spPr>
          <a:xfrm>
            <a:off x="928662" y="785794"/>
            <a:ext cx="7286676" cy="646331"/>
          </a:xfrm>
          <a:prstGeom prst="rect">
            <a:avLst/>
          </a:prstGeom>
          <a:noFill/>
          <a:effectLst>
            <a:outerShdw blurRad="50800" dist="38100" dir="2700000" algn="tl" rotWithShape="0">
              <a:prstClr val="black">
                <a:alpha val="40000"/>
              </a:prstClr>
            </a:outerShdw>
          </a:effectLst>
        </p:spPr>
        <p:txBody>
          <a:bodyPr wrap="square" rtlCol="0">
            <a:spAutoFit/>
          </a:bodyPr>
          <a:lstStyle/>
          <a:p>
            <a:r>
              <a:rPr lang="sv-SE" sz="3600" dirty="0" smtClean="0">
                <a:solidFill>
                  <a:srgbClr val="FFC000"/>
                </a:solidFill>
                <a:latin typeface="Berlin Sans FB Demi" pitchFamily="34" charset="0"/>
              </a:rPr>
              <a:t>Femte syriska kriget </a:t>
            </a:r>
            <a:r>
              <a:rPr lang="sv-SE" sz="2400" dirty="0" smtClean="0">
                <a:solidFill>
                  <a:srgbClr val="FFC000"/>
                </a:solidFill>
                <a:latin typeface="Berlin Sans FB Demi" pitchFamily="34" charset="0"/>
              </a:rPr>
              <a:t>(202-195 </a:t>
            </a:r>
            <a:r>
              <a:rPr lang="sv-SE" sz="2400" dirty="0" err="1" smtClean="0">
                <a:solidFill>
                  <a:srgbClr val="FFC000"/>
                </a:solidFill>
                <a:latin typeface="Berlin Sans FB Demi" pitchFamily="34" charset="0"/>
              </a:rPr>
              <a:t>f.Kr</a:t>
            </a:r>
            <a:r>
              <a:rPr lang="sv-SE" sz="2400" dirty="0" smtClean="0">
                <a:solidFill>
                  <a:srgbClr val="FFC000"/>
                </a:solidFill>
                <a:latin typeface="Berlin Sans FB Demi" pitchFamily="34" charset="0"/>
              </a:rPr>
              <a:t>)</a:t>
            </a:r>
            <a:endParaRPr lang="sv-SE" sz="2400" dirty="0">
              <a:solidFill>
                <a:srgbClr val="FFC000"/>
              </a:solidFill>
              <a:latin typeface="Berlin Sans FB Demi" pitchFamily="34" charset="0"/>
            </a:endParaRPr>
          </a:p>
        </p:txBody>
      </p:sp>
      <p:pic>
        <p:nvPicPr>
          <p:cNvPr id="6" name="Picture 4" descr="4 greek empires"/>
          <p:cNvPicPr>
            <a:picLocks noChangeAspect="1" noChangeArrowheads="1"/>
          </p:cNvPicPr>
          <p:nvPr/>
        </p:nvPicPr>
        <p:blipFill>
          <a:blip r:embed="rId3" cstate="screen"/>
          <a:stretch>
            <a:fillRect/>
          </a:stretch>
        </p:blipFill>
        <p:spPr bwMode="auto">
          <a:xfrm>
            <a:off x="967555" y="1659741"/>
            <a:ext cx="7204845" cy="5009619"/>
          </a:xfrm>
          <a:prstGeom prst="rect">
            <a:avLst/>
          </a:prstGeom>
          <a:noFill/>
          <a:ln w="9525">
            <a:noFill/>
            <a:miter lim="800000"/>
            <a:headEnd/>
            <a:tailEnd/>
          </a:ln>
        </p:spPr>
      </p:pic>
      <p:grpSp>
        <p:nvGrpSpPr>
          <p:cNvPr id="5" name="Grupp 4"/>
          <p:cNvGrpSpPr/>
          <p:nvPr/>
        </p:nvGrpSpPr>
        <p:grpSpPr>
          <a:xfrm>
            <a:off x="179512" y="-27384"/>
            <a:ext cx="8640960" cy="1243300"/>
            <a:chOff x="179512" y="-27384"/>
            <a:chExt cx="8640960" cy="1243300"/>
          </a:xfrm>
        </p:grpSpPr>
        <p:sp>
          <p:nvSpPr>
            <p:cNvPr id="7" name="Femhörning 6"/>
            <p:cNvSpPr/>
            <p:nvPr/>
          </p:nvSpPr>
          <p:spPr>
            <a:xfrm>
              <a:off x="323528" y="-27384"/>
              <a:ext cx="720080" cy="360040"/>
            </a:xfrm>
            <a:prstGeom prst="homePlate">
              <a:avLst/>
            </a:prstGeom>
            <a:solidFill>
              <a:schemeClr val="bg1">
                <a:lumMod val="6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sv-SE"/>
            </a:p>
          </p:txBody>
        </p:sp>
        <p:cxnSp>
          <p:nvCxnSpPr>
            <p:cNvPr id="8" name="Rak pil 7"/>
            <p:cNvCxnSpPr/>
            <p:nvPr/>
          </p:nvCxnSpPr>
          <p:spPr>
            <a:xfrm rot="5400000" flipH="1" flipV="1">
              <a:off x="144302" y="493512"/>
              <a:ext cx="359246" cy="794"/>
            </a:xfrm>
            <a:prstGeom prst="straightConnector1">
              <a:avLst/>
            </a:prstGeom>
            <a:ln w="38100">
              <a:solidFill>
                <a:srgbClr val="FF0000"/>
              </a:solidFill>
              <a:tailEnd type="non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9" name="textruta 8"/>
            <p:cNvSpPr txBox="1"/>
            <p:nvPr/>
          </p:nvSpPr>
          <p:spPr>
            <a:xfrm>
              <a:off x="179512" y="673532"/>
              <a:ext cx="648072" cy="523220"/>
            </a:xfrm>
            <a:prstGeom prst="rect">
              <a:avLst/>
            </a:prstGeom>
            <a:noFill/>
          </p:spPr>
          <p:txBody>
            <a:bodyPr wrap="square" rtlCol="0">
              <a:spAutoFit/>
            </a:bodyPr>
            <a:lstStyle/>
            <a:p>
              <a:r>
                <a:rPr lang="sv-SE" sz="1400" b="1" dirty="0" smtClean="0">
                  <a:solidFill>
                    <a:schemeClr val="bg1"/>
                  </a:solidFill>
                  <a:effectLst>
                    <a:outerShdw blurRad="38100" dist="38100" dir="2700000" algn="tl">
                      <a:srgbClr val="000000">
                        <a:alpha val="43137"/>
                      </a:srgbClr>
                    </a:outerShdw>
                  </a:effectLst>
                </a:rPr>
                <a:t>539 </a:t>
              </a:r>
              <a:r>
                <a:rPr lang="sv-SE" sz="1400" b="1" dirty="0" err="1" smtClean="0">
                  <a:solidFill>
                    <a:schemeClr val="bg1"/>
                  </a:solidFill>
                  <a:effectLst>
                    <a:outerShdw blurRad="38100" dist="38100" dir="2700000" algn="tl">
                      <a:srgbClr val="000000">
                        <a:alpha val="43137"/>
                      </a:srgbClr>
                    </a:outerShdw>
                  </a:effectLst>
                </a:rPr>
                <a:t>f.Kr</a:t>
              </a:r>
              <a:endParaRPr lang="sv-SE" sz="1400" b="1" dirty="0">
                <a:solidFill>
                  <a:schemeClr val="bg1"/>
                </a:solidFill>
                <a:effectLst>
                  <a:outerShdw blurRad="38100" dist="38100" dir="2700000" algn="tl">
                    <a:srgbClr val="000000">
                      <a:alpha val="43137"/>
                    </a:srgbClr>
                  </a:outerShdw>
                </a:effectLst>
              </a:endParaRPr>
            </a:p>
          </p:txBody>
        </p:sp>
        <p:sp>
          <p:nvSpPr>
            <p:cNvPr id="10" name="V-form 9"/>
            <p:cNvSpPr/>
            <p:nvPr/>
          </p:nvSpPr>
          <p:spPr>
            <a:xfrm>
              <a:off x="899592" y="-27384"/>
              <a:ext cx="792088" cy="360040"/>
            </a:xfrm>
            <a:prstGeom prst="chevron">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sv-SE">
                <a:solidFill>
                  <a:schemeClr val="tx1"/>
                </a:solidFill>
              </a:endParaRPr>
            </a:p>
          </p:txBody>
        </p:sp>
        <p:sp>
          <p:nvSpPr>
            <p:cNvPr id="11" name="V-form 10"/>
            <p:cNvSpPr/>
            <p:nvPr/>
          </p:nvSpPr>
          <p:spPr>
            <a:xfrm>
              <a:off x="1547664" y="-27384"/>
              <a:ext cx="2304256" cy="360040"/>
            </a:xfrm>
            <a:prstGeom prst="chevron">
              <a:avLst/>
            </a:prstGeom>
            <a:solidFill>
              <a:schemeClr val="tx1">
                <a:lumMod val="75000"/>
                <a:lumOff val="25000"/>
              </a:schemeClr>
            </a:solidFill>
          </p:spPr>
          <p:style>
            <a:lnRef idx="0">
              <a:schemeClr val="dk1"/>
            </a:lnRef>
            <a:fillRef idx="3">
              <a:schemeClr val="dk1"/>
            </a:fillRef>
            <a:effectRef idx="3">
              <a:schemeClr val="dk1"/>
            </a:effectRef>
            <a:fontRef idx="minor">
              <a:schemeClr val="lt1"/>
            </a:fontRef>
          </p:style>
          <p:txBody>
            <a:bodyPr rtlCol="0" anchor="ctr"/>
            <a:lstStyle/>
            <a:p>
              <a:pPr algn="ctr"/>
              <a:endParaRPr lang="sv-SE">
                <a:solidFill>
                  <a:schemeClr val="tx1"/>
                </a:solidFill>
              </a:endParaRPr>
            </a:p>
          </p:txBody>
        </p:sp>
        <p:sp>
          <p:nvSpPr>
            <p:cNvPr id="12" name="V-form 11"/>
            <p:cNvSpPr/>
            <p:nvPr/>
          </p:nvSpPr>
          <p:spPr>
            <a:xfrm>
              <a:off x="3707904" y="-27384"/>
              <a:ext cx="4536504" cy="360040"/>
            </a:xfrm>
            <a:prstGeom prst="chevron">
              <a:avLst/>
            </a:prstGeom>
            <a:gradFill>
              <a:gsLst>
                <a:gs pos="0">
                  <a:srgbClr val="4C216D"/>
                </a:gs>
                <a:gs pos="90000">
                  <a:srgbClr val="C00000"/>
                </a:gs>
              </a:gsLst>
              <a:lin ang="5400000" scaled="0"/>
            </a:gradFill>
          </p:spPr>
          <p:style>
            <a:lnRef idx="0">
              <a:schemeClr val="dk1"/>
            </a:lnRef>
            <a:fillRef idx="3">
              <a:schemeClr val="dk1"/>
            </a:fillRef>
            <a:effectRef idx="3">
              <a:schemeClr val="dk1"/>
            </a:effectRef>
            <a:fontRef idx="minor">
              <a:schemeClr val="lt1"/>
            </a:fontRef>
          </p:style>
          <p:txBody>
            <a:bodyPr rtlCol="0" anchor="ctr"/>
            <a:lstStyle/>
            <a:p>
              <a:pPr algn="ctr"/>
              <a:endParaRPr lang="sv-SE">
                <a:solidFill>
                  <a:schemeClr val="tx1"/>
                </a:solidFill>
              </a:endParaRPr>
            </a:p>
          </p:txBody>
        </p:sp>
        <p:sp>
          <p:nvSpPr>
            <p:cNvPr id="13" name="V-form 12"/>
            <p:cNvSpPr/>
            <p:nvPr/>
          </p:nvSpPr>
          <p:spPr>
            <a:xfrm>
              <a:off x="8100392" y="-27384"/>
              <a:ext cx="720080" cy="360040"/>
            </a:xfrm>
            <a:prstGeom prst="chevron">
              <a:avLst>
                <a:gd name="adj" fmla="val 0"/>
              </a:avLst>
            </a:prstGeom>
            <a:solidFill>
              <a:schemeClr val="accent1">
                <a:lumMod val="50000"/>
              </a:schemeClr>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sv-SE">
                <a:solidFill>
                  <a:schemeClr val="tx1"/>
                </a:solidFill>
              </a:endParaRPr>
            </a:p>
          </p:txBody>
        </p:sp>
        <p:cxnSp>
          <p:nvCxnSpPr>
            <p:cNvPr id="14" name="Rak pil 13"/>
            <p:cNvCxnSpPr/>
            <p:nvPr/>
          </p:nvCxnSpPr>
          <p:spPr>
            <a:xfrm rot="5400000" flipH="1" flipV="1">
              <a:off x="7898600" y="511882"/>
              <a:ext cx="359246" cy="794"/>
            </a:xfrm>
            <a:prstGeom prst="straightConnector1">
              <a:avLst/>
            </a:prstGeom>
            <a:ln w="38100">
              <a:solidFill>
                <a:srgbClr val="FF0000"/>
              </a:solidFill>
              <a:tailEnd type="non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5" name="textruta 14"/>
            <p:cNvSpPr txBox="1"/>
            <p:nvPr/>
          </p:nvSpPr>
          <p:spPr>
            <a:xfrm>
              <a:off x="7668344" y="692696"/>
              <a:ext cx="792088" cy="523220"/>
            </a:xfrm>
            <a:prstGeom prst="rect">
              <a:avLst/>
            </a:prstGeom>
            <a:noFill/>
          </p:spPr>
          <p:txBody>
            <a:bodyPr wrap="square" rtlCol="0">
              <a:spAutoFit/>
            </a:bodyPr>
            <a:lstStyle/>
            <a:p>
              <a:pPr algn="ctr"/>
              <a:r>
                <a:rPr lang="sv-SE" sz="1400" b="1" dirty="0" smtClean="0">
                  <a:solidFill>
                    <a:schemeClr val="bg1"/>
                  </a:solidFill>
                </a:rPr>
                <a:t>Ändens tid</a:t>
              </a:r>
              <a:endParaRPr lang="sv-SE" sz="1400" b="1" dirty="0">
                <a:solidFill>
                  <a:schemeClr val="bg1"/>
                </a:solidFill>
              </a:endParaRPr>
            </a:p>
          </p:txBody>
        </p:sp>
        <p:cxnSp>
          <p:nvCxnSpPr>
            <p:cNvPr id="16" name="Rak pil 15"/>
            <p:cNvCxnSpPr/>
            <p:nvPr/>
          </p:nvCxnSpPr>
          <p:spPr>
            <a:xfrm rot="5400000" flipH="1" flipV="1">
              <a:off x="1921793" y="345951"/>
              <a:ext cx="691902" cy="1588"/>
            </a:xfrm>
            <a:prstGeom prst="straightConnector1">
              <a:avLst/>
            </a:prstGeom>
            <a:ln w="38100">
              <a:solidFill>
                <a:srgbClr val="FF0000"/>
              </a:solidFill>
              <a:tailEnd type="non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7" name="textruta 16"/>
            <p:cNvSpPr txBox="1"/>
            <p:nvPr/>
          </p:nvSpPr>
          <p:spPr>
            <a:xfrm>
              <a:off x="2123728" y="672951"/>
              <a:ext cx="360040" cy="307777"/>
            </a:xfrm>
            <a:prstGeom prst="rect">
              <a:avLst/>
            </a:prstGeom>
            <a:noFill/>
          </p:spPr>
          <p:txBody>
            <a:bodyPr wrap="square" rtlCol="0">
              <a:spAutoFit/>
            </a:bodyPr>
            <a:lstStyle/>
            <a:p>
              <a:r>
                <a:rPr lang="sv-SE" sz="1400" b="1" dirty="0" smtClean="0">
                  <a:solidFill>
                    <a:schemeClr val="bg1"/>
                  </a:solidFill>
                  <a:effectLst>
                    <a:outerShdw blurRad="38100" dist="38100" dir="2700000" algn="tl">
                      <a:srgbClr val="000000">
                        <a:alpha val="43137"/>
                      </a:srgbClr>
                    </a:outerShdw>
                  </a:effectLst>
                </a:rPr>
                <a:t>0</a:t>
              </a:r>
              <a:endParaRPr lang="sv-SE" sz="1400" b="1" dirty="0">
                <a:solidFill>
                  <a:schemeClr val="bg1"/>
                </a:solidFill>
                <a:effectLst>
                  <a:outerShdw blurRad="38100" dist="38100" dir="2700000" algn="tl">
                    <a:srgbClr val="000000">
                      <a:alpha val="43137"/>
                    </a:srgbClr>
                  </a:outerShdw>
                </a:effectLst>
              </a:endParaRPr>
            </a:p>
          </p:txBody>
        </p:sp>
      </p:grpSp>
      <p:cxnSp>
        <p:nvCxnSpPr>
          <p:cNvPr id="18" name="Rak pil 17"/>
          <p:cNvCxnSpPr/>
          <p:nvPr/>
        </p:nvCxnSpPr>
        <p:spPr>
          <a:xfrm rot="5400000" flipH="1" flipV="1">
            <a:off x="1007604" y="368660"/>
            <a:ext cx="576064" cy="216024"/>
          </a:xfrm>
          <a:prstGeom prst="straightConnector1">
            <a:avLst/>
          </a:prstGeom>
          <a:ln w="44450">
            <a:solidFill>
              <a:srgbClr val="C00000"/>
            </a:solidFill>
            <a:headEnd type="none"/>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509881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ruta 3"/>
          <p:cNvSpPr txBox="1"/>
          <p:nvPr/>
        </p:nvSpPr>
        <p:spPr>
          <a:xfrm>
            <a:off x="928662" y="785794"/>
            <a:ext cx="7286676" cy="830997"/>
          </a:xfrm>
          <a:prstGeom prst="rect">
            <a:avLst/>
          </a:prstGeom>
          <a:noFill/>
          <a:effectLst>
            <a:outerShdw blurRad="50800" dist="38100" dir="2700000" algn="tl" rotWithShape="0">
              <a:prstClr val="black">
                <a:alpha val="40000"/>
              </a:prstClr>
            </a:outerShdw>
          </a:effectLst>
        </p:spPr>
        <p:txBody>
          <a:bodyPr wrap="square" rtlCol="0">
            <a:spAutoFit/>
          </a:bodyPr>
          <a:lstStyle/>
          <a:p>
            <a:r>
              <a:rPr lang="sv-SE" sz="4800" dirty="0" smtClean="0">
                <a:solidFill>
                  <a:srgbClr val="FFC000"/>
                </a:solidFill>
                <a:latin typeface="Berlin Sans FB Demi" pitchFamily="34" charset="0"/>
              </a:rPr>
              <a:t>Varför studera Daniel 11?</a:t>
            </a:r>
            <a:endParaRPr lang="sv-SE" sz="4800" dirty="0">
              <a:solidFill>
                <a:srgbClr val="FFC000"/>
              </a:solidFill>
              <a:latin typeface="Berlin Sans FB Demi" pitchFamily="34" charset="0"/>
            </a:endParaRPr>
          </a:p>
        </p:txBody>
      </p:sp>
      <p:sp>
        <p:nvSpPr>
          <p:cNvPr id="5" name="textruta 4"/>
          <p:cNvSpPr txBox="1"/>
          <p:nvPr/>
        </p:nvSpPr>
        <p:spPr>
          <a:xfrm>
            <a:off x="971600" y="1628800"/>
            <a:ext cx="6768752" cy="3970318"/>
          </a:xfrm>
          <a:prstGeom prst="rect">
            <a:avLst/>
          </a:prstGeom>
          <a:noFill/>
          <a:effectLst>
            <a:outerShdw blurRad="50800" dist="38100" dir="2700000" algn="tl" rotWithShape="0">
              <a:prstClr val="black">
                <a:alpha val="40000"/>
              </a:prstClr>
            </a:outerShdw>
          </a:effectLst>
        </p:spPr>
        <p:txBody>
          <a:bodyPr wrap="square" rtlCol="0">
            <a:spAutoFit/>
          </a:bodyPr>
          <a:lstStyle/>
          <a:p>
            <a:r>
              <a:rPr lang="sv-SE" sz="3600" dirty="0" smtClean="0">
                <a:solidFill>
                  <a:schemeClr val="bg1"/>
                </a:solidFill>
                <a:effectLst>
                  <a:outerShdw blurRad="38100" dist="38100" dir="2700000" algn="tl">
                    <a:srgbClr val="000000">
                      <a:alpha val="43137"/>
                    </a:srgbClr>
                  </a:outerShdw>
                </a:effectLst>
                <a:latin typeface="Arial Rounded MT Bold" pitchFamily="34" charset="0"/>
              </a:rPr>
              <a:t>”Ljuset som </a:t>
            </a:r>
            <a:r>
              <a:rPr lang="sv-SE" sz="3600" dirty="0" smtClean="0">
                <a:solidFill>
                  <a:srgbClr val="FFFF00"/>
                </a:solidFill>
                <a:effectLst>
                  <a:outerShdw blurRad="38100" dist="38100" dir="2700000" algn="tl">
                    <a:srgbClr val="000000">
                      <a:alpha val="43137"/>
                    </a:srgbClr>
                  </a:outerShdw>
                </a:effectLst>
                <a:latin typeface="Arial Rounded MT Bold" pitchFamily="34" charset="0"/>
              </a:rPr>
              <a:t>Daniel</a:t>
            </a:r>
            <a:r>
              <a:rPr lang="sv-SE" sz="3600" dirty="0" smtClean="0">
                <a:solidFill>
                  <a:schemeClr val="bg1"/>
                </a:solidFill>
                <a:effectLst>
                  <a:outerShdw blurRad="38100" dist="38100" dir="2700000" algn="tl">
                    <a:srgbClr val="000000">
                      <a:alpha val="43137"/>
                    </a:srgbClr>
                  </a:outerShdw>
                </a:effectLst>
                <a:latin typeface="Arial Rounded MT Bold" pitchFamily="34" charset="0"/>
              </a:rPr>
              <a:t> fick direkt från Gud gavs speciellt för </a:t>
            </a:r>
            <a:r>
              <a:rPr lang="sv-SE" sz="3600" dirty="0" smtClean="0">
                <a:solidFill>
                  <a:srgbClr val="FFFF00"/>
                </a:solidFill>
                <a:effectLst>
                  <a:outerShdw blurRad="38100" dist="38100" dir="2700000" algn="tl">
                    <a:srgbClr val="000000">
                      <a:alpha val="43137"/>
                    </a:srgbClr>
                  </a:outerShdw>
                </a:effectLst>
                <a:latin typeface="Arial Rounded MT Bold" pitchFamily="34" charset="0"/>
              </a:rPr>
              <a:t>dessa sista dagar</a:t>
            </a:r>
            <a:r>
              <a:rPr lang="sv-SE" sz="3600" dirty="0" smtClean="0">
                <a:solidFill>
                  <a:schemeClr val="bg1"/>
                </a:solidFill>
                <a:effectLst>
                  <a:outerShdw blurRad="38100" dist="38100" dir="2700000" algn="tl">
                    <a:srgbClr val="000000">
                      <a:alpha val="43137"/>
                    </a:srgbClr>
                  </a:outerShdw>
                </a:effectLst>
                <a:latin typeface="Arial Rounded MT Bold" pitchFamily="34" charset="0"/>
              </a:rPr>
              <a:t>. De syner han såg på stränderna till </a:t>
            </a:r>
            <a:r>
              <a:rPr lang="sv-SE" sz="3600" dirty="0" err="1" smtClean="0">
                <a:solidFill>
                  <a:schemeClr val="bg1"/>
                </a:solidFill>
                <a:effectLst>
                  <a:outerShdw blurRad="38100" dist="38100" dir="2700000" algn="tl">
                    <a:srgbClr val="000000">
                      <a:alpha val="43137"/>
                    </a:srgbClr>
                  </a:outerShdw>
                </a:effectLst>
                <a:latin typeface="Arial Rounded MT Bold" pitchFamily="34" charset="0"/>
              </a:rPr>
              <a:t>Ulai</a:t>
            </a:r>
            <a:r>
              <a:rPr lang="sv-SE" sz="3600" dirty="0">
                <a:solidFill>
                  <a:schemeClr val="bg1"/>
                </a:solidFill>
                <a:effectLst>
                  <a:outerShdw blurRad="38100" dist="38100" dir="2700000" algn="tl">
                    <a:srgbClr val="000000">
                      <a:alpha val="43137"/>
                    </a:srgbClr>
                  </a:outerShdw>
                </a:effectLst>
                <a:latin typeface="Arial Rounded MT Bold" pitchFamily="34" charset="0"/>
              </a:rPr>
              <a:t> </a:t>
            </a:r>
            <a:r>
              <a:rPr lang="sv-SE" sz="3600" dirty="0" smtClean="0">
                <a:solidFill>
                  <a:schemeClr val="bg1"/>
                </a:solidFill>
                <a:effectLst>
                  <a:outerShdw blurRad="38100" dist="38100" dir="2700000" algn="tl">
                    <a:srgbClr val="000000">
                      <a:alpha val="43137"/>
                    </a:srgbClr>
                  </a:outerShdw>
                </a:effectLst>
                <a:latin typeface="Arial Rounded MT Bold" pitchFamily="34" charset="0"/>
              </a:rPr>
              <a:t>och</a:t>
            </a:r>
            <a:r>
              <a:rPr lang="sv-SE" sz="3600" b="1" dirty="0" smtClean="0">
                <a:solidFill>
                  <a:schemeClr val="bg1"/>
                </a:solidFill>
                <a:effectLst>
                  <a:outerShdw blurRad="38100" dist="38100" dir="2700000" algn="tl">
                    <a:srgbClr val="000000">
                      <a:alpha val="43137"/>
                    </a:srgbClr>
                  </a:outerShdw>
                </a:effectLst>
                <a:latin typeface="Arial Rounded MT Bold" pitchFamily="34" charset="0"/>
              </a:rPr>
              <a:t> </a:t>
            </a:r>
            <a:r>
              <a:rPr lang="sv-SE" sz="3600" dirty="0" err="1">
                <a:solidFill>
                  <a:srgbClr val="FFFF00"/>
                </a:solidFill>
                <a:effectLst>
                  <a:outerShdw blurRad="38100" dist="38100" dir="2700000" algn="tl">
                    <a:srgbClr val="000000">
                      <a:alpha val="43137"/>
                    </a:srgbClr>
                  </a:outerShdw>
                </a:effectLst>
                <a:latin typeface="Arial Rounded MT Bold" pitchFamily="34" charset="0"/>
              </a:rPr>
              <a:t>Hiddekel</a:t>
            </a:r>
            <a:r>
              <a:rPr lang="sv-SE" sz="3600" dirty="0">
                <a:solidFill>
                  <a:schemeClr val="bg1"/>
                </a:solidFill>
                <a:effectLst>
                  <a:outerShdw blurRad="38100" dist="38100" dir="2700000" algn="tl">
                    <a:srgbClr val="000000">
                      <a:alpha val="43137"/>
                    </a:srgbClr>
                  </a:outerShdw>
                </a:effectLst>
                <a:latin typeface="Arial Rounded MT Bold" pitchFamily="34" charset="0"/>
              </a:rPr>
              <a:t>, de stora floderna </a:t>
            </a:r>
            <a:r>
              <a:rPr lang="sv-SE" sz="3600" dirty="0" smtClean="0">
                <a:solidFill>
                  <a:schemeClr val="bg1"/>
                </a:solidFill>
                <a:effectLst>
                  <a:outerShdw blurRad="38100" dist="38100" dir="2700000" algn="tl">
                    <a:srgbClr val="000000">
                      <a:alpha val="43137"/>
                    </a:srgbClr>
                  </a:outerShdw>
                </a:effectLst>
                <a:latin typeface="Arial Rounded MT Bold" pitchFamily="34" charset="0"/>
              </a:rPr>
              <a:t>i </a:t>
            </a:r>
            <a:r>
              <a:rPr lang="sv-SE" sz="3600" dirty="0" err="1">
                <a:solidFill>
                  <a:schemeClr val="bg1"/>
                </a:solidFill>
                <a:effectLst>
                  <a:outerShdw blurRad="38100" dist="38100" dir="2700000" algn="tl">
                    <a:srgbClr val="000000">
                      <a:alpha val="43137"/>
                    </a:srgbClr>
                  </a:outerShdw>
                </a:effectLst>
                <a:latin typeface="Arial Rounded MT Bold" pitchFamily="34" charset="0"/>
              </a:rPr>
              <a:t>Sinear</a:t>
            </a:r>
            <a:r>
              <a:rPr lang="sv-SE" sz="3600" dirty="0">
                <a:solidFill>
                  <a:schemeClr val="bg1"/>
                </a:solidFill>
                <a:effectLst>
                  <a:outerShdw blurRad="38100" dist="38100" dir="2700000" algn="tl">
                    <a:srgbClr val="000000">
                      <a:alpha val="43137"/>
                    </a:srgbClr>
                  </a:outerShdw>
                </a:effectLst>
                <a:latin typeface="Arial Rounded MT Bold" pitchFamily="34" charset="0"/>
              </a:rPr>
              <a:t>, är </a:t>
            </a:r>
            <a:r>
              <a:rPr lang="sv-SE" sz="3600" dirty="0">
                <a:solidFill>
                  <a:srgbClr val="FFFF00"/>
                </a:solidFill>
                <a:effectLst>
                  <a:outerShdw blurRad="38100" dist="38100" dir="2700000" algn="tl">
                    <a:srgbClr val="000000">
                      <a:alpha val="43137"/>
                    </a:srgbClr>
                  </a:outerShdw>
                </a:effectLst>
                <a:latin typeface="Arial Rounded MT Bold" pitchFamily="34" charset="0"/>
              </a:rPr>
              <a:t>nu</a:t>
            </a:r>
            <a:r>
              <a:rPr lang="sv-SE" sz="3600" dirty="0">
                <a:solidFill>
                  <a:schemeClr val="bg1"/>
                </a:solidFill>
                <a:effectLst>
                  <a:outerShdw blurRad="38100" dist="38100" dir="2700000" algn="tl">
                    <a:srgbClr val="000000">
                      <a:alpha val="43137"/>
                    </a:srgbClr>
                  </a:outerShdw>
                </a:effectLst>
                <a:latin typeface="Arial Rounded MT Bold" pitchFamily="34" charset="0"/>
              </a:rPr>
              <a:t> i </a:t>
            </a:r>
            <a:endParaRPr lang="sv-SE" sz="3600" dirty="0" smtClean="0">
              <a:solidFill>
                <a:schemeClr val="bg1"/>
              </a:solidFill>
              <a:effectLst>
                <a:outerShdw blurRad="38100" dist="38100" dir="2700000" algn="tl">
                  <a:srgbClr val="000000">
                    <a:alpha val="43137"/>
                  </a:srgbClr>
                </a:outerShdw>
              </a:effectLst>
              <a:latin typeface="Arial Rounded MT Bold" pitchFamily="34" charset="0"/>
            </a:endParaRPr>
          </a:p>
          <a:p>
            <a:r>
              <a:rPr lang="sv-SE" sz="3600" dirty="0" smtClean="0">
                <a:solidFill>
                  <a:schemeClr val="bg1"/>
                </a:solidFill>
                <a:effectLst>
                  <a:outerShdw blurRad="38100" dist="38100" dir="2700000" algn="tl">
                    <a:srgbClr val="000000">
                      <a:alpha val="43137"/>
                    </a:srgbClr>
                  </a:outerShdw>
                </a:effectLst>
                <a:latin typeface="Arial Rounded MT Bold" pitchFamily="34" charset="0"/>
              </a:rPr>
              <a:t>färd </a:t>
            </a:r>
            <a:r>
              <a:rPr lang="sv-SE" sz="3600" dirty="0">
                <a:solidFill>
                  <a:schemeClr val="bg1"/>
                </a:solidFill>
                <a:effectLst>
                  <a:outerShdw blurRad="38100" dist="38100" dir="2700000" algn="tl">
                    <a:srgbClr val="000000">
                      <a:alpha val="43137"/>
                    </a:srgbClr>
                  </a:outerShdw>
                </a:effectLst>
                <a:latin typeface="Arial Rounded MT Bold" pitchFamily="34" charset="0"/>
              </a:rPr>
              <a:t>att </a:t>
            </a:r>
            <a:r>
              <a:rPr lang="sv-SE" sz="3600" dirty="0">
                <a:solidFill>
                  <a:srgbClr val="FFFF00"/>
                </a:solidFill>
                <a:effectLst>
                  <a:outerShdw blurRad="38100" dist="38100" dir="2700000" algn="tl">
                    <a:srgbClr val="000000">
                      <a:alpha val="43137"/>
                    </a:srgbClr>
                  </a:outerShdw>
                </a:effectLst>
                <a:latin typeface="Arial Rounded MT Bold" pitchFamily="34" charset="0"/>
              </a:rPr>
              <a:t>uppfyllas</a:t>
            </a:r>
            <a:r>
              <a:rPr lang="sv-SE" sz="3600" dirty="0" smtClean="0">
                <a:solidFill>
                  <a:schemeClr val="bg1"/>
                </a:solidFill>
                <a:effectLst>
                  <a:outerShdw blurRad="38100" dist="38100" dir="2700000" algn="tl">
                    <a:srgbClr val="000000">
                      <a:alpha val="43137"/>
                    </a:srgbClr>
                  </a:outerShdw>
                </a:effectLst>
                <a:latin typeface="Arial Rounded MT Bold" pitchFamily="34" charset="0"/>
              </a:rPr>
              <a:t>, </a:t>
            </a:r>
            <a:r>
              <a:rPr lang="sv-SE" sz="3600" dirty="0">
                <a:solidFill>
                  <a:schemeClr val="bg1"/>
                </a:solidFill>
                <a:effectLst>
                  <a:outerShdw blurRad="38100" dist="38100" dir="2700000" algn="tl">
                    <a:srgbClr val="000000">
                      <a:alpha val="43137"/>
                    </a:srgbClr>
                  </a:outerShdw>
                </a:effectLst>
                <a:latin typeface="Arial Rounded MT Bold" pitchFamily="34" charset="0"/>
              </a:rPr>
              <a:t>och</a:t>
            </a:r>
            <a:r>
              <a:rPr lang="sv-SE" sz="3600" dirty="0" smtClean="0">
                <a:solidFill>
                  <a:schemeClr val="bg1"/>
                </a:solidFill>
                <a:effectLst>
                  <a:outerShdw blurRad="38100" dist="38100" dir="2700000" algn="tl">
                    <a:srgbClr val="000000">
                      <a:alpha val="43137"/>
                    </a:srgbClr>
                  </a:outerShdw>
                </a:effectLst>
                <a:latin typeface="Arial Rounded MT Bold" pitchFamily="34" charset="0"/>
              </a:rPr>
              <a:t> </a:t>
            </a:r>
            <a:endParaRPr lang="sv-SE" sz="3600" b="1" dirty="0" smtClean="0">
              <a:solidFill>
                <a:schemeClr val="bg1"/>
              </a:solidFill>
              <a:effectLst>
                <a:outerShdw blurRad="38100" dist="38100" dir="2700000" algn="tl">
                  <a:srgbClr val="000000">
                    <a:alpha val="43137"/>
                  </a:srgbClr>
                </a:outerShdw>
              </a:effectLst>
              <a:latin typeface="Arial Rounded MT Bold" pitchFamily="34" charset="0"/>
            </a:endParaRPr>
          </a:p>
        </p:txBody>
      </p:sp>
      <p:pic>
        <p:nvPicPr>
          <p:cNvPr id="7" name="Picture 2" descr="C:\Documents and Settings\Jonathan Karlsson\Mina dokument\Mötesserier\Bildarkiv\Evangelism Images\23 - Spirit of Prophecy\0823128 - Ellen White vision.jpg"/>
          <p:cNvPicPr>
            <a:picLocks noChangeAspect="1" noChangeArrowheads="1"/>
          </p:cNvPicPr>
          <p:nvPr/>
        </p:nvPicPr>
        <p:blipFill>
          <a:blip r:embed="rId3" cstate="screen"/>
          <a:srcRect/>
          <a:stretch>
            <a:fillRect/>
          </a:stretch>
        </p:blipFill>
        <p:spPr bwMode="auto">
          <a:xfrm flipH="1">
            <a:off x="7286644" y="4120571"/>
            <a:ext cx="1440160" cy="1736193"/>
          </a:xfrm>
          <a:prstGeom prst="rect">
            <a:avLst/>
          </a:prstGeom>
          <a:noFill/>
        </p:spPr>
      </p:pic>
      <p:sp>
        <p:nvSpPr>
          <p:cNvPr id="6" name="textruta 5"/>
          <p:cNvSpPr txBox="1"/>
          <p:nvPr/>
        </p:nvSpPr>
        <p:spPr>
          <a:xfrm>
            <a:off x="6343516" y="6014177"/>
            <a:ext cx="2360304" cy="646331"/>
          </a:xfrm>
          <a:prstGeom prst="rect">
            <a:avLst/>
          </a:prstGeom>
          <a:noFill/>
          <a:effectLst>
            <a:outerShdw blurRad="50800" dist="38100" dir="2700000" algn="tl" rotWithShape="0">
              <a:prstClr val="black">
                <a:alpha val="40000"/>
              </a:prstClr>
            </a:outerShdw>
          </a:effectLst>
        </p:spPr>
        <p:txBody>
          <a:bodyPr wrap="square" rtlCol="0">
            <a:spAutoFit/>
          </a:bodyPr>
          <a:lstStyle/>
          <a:p>
            <a:pPr marL="342900" indent="-342900" algn="r"/>
            <a:r>
              <a:rPr lang="en-US" b="1" i="1" dirty="0" smtClean="0">
                <a:solidFill>
                  <a:schemeClr val="bg1"/>
                </a:solidFill>
              </a:rPr>
              <a:t>Review and Herald</a:t>
            </a:r>
            <a:r>
              <a:rPr lang="sv-SE" b="1" dirty="0" smtClean="0">
                <a:solidFill>
                  <a:schemeClr val="bg1"/>
                </a:solidFill>
              </a:rPr>
              <a:t>, </a:t>
            </a:r>
            <a:br>
              <a:rPr lang="sv-SE" b="1" dirty="0" smtClean="0">
                <a:solidFill>
                  <a:schemeClr val="bg1"/>
                </a:solidFill>
              </a:rPr>
            </a:br>
            <a:r>
              <a:rPr lang="sv-SE" b="1" dirty="0" smtClean="0">
                <a:solidFill>
                  <a:schemeClr val="bg1"/>
                </a:solidFill>
              </a:rPr>
              <a:t>24 november, 1904</a:t>
            </a:r>
            <a:endParaRPr lang="sv-SE" b="1" dirty="0">
              <a:solidFill>
                <a:schemeClr val="bg1"/>
              </a:solidFill>
            </a:endParaRPr>
          </a:p>
        </p:txBody>
      </p:sp>
    </p:spTree>
    <p:extLst>
      <p:ext uri="{BB962C8B-B14F-4D97-AF65-F5344CB8AC3E}">
        <p14:creationId xmlns:p14="http://schemas.microsoft.com/office/powerpoint/2010/main" val="1070389131"/>
      </p:ext>
    </p:extLst>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ruta 3"/>
          <p:cNvSpPr txBox="1"/>
          <p:nvPr/>
        </p:nvSpPr>
        <p:spPr>
          <a:xfrm>
            <a:off x="928662" y="785794"/>
            <a:ext cx="7286676" cy="830997"/>
          </a:xfrm>
          <a:prstGeom prst="rect">
            <a:avLst/>
          </a:prstGeom>
          <a:noFill/>
          <a:effectLst>
            <a:outerShdw blurRad="50800" dist="38100" dir="2700000" algn="tl" rotWithShape="0">
              <a:prstClr val="black">
                <a:alpha val="40000"/>
              </a:prstClr>
            </a:outerShdw>
          </a:effectLst>
        </p:spPr>
        <p:txBody>
          <a:bodyPr wrap="square" rtlCol="0">
            <a:spAutoFit/>
          </a:bodyPr>
          <a:lstStyle/>
          <a:p>
            <a:r>
              <a:rPr lang="sv-SE" sz="4800" dirty="0" smtClean="0">
                <a:solidFill>
                  <a:srgbClr val="FFC000"/>
                </a:solidFill>
                <a:latin typeface="Berlin Sans FB Demi" pitchFamily="34" charset="0"/>
              </a:rPr>
              <a:t>Daniel 11:14</a:t>
            </a:r>
            <a:endParaRPr lang="sv-SE" sz="4800" dirty="0">
              <a:solidFill>
                <a:srgbClr val="FFC000"/>
              </a:solidFill>
              <a:latin typeface="Berlin Sans FB Demi" pitchFamily="34" charset="0"/>
            </a:endParaRPr>
          </a:p>
        </p:txBody>
      </p:sp>
      <p:sp>
        <p:nvSpPr>
          <p:cNvPr id="5" name="textruta 4"/>
          <p:cNvSpPr txBox="1"/>
          <p:nvPr/>
        </p:nvSpPr>
        <p:spPr>
          <a:xfrm>
            <a:off x="1071538" y="1928802"/>
            <a:ext cx="7172870" cy="3970318"/>
          </a:xfrm>
          <a:prstGeom prst="rect">
            <a:avLst/>
          </a:prstGeom>
          <a:noFill/>
          <a:effectLst>
            <a:outerShdw blurRad="50800" dist="38100" dir="2700000" algn="tl" rotWithShape="0">
              <a:prstClr val="black">
                <a:alpha val="40000"/>
              </a:prstClr>
            </a:outerShdw>
          </a:effectLst>
        </p:spPr>
        <p:txBody>
          <a:bodyPr wrap="square" rtlCol="0">
            <a:spAutoFit/>
          </a:bodyPr>
          <a:lstStyle/>
          <a:p>
            <a:r>
              <a:rPr lang="sv-SE" sz="3600" dirty="0" smtClean="0">
                <a:solidFill>
                  <a:schemeClr val="bg1"/>
                </a:solidFill>
                <a:effectLst>
                  <a:outerShdw blurRad="38100" dist="38100" dir="2700000" algn="tl">
                    <a:srgbClr val="000000">
                      <a:alpha val="43137"/>
                    </a:srgbClr>
                  </a:outerShdw>
                </a:effectLst>
                <a:latin typeface="Arial Rounded MT Bold" pitchFamily="34" charset="0"/>
              </a:rPr>
              <a:t>”Vid samma tid skall många andra resa sig mot kungen i Söderlandet. </a:t>
            </a:r>
            <a:r>
              <a:rPr lang="sv-SE" sz="3600" strike="sngStrike" dirty="0" smtClean="0">
                <a:solidFill>
                  <a:schemeClr val="bg1"/>
                </a:solidFill>
                <a:effectLst>
                  <a:outerShdw blurRad="38100" dist="38100" dir="2700000" algn="tl">
                    <a:srgbClr val="000000">
                      <a:alpha val="43137"/>
                    </a:srgbClr>
                  </a:outerShdw>
                </a:effectLst>
                <a:latin typeface="Arial Rounded MT Bold" pitchFamily="34" charset="0"/>
              </a:rPr>
              <a:t>Våldsmän </a:t>
            </a:r>
            <a:r>
              <a:rPr lang="sv-SE" sz="3600" dirty="0" smtClean="0">
                <a:solidFill>
                  <a:schemeClr val="bg1"/>
                </a:solidFill>
                <a:effectLst>
                  <a:outerShdw blurRad="38100" dist="38100" dir="2700000" algn="tl">
                    <a:srgbClr val="000000">
                      <a:alpha val="43137"/>
                    </a:srgbClr>
                  </a:outerShdw>
                </a:effectLst>
                <a:latin typeface="Arial Rounded MT Bold" pitchFamily="34" charset="0"/>
              </a:rPr>
              <a:t>[Förstörarna] av ditt eget folk skall </a:t>
            </a:r>
            <a:r>
              <a:rPr lang="sv-SE" sz="3600" dirty="0" smtClean="0">
                <a:solidFill>
                  <a:srgbClr val="FFFF00"/>
                </a:solidFill>
                <a:effectLst>
                  <a:outerShdw blurRad="38100" dist="38100" dir="2700000" algn="tl">
                    <a:srgbClr val="000000">
                      <a:alpha val="43137"/>
                    </a:srgbClr>
                  </a:outerShdw>
                </a:effectLst>
                <a:latin typeface="Arial Rounded MT Bold" pitchFamily="34" charset="0"/>
              </a:rPr>
              <a:t>upphäva</a:t>
            </a:r>
            <a:r>
              <a:rPr lang="sv-SE" sz="3600" dirty="0" smtClean="0">
                <a:solidFill>
                  <a:schemeClr val="bg1"/>
                </a:solidFill>
                <a:effectLst>
                  <a:outerShdw blurRad="38100" dist="38100" dir="2700000" algn="tl">
                    <a:srgbClr val="000000">
                      <a:alpha val="43137"/>
                    </a:srgbClr>
                  </a:outerShdw>
                </a:effectLst>
                <a:latin typeface="Arial Rounded MT Bold" pitchFamily="34" charset="0"/>
              </a:rPr>
              <a:t> sig för att uppfylla profetian, men de kommer att falla.”</a:t>
            </a:r>
          </a:p>
        </p:txBody>
      </p:sp>
      <p:sp>
        <p:nvSpPr>
          <p:cNvPr id="7" name="textruta 6"/>
          <p:cNvSpPr txBox="1"/>
          <p:nvPr/>
        </p:nvSpPr>
        <p:spPr>
          <a:xfrm>
            <a:off x="5580112" y="6156012"/>
            <a:ext cx="2648336" cy="369332"/>
          </a:xfrm>
          <a:prstGeom prst="rect">
            <a:avLst/>
          </a:prstGeom>
          <a:noFill/>
          <a:effectLst>
            <a:outerShdw blurRad="50800" dist="38100" dir="2700000" algn="tl" rotWithShape="0">
              <a:prstClr val="black">
                <a:alpha val="40000"/>
              </a:prstClr>
            </a:outerShdw>
          </a:effectLst>
        </p:spPr>
        <p:txBody>
          <a:bodyPr wrap="square" rtlCol="0">
            <a:spAutoFit/>
          </a:bodyPr>
          <a:lstStyle/>
          <a:p>
            <a:pPr marL="342900" indent="-342900" algn="r"/>
            <a:r>
              <a:rPr lang="sv-SE" b="1" dirty="0" smtClean="0">
                <a:solidFill>
                  <a:schemeClr val="bg1"/>
                </a:solidFill>
              </a:rPr>
              <a:t>Svenska Folkbibeln/1917</a:t>
            </a:r>
            <a:endParaRPr lang="sv-SE" b="1" dirty="0">
              <a:solidFill>
                <a:schemeClr val="bg1"/>
              </a:solidFill>
            </a:endParaRPr>
          </a:p>
        </p:txBody>
      </p:sp>
      <p:grpSp>
        <p:nvGrpSpPr>
          <p:cNvPr id="6" name="Grupp 5"/>
          <p:cNvGrpSpPr/>
          <p:nvPr/>
        </p:nvGrpSpPr>
        <p:grpSpPr>
          <a:xfrm>
            <a:off x="179512" y="-27384"/>
            <a:ext cx="8640960" cy="1243300"/>
            <a:chOff x="179512" y="-27384"/>
            <a:chExt cx="8640960" cy="1243300"/>
          </a:xfrm>
        </p:grpSpPr>
        <p:sp>
          <p:nvSpPr>
            <p:cNvPr id="8" name="Femhörning 7"/>
            <p:cNvSpPr/>
            <p:nvPr/>
          </p:nvSpPr>
          <p:spPr>
            <a:xfrm>
              <a:off x="323528" y="-27384"/>
              <a:ext cx="720080" cy="360040"/>
            </a:xfrm>
            <a:prstGeom prst="homePlate">
              <a:avLst/>
            </a:prstGeom>
            <a:solidFill>
              <a:schemeClr val="bg1">
                <a:lumMod val="6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sv-SE"/>
            </a:p>
          </p:txBody>
        </p:sp>
        <p:cxnSp>
          <p:nvCxnSpPr>
            <p:cNvPr id="9" name="Rak pil 8"/>
            <p:cNvCxnSpPr/>
            <p:nvPr/>
          </p:nvCxnSpPr>
          <p:spPr>
            <a:xfrm rot="5400000" flipH="1" flipV="1">
              <a:off x="144302" y="493512"/>
              <a:ext cx="359246" cy="794"/>
            </a:xfrm>
            <a:prstGeom prst="straightConnector1">
              <a:avLst/>
            </a:prstGeom>
            <a:ln w="38100">
              <a:solidFill>
                <a:srgbClr val="FF0000"/>
              </a:solidFill>
              <a:tailEnd type="non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0" name="textruta 9"/>
            <p:cNvSpPr txBox="1"/>
            <p:nvPr/>
          </p:nvSpPr>
          <p:spPr>
            <a:xfrm>
              <a:off x="179512" y="673532"/>
              <a:ext cx="648072" cy="523220"/>
            </a:xfrm>
            <a:prstGeom prst="rect">
              <a:avLst/>
            </a:prstGeom>
            <a:noFill/>
          </p:spPr>
          <p:txBody>
            <a:bodyPr wrap="square" rtlCol="0">
              <a:spAutoFit/>
            </a:bodyPr>
            <a:lstStyle/>
            <a:p>
              <a:r>
                <a:rPr lang="sv-SE" sz="1400" b="1" dirty="0" smtClean="0">
                  <a:solidFill>
                    <a:schemeClr val="bg1"/>
                  </a:solidFill>
                  <a:effectLst>
                    <a:outerShdw blurRad="38100" dist="38100" dir="2700000" algn="tl">
                      <a:srgbClr val="000000">
                        <a:alpha val="43137"/>
                      </a:srgbClr>
                    </a:outerShdw>
                  </a:effectLst>
                </a:rPr>
                <a:t>539 </a:t>
              </a:r>
              <a:r>
                <a:rPr lang="sv-SE" sz="1400" b="1" dirty="0" err="1" smtClean="0">
                  <a:solidFill>
                    <a:schemeClr val="bg1"/>
                  </a:solidFill>
                  <a:effectLst>
                    <a:outerShdw blurRad="38100" dist="38100" dir="2700000" algn="tl">
                      <a:srgbClr val="000000">
                        <a:alpha val="43137"/>
                      </a:srgbClr>
                    </a:outerShdw>
                  </a:effectLst>
                </a:rPr>
                <a:t>f.Kr</a:t>
              </a:r>
              <a:endParaRPr lang="sv-SE" sz="1400" b="1" dirty="0">
                <a:solidFill>
                  <a:schemeClr val="bg1"/>
                </a:solidFill>
                <a:effectLst>
                  <a:outerShdw blurRad="38100" dist="38100" dir="2700000" algn="tl">
                    <a:srgbClr val="000000">
                      <a:alpha val="43137"/>
                    </a:srgbClr>
                  </a:outerShdw>
                </a:effectLst>
              </a:endParaRPr>
            </a:p>
          </p:txBody>
        </p:sp>
        <p:sp>
          <p:nvSpPr>
            <p:cNvPr id="11" name="V-form 10"/>
            <p:cNvSpPr/>
            <p:nvPr/>
          </p:nvSpPr>
          <p:spPr>
            <a:xfrm>
              <a:off x="899592" y="-27384"/>
              <a:ext cx="792088" cy="360040"/>
            </a:xfrm>
            <a:prstGeom prst="chevron">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sv-SE">
                <a:solidFill>
                  <a:schemeClr val="tx1"/>
                </a:solidFill>
              </a:endParaRPr>
            </a:p>
          </p:txBody>
        </p:sp>
        <p:sp>
          <p:nvSpPr>
            <p:cNvPr id="12" name="V-form 11"/>
            <p:cNvSpPr/>
            <p:nvPr/>
          </p:nvSpPr>
          <p:spPr>
            <a:xfrm>
              <a:off x="1547664" y="-27384"/>
              <a:ext cx="2304256" cy="360040"/>
            </a:xfrm>
            <a:prstGeom prst="chevron">
              <a:avLst/>
            </a:prstGeom>
            <a:solidFill>
              <a:schemeClr val="tx1">
                <a:lumMod val="75000"/>
                <a:lumOff val="25000"/>
              </a:schemeClr>
            </a:solidFill>
          </p:spPr>
          <p:style>
            <a:lnRef idx="0">
              <a:schemeClr val="dk1"/>
            </a:lnRef>
            <a:fillRef idx="3">
              <a:schemeClr val="dk1"/>
            </a:fillRef>
            <a:effectRef idx="3">
              <a:schemeClr val="dk1"/>
            </a:effectRef>
            <a:fontRef idx="minor">
              <a:schemeClr val="lt1"/>
            </a:fontRef>
          </p:style>
          <p:txBody>
            <a:bodyPr rtlCol="0" anchor="ctr"/>
            <a:lstStyle/>
            <a:p>
              <a:pPr algn="ctr"/>
              <a:endParaRPr lang="sv-SE">
                <a:solidFill>
                  <a:schemeClr val="tx1"/>
                </a:solidFill>
              </a:endParaRPr>
            </a:p>
          </p:txBody>
        </p:sp>
        <p:sp>
          <p:nvSpPr>
            <p:cNvPr id="13" name="V-form 12"/>
            <p:cNvSpPr/>
            <p:nvPr/>
          </p:nvSpPr>
          <p:spPr>
            <a:xfrm>
              <a:off x="3707904" y="-27384"/>
              <a:ext cx="4536504" cy="360040"/>
            </a:xfrm>
            <a:prstGeom prst="chevron">
              <a:avLst/>
            </a:prstGeom>
            <a:gradFill>
              <a:gsLst>
                <a:gs pos="0">
                  <a:srgbClr val="4C216D"/>
                </a:gs>
                <a:gs pos="90000">
                  <a:srgbClr val="C00000"/>
                </a:gs>
              </a:gsLst>
              <a:lin ang="5400000" scaled="0"/>
            </a:gradFill>
          </p:spPr>
          <p:style>
            <a:lnRef idx="0">
              <a:schemeClr val="dk1"/>
            </a:lnRef>
            <a:fillRef idx="3">
              <a:schemeClr val="dk1"/>
            </a:fillRef>
            <a:effectRef idx="3">
              <a:schemeClr val="dk1"/>
            </a:effectRef>
            <a:fontRef idx="minor">
              <a:schemeClr val="lt1"/>
            </a:fontRef>
          </p:style>
          <p:txBody>
            <a:bodyPr rtlCol="0" anchor="ctr"/>
            <a:lstStyle/>
            <a:p>
              <a:pPr algn="ctr"/>
              <a:endParaRPr lang="sv-SE">
                <a:solidFill>
                  <a:schemeClr val="tx1"/>
                </a:solidFill>
              </a:endParaRPr>
            </a:p>
          </p:txBody>
        </p:sp>
        <p:sp>
          <p:nvSpPr>
            <p:cNvPr id="14" name="V-form 13"/>
            <p:cNvSpPr/>
            <p:nvPr/>
          </p:nvSpPr>
          <p:spPr>
            <a:xfrm>
              <a:off x="8100392" y="-27384"/>
              <a:ext cx="720080" cy="360040"/>
            </a:xfrm>
            <a:prstGeom prst="chevron">
              <a:avLst>
                <a:gd name="adj" fmla="val 0"/>
              </a:avLst>
            </a:prstGeom>
            <a:solidFill>
              <a:schemeClr val="accent1">
                <a:lumMod val="50000"/>
              </a:schemeClr>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sv-SE">
                <a:solidFill>
                  <a:schemeClr val="tx1"/>
                </a:solidFill>
              </a:endParaRPr>
            </a:p>
          </p:txBody>
        </p:sp>
        <p:cxnSp>
          <p:nvCxnSpPr>
            <p:cNvPr id="15" name="Rak pil 14"/>
            <p:cNvCxnSpPr/>
            <p:nvPr/>
          </p:nvCxnSpPr>
          <p:spPr>
            <a:xfrm rot="5400000" flipH="1" flipV="1">
              <a:off x="7898600" y="511882"/>
              <a:ext cx="359246" cy="794"/>
            </a:xfrm>
            <a:prstGeom prst="straightConnector1">
              <a:avLst/>
            </a:prstGeom>
            <a:ln w="38100">
              <a:solidFill>
                <a:srgbClr val="FF0000"/>
              </a:solidFill>
              <a:tailEnd type="non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6" name="textruta 15"/>
            <p:cNvSpPr txBox="1"/>
            <p:nvPr/>
          </p:nvSpPr>
          <p:spPr>
            <a:xfrm>
              <a:off x="7668344" y="692696"/>
              <a:ext cx="792088" cy="523220"/>
            </a:xfrm>
            <a:prstGeom prst="rect">
              <a:avLst/>
            </a:prstGeom>
            <a:noFill/>
          </p:spPr>
          <p:txBody>
            <a:bodyPr wrap="square" rtlCol="0">
              <a:spAutoFit/>
            </a:bodyPr>
            <a:lstStyle/>
            <a:p>
              <a:pPr algn="ctr"/>
              <a:r>
                <a:rPr lang="sv-SE" sz="1400" b="1" dirty="0" smtClean="0">
                  <a:solidFill>
                    <a:schemeClr val="bg1"/>
                  </a:solidFill>
                </a:rPr>
                <a:t>Ändens tid</a:t>
              </a:r>
              <a:endParaRPr lang="sv-SE" sz="1400" b="1" dirty="0">
                <a:solidFill>
                  <a:schemeClr val="bg1"/>
                </a:solidFill>
              </a:endParaRPr>
            </a:p>
          </p:txBody>
        </p:sp>
        <p:cxnSp>
          <p:nvCxnSpPr>
            <p:cNvPr id="17" name="Rak pil 16"/>
            <p:cNvCxnSpPr/>
            <p:nvPr/>
          </p:nvCxnSpPr>
          <p:spPr>
            <a:xfrm rot="5400000" flipH="1" flipV="1">
              <a:off x="1921793" y="345951"/>
              <a:ext cx="691902" cy="1588"/>
            </a:xfrm>
            <a:prstGeom prst="straightConnector1">
              <a:avLst/>
            </a:prstGeom>
            <a:ln w="38100">
              <a:solidFill>
                <a:srgbClr val="FF0000"/>
              </a:solidFill>
              <a:tailEnd type="non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8" name="textruta 17"/>
            <p:cNvSpPr txBox="1"/>
            <p:nvPr/>
          </p:nvSpPr>
          <p:spPr>
            <a:xfrm>
              <a:off x="2123728" y="672951"/>
              <a:ext cx="360040" cy="307777"/>
            </a:xfrm>
            <a:prstGeom prst="rect">
              <a:avLst/>
            </a:prstGeom>
            <a:noFill/>
          </p:spPr>
          <p:txBody>
            <a:bodyPr wrap="square" rtlCol="0">
              <a:spAutoFit/>
            </a:bodyPr>
            <a:lstStyle/>
            <a:p>
              <a:r>
                <a:rPr lang="sv-SE" sz="1400" b="1" dirty="0" smtClean="0">
                  <a:solidFill>
                    <a:schemeClr val="bg1"/>
                  </a:solidFill>
                  <a:effectLst>
                    <a:outerShdw blurRad="38100" dist="38100" dir="2700000" algn="tl">
                      <a:srgbClr val="000000">
                        <a:alpha val="43137"/>
                      </a:srgbClr>
                    </a:outerShdw>
                  </a:effectLst>
                </a:rPr>
                <a:t>0</a:t>
              </a:r>
              <a:endParaRPr lang="sv-SE" sz="1400" b="1" dirty="0">
                <a:solidFill>
                  <a:schemeClr val="bg1"/>
                </a:solidFill>
                <a:effectLst>
                  <a:outerShdw blurRad="38100" dist="38100" dir="2700000" algn="tl">
                    <a:srgbClr val="000000">
                      <a:alpha val="43137"/>
                    </a:srgbClr>
                  </a:outerShdw>
                </a:effectLst>
              </a:endParaRPr>
            </a:p>
          </p:txBody>
        </p:sp>
      </p:grpSp>
      <p:cxnSp>
        <p:nvCxnSpPr>
          <p:cNvPr id="19" name="Rak pil 18"/>
          <p:cNvCxnSpPr/>
          <p:nvPr/>
        </p:nvCxnSpPr>
        <p:spPr>
          <a:xfrm rot="5400000" flipH="1" flipV="1">
            <a:off x="1007604" y="368660"/>
            <a:ext cx="576064" cy="216024"/>
          </a:xfrm>
          <a:prstGeom prst="straightConnector1">
            <a:avLst/>
          </a:prstGeom>
          <a:ln w="44450">
            <a:solidFill>
              <a:srgbClr val="C00000"/>
            </a:solidFill>
            <a:headEnd type="none"/>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8999476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ruta 3"/>
          <p:cNvSpPr txBox="1"/>
          <p:nvPr/>
        </p:nvSpPr>
        <p:spPr>
          <a:xfrm>
            <a:off x="928662" y="785794"/>
            <a:ext cx="7286676" cy="830997"/>
          </a:xfrm>
          <a:prstGeom prst="rect">
            <a:avLst/>
          </a:prstGeom>
          <a:noFill/>
          <a:effectLst>
            <a:outerShdw blurRad="50800" dist="38100" dir="2700000" algn="tl" rotWithShape="0">
              <a:prstClr val="black">
                <a:alpha val="40000"/>
              </a:prstClr>
            </a:outerShdw>
          </a:effectLst>
        </p:spPr>
        <p:txBody>
          <a:bodyPr wrap="square" rtlCol="0">
            <a:spAutoFit/>
          </a:bodyPr>
          <a:lstStyle/>
          <a:p>
            <a:r>
              <a:rPr lang="sv-SE" sz="4800" dirty="0" err="1" smtClean="0">
                <a:solidFill>
                  <a:srgbClr val="FFC000"/>
                </a:solidFill>
                <a:effectLst>
                  <a:outerShdw blurRad="38100" dist="38100" dir="2700000" algn="tl">
                    <a:srgbClr val="000000">
                      <a:alpha val="43137"/>
                    </a:srgbClr>
                  </a:outerShdw>
                </a:effectLst>
                <a:latin typeface="Berlin Sans FB Demi" pitchFamily="34" charset="0"/>
              </a:rPr>
              <a:t>Encyclopædia</a:t>
            </a:r>
            <a:r>
              <a:rPr lang="sv-SE" sz="4800" dirty="0" smtClean="0">
                <a:solidFill>
                  <a:srgbClr val="FFC000"/>
                </a:solidFill>
                <a:effectLst>
                  <a:outerShdw blurRad="38100" dist="38100" dir="2700000" algn="tl">
                    <a:srgbClr val="000000">
                      <a:alpha val="43137"/>
                    </a:srgbClr>
                  </a:outerShdw>
                </a:effectLst>
                <a:latin typeface="Berlin Sans FB Demi" pitchFamily="34" charset="0"/>
              </a:rPr>
              <a:t> Britannica</a:t>
            </a:r>
            <a:endParaRPr lang="sv-SE" sz="4800" dirty="0">
              <a:solidFill>
                <a:srgbClr val="FFC000"/>
              </a:solidFill>
              <a:effectLst>
                <a:outerShdw blurRad="38100" dist="38100" dir="2700000" algn="tl">
                  <a:srgbClr val="000000">
                    <a:alpha val="43137"/>
                  </a:srgbClr>
                </a:outerShdw>
              </a:effectLst>
              <a:latin typeface="Berlin Sans FB Demi" pitchFamily="34" charset="0"/>
            </a:endParaRPr>
          </a:p>
        </p:txBody>
      </p:sp>
      <p:sp>
        <p:nvSpPr>
          <p:cNvPr id="5" name="textruta 4"/>
          <p:cNvSpPr txBox="1"/>
          <p:nvPr/>
        </p:nvSpPr>
        <p:spPr>
          <a:xfrm>
            <a:off x="1071538" y="1928803"/>
            <a:ext cx="7172870" cy="4154984"/>
          </a:xfrm>
          <a:prstGeom prst="rect">
            <a:avLst/>
          </a:prstGeom>
          <a:noFill/>
          <a:effectLst>
            <a:outerShdw blurRad="50800" dist="38100" dir="2700000" algn="tl" rotWithShape="0">
              <a:prstClr val="black">
                <a:alpha val="40000"/>
              </a:prstClr>
            </a:outerShdw>
          </a:effectLst>
        </p:spPr>
        <p:txBody>
          <a:bodyPr wrap="square" rtlCol="0">
            <a:spAutoFit/>
          </a:bodyPr>
          <a:lstStyle/>
          <a:p>
            <a:r>
              <a:rPr lang="sv-SE" sz="2400" dirty="0" smtClean="0">
                <a:solidFill>
                  <a:schemeClr val="bg1"/>
                </a:solidFill>
                <a:effectLst>
                  <a:outerShdw blurRad="38100" dist="38100" dir="2700000" algn="tl">
                    <a:srgbClr val="000000">
                      <a:alpha val="43137"/>
                    </a:srgbClr>
                  </a:outerShdw>
                </a:effectLst>
                <a:latin typeface="Arial Rounded MT Bold" pitchFamily="34" charset="0"/>
              </a:rPr>
              <a:t>”Efter Ptolemaios IV:s död ingick </a:t>
            </a:r>
            <a:br>
              <a:rPr lang="sv-SE" sz="2400" dirty="0" smtClean="0">
                <a:solidFill>
                  <a:schemeClr val="bg1"/>
                </a:solidFill>
                <a:effectLst>
                  <a:outerShdw blurRad="38100" dist="38100" dir="2700000" algn="tl">
                    <a:srgbClr val="000000">
                      <a:alpha val="43137"/>
                    </a:srgbClr>
                  </a:outerShdw>
                </a:effectLst>
                <a:latin typeface="Arial Rounded MT Bold" pitchFamily="34" charset="0"/>
              </a:rPr>
            </a:br>
            <a:r>
              <a:rPr lang="sv-SE" sz="2400" dirty="0" err="1" smtClean="0">
                <a:solidFill>
                  <a:srgbClr val="FFFF00"/>
                </a:solidFill>
                <a:effectLst>
                  <a:outerShdw blurRad="38100" dist="38100" dir="2700000" algn="tl">
                    <a:srgbClr val="000000">
                      <a:alpha val="43137"/>
                    </a:srgbClr>
                  </a:outerShdw>
                </a:effectLst>
                <a:latin typeface="Arial Rounded MT Bold" pitchFamily="34" charset="0"/>
              </a:rPr>
              <a:t>Antiokus</a:t>
            </a:r>
            <a:r>
              <a:rPr lang="sv-SE" sz="2400" dirty="0" smtClean="0">
                <a:solidFill>
                  <a:schemeClr val="bg1"/>
                </a:solidFill>
                <a:effectLst>
                  <a:outerShdw blurRad="38100" dist="38100" dir="2700000" algn="tl">
                    <a:srgbClr val="000000">
                      <a:alpha val="43137"/>
                    </a:srgbClr>
                  </a:outerShdw>
                </a:effectLst>
                <a:latin typeface="Arial Rounded MT Bold" pitchFamily="34" charset="0"/>
              </a:rPr>
              <a:t> ett hemligt avtal med </a:t>
            </a:r>
            <a:r>
              <a:rPr lang="sv-SE" sz="2400" dirty="0" smtClean="0">
                <a:solidFill>
                  <a:srgbClr val="FFFF00"/>
                </a:solidFill>
                <a:effectLst>
                  <a:outerShdw blurRad="38100" dist="38100" dir="2700000" algn="tl">
                    <a:srgbClr val="000000">
                      <a:alpha val="43137"/>
                    </a:srgbClr>
                  </a:outerShdw>
                </a:effectLst>
                <a:latin typeface="Arial Rounded MT Bold" pitchFamily="34" charset="0"/>
              </a:rPr>
              <a:t>Filip V</a:t>
            </a:r>
            <a:r>
              <a:rPr lang="sv-SE" sz="2400" dirty="0" smtClean="0">
                <a:solidFill>
                  <a:schemeClr val="bg1"/>
                </a:solidFill>
                <a:effectLst>
                  <a:outerShdw blurRad="38100" dist="38100" dir="2700000" algn="tl">
                    <a:srgbClr val="000000">
                      <a:alpha val="43137"/>
                    </a:srgbClr>
                  </a:outerShdw>
                </a:effectLst>
                <a:latin typeface="Arial Rounded MT Bold" pitchFamily="34" charset="0"/>
              </a:rPr>
              <a:t>, </a:t>
            </a:r>
            <a:br>
              <a:rPr lang="sv-SE" sz="2400" dirty="0" smtClean="0">
                <a:solidFill>
                  <a:schemeClr val="bg1"/>
                </a:solidFill>
                <a:effectLst>
                  <a:outerShdw blurRad="38100" dist="38100" dir="2700000" algn="tl">
                    <a:srgbClr val="000000">
                      <a:alpha val="43137"/>
                    </a:srgbClr>
                  </a:outerShdw>
                </a:effectLst>
                <a:latin typeface="Arial Rounded MT Bold" pitchFamily="34" charset="0"/>
              </a:rPr>
            </a:br>
            <a:r>
              <a:rPr lang="sv-SE" sz="2400" dirty="0" smtClean="0">
                <a:solidFill>
                  <a:schemeClr val="bg1"/>
                </a:solidFill>
                <a:effectLst>
                  <a:outerShdw blurRad="38100" dist="38100" dir="2700000" algn="tl">
                    <a:srgbClr val="000000">
                      <a:alpha val="43137"/>
                    </a:srgbClr>
                  </a:outerShdw>
                </a:effectLst>
                <a:latin typeface="Arial Rounded MT Bold" pitchFamily="34" charset="0"/>
              </a:rPr>
              <a:t>härskare över det hellenistiska riket Makedonien. De två </a:t>
            </a:r>
            <a:r>
              <a:rPr lang="sv-SE" sz="2400" dirty="0" smtClean="0">
                <a:solidFill>
                  <a:srgbClr val="FFFF00"/>
                </a:solidFill>
                <a:effectLst>
                  <a:outerShdw blurRad="38100" dist="38100" dir="2700000" algn="tl">
                    <a:srgbClr val="000000">
                      <a:alpha val="43137"/>
                    </a:srgbClr>
                  </a:outerShdw>
                </a:effectLst>
                <a:latin typeface="Arial Rounded MT Bold" pitchFamily="34" charset="0"/>
              </a:rPr>
              <a:t>konspirerade</a:t>
            </a:r>
            <a:r>
              <a:rPr lang="sv-SE" sz="2400" dirty="0" smtClean="0">
                <a:solidFill>
                  <a:schemeClr val="bg1"/>
                </a:solidFill>
                <a:effectLst>
                  <a:outerShdw blurRad="38100" dist="38100" dir="2700000" algn="tl">
                    <a:srgbClr val="000000">
                      <a:alpha val="43137"/>
                    </a:srgbClr>
                  </a:outerShdw>
                </a:effectLst>
                <a:latin typeface="Arial Rounded MT Bold" pitchFamily="34" charset="0"/>
              </a:rPr>
              <a:t> uppdelningen av det </a:t>
            </a:r>
            <a:r>
              <a:rPr lang="sv-SE" sz="2400" dirty="0" err="1" smtClean="0">
                <a:solidFill>
                  <a:schemeClr val="bg1"/>
                </a:solidFill>
                <a:effectLst>
                  <a:outerShdw blurRad="38100" dist="38100" dir="2700000" algn="tl">
                    <a:srgbClr val="000000">
                      <a:alpha val="43137"/>
                    </a:srgbClr>
                  </a:outerShdw>
                </a:effectLst>
                <a:latin typeface="Arial Rounded MT Bold" pitchFamily="34" charset="0"/>
              </a:rPr>
              <a:t>ptolemaiska</a:t>
            </a:r>
            <a:r>
              <a:rPr lang="sv-SE" sz="2400" dirty="0" smtClean="0">
                <a:solidFill>
                  <a:schemeClr val="bg1"/>
                </a:solidFill>
                <a:effectLst>
                  <a:outerShdw blurRad="38100" dist="38100" dir="2700000" algn="tl">
                    <a:srgbClr val="000000">
                      <a:alpha val="43137"/>
                    </a:srgbClr>
                  </a:outerShdw>
                </a:effectLst>
                <a:latin typeface="Arial Rounded MT Bold" pitchFamily="34" charset="0"/>
              </a:rPr>
              <a:t> riket utanför </a:t>
            </a:r>
            <a:r>
              <a:rPr lang="sv-SE" sz="2400" dirty="0" smtClean="0">
                <a:solidFill>
                  <a:srgbClr val="FFFF00"/>
                </a:solidFill>
                <a:effectLst>
                  <a:outerShdw blurRad="38100" dist="38100" dir="2700000" algn="tl">
                    <a:srgbClr val="000000">
                      <a:alpha val="43137"/>
                    </a:srgbClr>
                  </a:outerShdw>
                </a:effectLst>
                <a:latin typeface="Arial Rounded MT Bold" pitchFamily="34" charset="0"/>
              </a:rPr>
              <a:t>Egypten</a:t>
            </a:r>
            <a:r>
              <a:rPr lang="sv-SE" sz="2400" dirty="0" smtClean="0">
                <a:solidFill>
                  <a:schemeClr val="bg1"/>
                </a:solidFill>
                <a:effectLst>
                  <a:outerShdw blurRad="38100" dist="38100" dir="2700000" algn="tl">
                    <a:srgbClr val="000000">
                      <a:alpha val="43137"/>
                    </a:srgbClr>
                  </a:outerShdw>
                </a:effectLst>
                <a:latin typeface="Arial Rounded MT Bold" pitchFamily="34" charset="0"/>
              </a:rPr>
              <a:t>. ... Men Filip, som marscherade längs Dardanellerna, blev inblandad i ett krig med Rhodos och Pergamon, som båda vädjade till </a:t>
            </a:r>
            <a:r>
              <a:rPr lang="sv-SE" sz="2400" dirty="0" smtClean="0">
                <a:solidFill>
                  <a:srgbClr val="FFFF00"/>
                </a:solidFill>
                <a:effectLst>
                  <a:outerShdw blurRad="38100" dist="38100" dir="2700000" algn="tl">
                    <a:srgbClr val="000000">
                      <a:alpha val="43137"/>
                    </a:srgbClr>
                  </a:outerShdw>
                </a:effectLst>
                <a:latin typeface="Arial Rounded MT Bold" pitchFamily="34" charset="0"/>
              </a:rPr>
              <a:t>Rom</a:t>
            </a:r>
            <a:r>
              <a:rPr lang="sv-SE" sz="2400" dirty="0" smtClean="0">
                <a:solidFill>
                  <a:schemeClr val="bg1"/>
                </a:solidFill>
                <a:effectLst>
                  <a:outerShdw blurRad="38100" dist="38100" dir="2700000" algn="tl">
                    <a:srgbClr val="000000">
                      <a:alpha val="43137"/>
                    </a:srgbClr>
                  </a:outerShdw>
                </a:effectLst>
                <a:latin typeface="Arial Rounded MT Bold" pitchFamily="34" charset="0"/>
              </a:rPr>
              <a:t> om hjälp mot Makedonien och informerade Rom om alliansen mellan de båda hellenistiska kungarna. </a:t>
            </a:r>
            <a:endParaRPr lang="en-US" sz="2400" dirty="0" smtClean="0">
              <a:solidFill>
                <a:schemeClr val="bg1"/>
              </a:solidFill>
              <a:effectLst>
                <a:outerShdw blurRad="38100" dist="38100" dir="2700000" algn="tl">
                  <a:srgbClr val="000000">
                    <a:alpha val="43137"/>
                  </a:srgbClr>
                </a:outerShdw>
              </a:effectLst>
              <a:latin typeface="Arial Rounded MT Bold" pitchFamily="34" charset="0"/>
            </a:endParaRPr>
          </a:p>
        </p:txBody>
      </p:sp>
      <p:sp>
        <p:nvSpPr>
          <p:cNvPr id="6" name="textruta 5"/>
          <p:cNvSpPr txBox="1"/>
          <p:nvPr/>
        </p:nvSpPr>
        <p:spPr>
          <a:xfrm>
            <a:off x="3563888" y="5805264"/>
            <a:ext cx="4664560" cy="369332"/>
          </a:xfrm>
          <a:prstGeom prst="rect">
            <a:avLst/>
          </a:prstGeom>
          <a:noFill/>
          <a:effectLst>
            <a:outerShdw blurRad="50800" dist="38100" dir="2700000" algn="tl" rotWithShape="0">
              <a:prstClr val="black">
                <a:alpha val="40000"/>
              </a:prstClr>
            </a:outerShdw>
          </a:effectLst>
        </p:spPr>
        <p:txBody>
          <a:bodyPr wrap="square" rtlCol="0">
            <a:spAutoFit/>
          </a:bodyPr>
          <a:lstStyle/>
          <a:p>
            <a:pPr marL="342900" indent="-342900" algn="r"/>
            <a:r>
              <a:rPr lang="sv-SE" b="1" dirty="0" err="1" smtClean="0">
                <a:solidFill>
                  <a:schemeClr val="bg1"/>
                </a:solidFill>
              </a:rPr>
              <a:t>Arikel</a:t>
            </a:r>
            <a:r>
              <a:rPr lang="sv-SE" b="1" dirty="0" smtClean="0">
                <a:solidFill>
                  <a:schemeClr val="bg1"/>
                </a:solidFill>
              </a:rPr>
              <a:t>: </a:t>
            </a:r>
            <a:r>
              <a:rPr lang="sv-SE" b="1" dirty="0" err="1" smtClean="0">
                <a:solidFill>
                  <a:schemeClr val="bg1"/>
                </a:solidFill>
              </a:rPr>
              <a:t>Antiochus</a:t>
            </a:r>
            <a:r>
              <a:rPr lang="sv-SE" b="1" dirty="0" smtClean="0">
                <a:solidFill>
                  <a:schemeClr val="bg1"/>
                </a:solidFill>
              </a:rPr>
              <a:t> III</a:t>
            </a:r>
            <a:endParaRPr lang="sv-SE" b="1" dirty="0">
              <a:solidFill>
                <a:schemeClr val="bg1"/>
              </a:solidFill>
            </a:endParaRPr>
          </a:p>
        </p:txBody>
      </p:sp>
      <p:pic>
        <p:nvPicPr>
          <p:cNvPr id="1026" name="Picture 2" descr="C:\Documents and Settings\Jonathan Karlsson\Mina dokument\Mötesserier\Övrigt\Daniel 11\britannica.jpg"/>
          <p:cNvPicPr>
            <a:picLocks noChangeAspect="1" noChangeArrowheads="1"/>
          </p:cNvPicPr>
          <p:nvPr/>
        </p:nvPicPr>
        <p:blipFill>
          <a:blip r:embed="rId3" cstate="screen"/>
          <a:srcRect/>
          <a:stretch>
            <a:fillRect/>
          </a:stretch>
        </p:blipFill>
        <p:spPr bwMode="auto">
          <a:xfrm>
            <a:off x="6653122" y="1628800"/>
            <a:ext cx="2012265" cy="1368152"/>
          </a:xfrm>
          <a:prstGeom prst="rect">
            <a:avLst/>
          </a:prstGeom>
          <a:noFill/>
        </p:spPr>
      </p:pic>
      <p:grpSp>
        <p:nvGrpSpPr>
          <p:cNvPr id="7" name="Grupp 6"/>
          <p:cNvGrpSpPr/>
          <p:nvPr/>
        </p:nvGrpSpPr>
        <p:grpSpPr>
          <a:xfrm>
            <a:off x="179512" y="-27384"/>
            <a:ext cx="8640960" cy="1243300"/>
            <a:chOff x="179512" y="-27384"/>
            <a:chExt cx="8640960" cy="1243300"/>
          </a:xfrm>
        </p:grpSpPr>
        <p:sp>
          <p:nvSpPr>
            <p:cNvPr id="8" name="Femhörning 7"/>
            <p:cNvSpPr/>
            <p:nvPr/>
          </p:nvSpPr>
          <p:spPr>
            <a:xfrm>
              <a:off x="323528" y="-27384"/>
              <a:ext cx="720080" cy="360040"/>
            </a:xfrm>
            <a:prstGeom prst="homePlate">
              <a:avLst/>
            </a:prstGeom>
            <a:solidFill>
              <a:schemeClr val="bg1">
                <a:lumMod val="6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sv-SE"/>
            </a:p>
          </p:txBody>
        </p:sp>
        <p:cxnSp>
          <p:nvCxnSpPr>
            <p:cNvPr id="9" name="Rak pil 8"/>
            <p:cNvCxnSpPr/>
            <p:nvPr/>
          </p:nvCxnSpPr>
          <p:spPr>
            <a:xfrm rot="5400000" flipH="1" flipV="1">
              <a:off x="144302" y="493512"/>
              <a:ext cx="359246" cy="794"/>
            </a:xfrm>
            <a:prstGeom prst="straightConnector1">
              <a:avLst/>
            </a:prstGeom>
            <a:ln w="38100">
              <a:solidFill>
                <a:srgbClr val="FF0000"/>
              </a:solidFill>
              <a:tailEnd type="non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0" name="textruta 9"/>
            <p:cNvSpPr txBox="1"/>
            <p:nvPr/>
          </p:nvSpPr>
          <p:spPr>
            <a:xfrm>
              <a:off x="179512" y="673532"/>
              <a:ext cx="648072" cy="523220"/>
            </a:xfrm>
            <a:prstGeom prst="rect">
              <a:avLst/>
            </a:prstGeom>
            <a:noFill/>
          </p:spPr>
          <p:txBody>
            <a:bodyPr wrap="square" rtlCol="0">
              <a:spAutoFit/>
            </a:bodyPr>
            <a:lstStyle/>
            <a:p>
              <a:r>
                <a:rPr lang="sv-SE" sz="1400" b="1" dirty="0" smtClean="0">
                  <a:solidFill>
                    <a:schemeClr val="bg1"/>
                  </a:solidFill>
                  <a:effectLst>
                    <a:outerShdw blurRad="38100" dist="38100" dir="2700000" algn="tl">
                      <a:srgbClr val="000000">
                        <a:alpha val="43137"/>
                      </a:srgbClr>
                    </a:outerShdw>
                  </a:effectLst>
                </a:rPr>
                <a:t>539 </a:t>
              </a:r>
              <a:r>
                <a:rPr lang="sv-SE" sz="1400" b="1" dirty="0" err="1" smtClean="0">
                  <a:solidFill>
                    <a:schemeClr val="bg1"/>
                  </a:solidFill>
                  <a:effectLst>
                    <a:outerShdw blurRad="38100" dist="38100" dir="2700000" algn="tl">
                      <a:srgbClr val="000000">
                        <a:alpha val="43137"/>
                      </a:srgbClr>
                    </a:outerShdw>
                  </a:effectLst>
                </a:rPr>
                <a:t>f.Kr</a:t>
              </a:r>
              <a:endParaRPr lang="sv-SE" sz="1400" b="1" dirty="0">
                <a:solidFill>
                  <a:schemeClr val="bg1"/>
                </a:solidFill>
                <a:effectLst>
                  <a:outerShdw blurRad="38100" dist="38100" dir="2700000" algn="tl">
                    <a:srgbClr val="000000">
                      <a:alpha val="43137"/>
                    </a:srgbClr>
                  </a:outerShdw>
                </a:effectLst>
              </a:endParaRPr>
            </a:p>
          </p:txBody>
        </p:sp>
        <p:sp>
          <p:nvSpPr>
            <p:cNvPr id="11" name="V-form 10"/>
            <p:cNvSpPr/>
            <p:nvPr/>
          </p:nvSpPr>
          <p:spPr>
            <a:xfrm>
              <a:off x="899592" y="-27384"/>
              <a:ext cx="792088" cy="360040"/>
            </a:xfrm>
            <a:prstGeom prst="chevron">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sv-SE">
                <a:solidFill>
                  <a:schemeClr val="tx1"/>
                </a:solidFill>
              </a:endParaRPr>
            </a:p>
          </p:txBody>
        </p:sp>
        <p:sp>
          <p:nvSpPr>
            <p:cNvPr id="12" name="V-form 11"/>
            <p:cNvSpPr/>
            <p:nvPr/>
          </p:nvSpPr>
          <p:spPr>
            <a:xfrm>
              <a:off x="1547664" y="-27384"/>
              <a:ext cx="2304256" cy="360040"/>
            </a:xfrm>
            <a:prstGeom prst="chevron">
              <a:avLst/>
            </a:prstGeom>
            <a:solidFill>
              <a:schemeClr val="tx1">
                <a:lumMod val="75000"/>
                <a:lumOff val="25000"/>
              </a:schemeClr>
            </a:solidFill>
          </p:spPr>
          <p:style>
            <a:lnRef idx="0">
              <a:schemeClr val="dk1"/>
            </a:lnRef>
            <a:fillRef idx="3">
              <a:schemeClr val="dk1"/>
            </a:fillRef>
            <a:effectRef idx="3">
              <a:schemeClr val="dk1"/>
            </a:effectRef>
            <a:fontRef idx="minor">
              <a:schemeClr val="lt1"/>
            </a:fontRef>
          </p:style>
          <p:txBody>
            <a:bodyPr rtlCol="0" anchor="ctr"/>
            <a:lstStyle/>
            <a:p>
              <a:pPr algn="ctr"/>
              <a:endParaRPr lang="sv-SE">
                <a:solidFill>
                  <a:schemeClr val="tx1"/>
                </a:solidFill>
              </a:endParaRPr>
            </a:p>
          </p:txBody>
        </p:sp>
        <p:sp>
          <p:nvSpPr>
            <p:cNvPr id="13" name="V-form 12"/>
            <p:cNvSpPr/>
            <p:nvPr/>
          </p:nvSpPr>
          <p:spPr>
            <a:xfrm>
              <a:off x="3707904" y="-27384"/>
              <a:ext cx="4536504" cy="360040"/>
            </a:xfrm>
            <a:prstGeom prst="chevron">
              <a:avLst/>
            </a:prstGeom>
            <a:gradFill>
              <a:gsLst>
                <a:gs pos="0">
                  <a:srgbClr val="4C216D"/>
                </a:gs>
                <a:gs pos="90000">
                  <a:srgbClr val="C00000"/>
                </a:gs>
              </a:gsLst>
              <a:lin ang="5400000" scaled="0"/>
            </a:gradFill>
          </p:spPr>
          <p:style>
            <a:lnRef idx="0">
              <a:schemeClr val="dk1"/>
            </a:lnRef>
            <a:fillRef idx="3">
              <a:schemeClr val="dk1"/>
            </a:fillRef>
            <a:effectRef idx="3">
              <a:schemeClr val="dk1"/>
            </a:effectRef>
            <a:fontRef idx="minor">
              <a:schemeClr val="lt1"/>
            </a:fontRef>
          </p:style>
          <p:txBody>
            <a:bodyPr rtlCol="0" anchor="ctr"/>
            <a:lstStyle/>
            <a:p>
              <a:pPr algn="ctr"/>
              <a:endParaRPr lang="sv-SE">
                <a:solidFill>
                  <a:schemeClr val="tx1"/>
                </a:solidFill>
              </a:endParaRPr>
            </a:p>
          </p:txBody>
        </p:sp>
        <p:sp>
          <p:nvSpPr>
            <p:cNvPr id="14" name="V-form 13"/>
            <p:cNvSpPr/>
            <p:nvPr/>
          </p:nvSpPr>
          <p:spPr>
            <a:xfrm>
              <a:off x="8100392" y="-27384"/>
              <a:ext cx="720080" cy="360040"/>
            </a:xfrm>
            <a:prstGeom prst="chevron">
              <a:avLst>
                <a:gd name="adj" fmla="val 0"/>
              </a:avLst>
            </a:prstGeom>
            <a:solidFill>
              <a:schemeClr val="accent1">
                <a:lumMod val="50000"/>
              </a:schemeClr>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sv-SE">
                <a:solidFill>
                  <a:schemeClr val="tx1"/>
                </a:solidFill>
              </a:endParaRPr>
            </a:p>
          </p:txBody>
        </p:sp>
        <p:cxnSp>
          <p:nvCxnSpPr>
            <p:cNvPr id="15" name="Rak pil 14"/>
            <p:cNvCxnSpPr/>
            <p:nvPr/>
          </p:nvCxnSpPr>
          <p:spPr>
            <a:xfrm rot="5400000" flipH="1" flipV="1">
              <a:off x="7898600" y="511882"/>
              <a:ext cx="359246" cy="794"/>
            </a:xfrm>
            <a:prstGeom prst="straightConnector1">
              <a:avLst/>
            </a:prstGeom>
            <a:ln w="38100">
              <a:solidFill>
                <a:srgbClr val="FF0000"/>
              </a:solidFill>
              <a:tailEnd type="non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6" name="textruta 15"/>
            <p:cNvSpPr txBox="1"/>
            <p:nvPr/>
          </p:nvSpPr>
          <p:spPr>
            <a:xfrm>
              <a:off x="7668344" y="692696"/>
              <a:ext cx="792088" cy="523220"/>
            </a:xfrm>
            <a:prstGeom prst="rect">
              <a:avLst/>
            </a:prstGeom>
            <a:noFill/>
          </p:spPr>
          <p:txBody>
            <a:bodyPr wrap="square" rtlCol="0">
              <a:spAutoFit/>
            </a:bodyPr>
            <a:lstStyle/>
            <a:p>
              <a:pPr algn="ctr"/>
              <a:r>
                <a:rPr lang="sv-SE" sz="1400" b="1" dirty="0" smtClean="0">
                  <a:solidFill>
                    <a:schemeClr val="bg1"/>
                  </a:solidFill>
                </a:rPr>
                <a:t>Ändens tid</a:t>
              </a:r>
              <a:endParaRPr lang="sv-SE" sz="1400" b="1" dirty="0">
                <a:solidFill>
                  <a:schemeClr val="bg1"/>
                </a:solidFill>
              </a:endParaRPr>
            </a:p>
          </p:txBody>
        </p:sp>
        <p:cxnSp>
          <p:nvCxnSpPr>
            <p:cNvPr id="17" name="Rak pil 16"/>
            <p:cNvCxnSpPr/>
            <p:nvPr/>
          </p:nvCxnSpPr>
          <p:spPr>
            <a:xfrm rot="5400000" flipH="1" flipV="1">
              <a:off x="1921793" y="345951"/>
              <a:ext cx="691902" cy="1588"/>
            </a:xfrm>
            <a:prstGeom prst="straightConnector1">
              <a:avLst/>
            </a:prstGeom>
            <a:ln w="38100">
              <a:solidFill>
                <a:srgbClr val="FF0000"/>
              </a:solidFill>
              <a:tailEnd type="non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8" name="textruta 17"/>
            <p:cNvSpPr txBox="1"/>
            <p:nvPr/>
          </p:nvSpPr>
          <p:spPr>
            <a:xfrm>
              <a:off x="2123728" y="672951"/>
              <a:ext cx="360040" cy="307777"/>
            </a:xfrm>
            <a:prstGeom prst="rect">
              <a:avLst/>
            </a:prstGeom>
            <a:noFill/>
          </p:spPr>
          <p:txBody>
            <a:bodyPr wrap="square" rtlCol="0">
              <a:spAutoFit/>
            </a:bodyPr>
            <a:lstStyle/>
            <a:p>
              <a:r>
                <a:rPr lang="sv-SE" sz="1400" b="1" dirty="0" smtClean="0">
                  <a:solidFill>
                    <a:schemeClr val="bg1"/>
                  </a:solidFill>
                  <a:effectLst>
                    <a:outerShdw blurRad="38100" dist="38100" dir="2700000" algn="tl">
                      <a:srgbClr val="000000">
                        <a:alpha val="43137"/>
                      </a:srgbClr>
                    </a:outerShdw>
                  </a:effectLst>
                </a:rPr>
                <a:t>0</a:t>
              </a:r>
              <a:endParaRPr lang="sv-SE" sz="1400" b="1" dirty="0">
                <a:solidFill>
                  <a:schemeClr val="bg1"/>
                </a:solidFill>
                <a:effectLst>
                  <a:outerShdw blurRad="38100" dist="38100" dir="2700000" algn="tl">
                    <a:srgbClr val="000000">
                      <a:alpha val="43137"/>
                    </a:srgbClr>
                  </a:outerShdw>
                </a:effectLst>
              </a:endParaRPr>
            </a:p>
          </p:txBody>
        </p:sp>
      </p:grpSp>
      <p:cxnSp>
        <p:nvCxnSpPr>
          <p:cNvPr id="19" name="Rak pil 18"/>
          <p:cNvCxnSpPr/>
          <p:nvPr/>
        </p:nvCxnSpPr>
        <p:spPr>
          <a:xfrm rot="5400000" flipH="1" flipV="1">
            <a:off x="1007604" y="368660"/>
            <a:ext cx="576064" cy="216024"/>
          </a:xfrm>
          <a:prstGeom prst="straightConnector1">
            <a:avLst/>
          </a:prstGeom>
          <a:ln w="44450">
            <a:solidFill>
              <a:srgbClr val="C00000"/>
            </a:solidFill>
            <a:headEnd type="none"/>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8347689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ruta 3"/>
          <p:cNvSpPr txBox="1"/>
          <p:nvPr/>
        </p:nvSpPr>
        <p:spPr>
          <a:xfrm>
            <a:off x="928662" y="785794"/>
            <a:ext cx="7286676" cy="830997"/>
          </a:xfrm>
          <a:prstGeom prst="rect">
            <a:avLst/>
          </a:prstGeom>
          <a:noFill/>
          <a:effectLst>
            <a:outerShdw blurRad="50800" dist="38100" dir="2700000" algn="tl" rotWithShape="0">
              <a:prstClr val="black">
                <a:alpha val="40000"/>
              </a:prstClr>
            </a:outerShdw>
          </a:effectLst>
        </p:spPr>
        <p:txBody>
          <a:bodyPr wrap="square" rtlCol="0">
            <a:spAutoFit/>
          </a:bodyPr>
          <a:lstStyle/>
          <a:p>
            <a:r>
              <a:rPr lang="sv-SE" sz="4800" dirty="0" err="1" smtClean="0">
                <a:solidFill>
                  <a:srgbClr val="FFC000"/>
                </a:solidFill>
                <a:effectLst>
                  <a:outerShdw blurRad="38100" dist="38100" dir="2700000" algn="tl">
                    <a:srgbClr val="000000">
                      <a:alpha val="43137"/>
                    </a:srgbClr>
                  </a:outerShdw>
                </a:effectLst>
                <a:latin typeface="Berlin Sans FB Demi" pitchFamily="34" charset="0"/>
              </a:rPr>
              <a:t>Encyclopædia</a:t>
            </a:r>
            <a:r>
              <a:rPr lang="sv-SE" sz="4800" dirty="0" smtClean="0">
                <a:solidFill>
                  <a:srgbClr val="FFC000"/>
                </a:solidFill>
                <a:effectLst>
                  <a:outerShdw blurRad="38100" dist="38100" dir="2700000" algn="tl">
                    <a:srgbClr val="000000">
                      <a:alpha val="43137"/>
                    </a:srgbClr>
                  </a:outerShdw>
                </a:effectLst>
                <a:latin typeface="Berlin Sans FB Demi" pitchFamily="34" charset="0"/>
              </a:rPr>
              <a:t> Britannica</a:t>
            </a:r>
            <a:endParaRPr lang="sv-SE" sz="4800" dirty="0">
              <a:solidFill>
                <a:srgbClr val="FFC000"/>
              </a:solidFill>
              <a:effectLst>
                <a:outerShdw blurRad="38100" dist="38100" dir="2700000" algn="tl">
                  <a:srgbClr val="000000">
                    <a:alpha val="43137"/>
                  </a:srgbClr>
                </a:outerShdw>
              </a:effectLst>
              <a:latin typeface="Berlin Sans FB Demi" pitchFamily="34" charset="0"/>
            </a:endParaRPr>
          </a:p>
        </p:txBody>
      </p:sp>
      <p:sp>
        <p:nvSpPr>
          <p:cNvPr id="5" name="textruta 4"/>
          <p:cNvSpPr txBox="1"/>
          <p:nvPr/>
        </p:nvSpPr>
        <p:spPr>
          <a:xfrm>
            <a:off x="1071538" y="1928803"/>
            <a:ext cx="7156910" cy="4524315"/>
          </a:xfrm>
          <a:prstGeom prst="rect">
            <a:avLst/>
          </a:prstGeom>
          <a:noFill/>
          <a:effectLst>
            <a:outerShdw blurRad="50800" dist="38100" dir="2700000" algn="tl" rotWithShape="0">
              <a:prstClr val="black">
                <a:alpha val="40000"/>
              </a:prstClr>
            </a:outerShdw>
          </a:effectLst>
        </p:spPr>
        <p:txBody>
          <a:bodyPr wrap="square" rtlCol="0">
            <a:spAutoFit/>
          </a:bodyPr>
          <a:lstStyle/>
          <a:p>
            <a:r>
              <a:rPr lang="sv-SE" sz="3200" dirty="0" smtClean="0">
                <a:solidFill>
                  <a:schemeClr val="bg1"/>
                </a:solidFill>
                <a:effectLst>
                  <a:outerShdw blurRad="38100" dist="38100" dir="2700000" algn="tl">
                    <a:srgbClr val="000000">
                      <a:alpha val="43137"/>
                    </a:srgbClr>
                  </a:outerShdw>
                </a:effectLst>
                <a:latin typeface="Arial Rounded MT Bold" pitchFamily="34" charset="0"/>
              </a:rPr>
              <a:t>”</a:t>
            </a:r>
            <a:r>
              <a:rPr lang="sv-SE" sz="3200" dirty="0" smtClean="0">
                <a:solidFill>
                  <a:srgbClr val="FFFF00"/>
                </a:solidFill>
                <a:effectLst>
                  <a:outerShdw blurRad="38100" dist="38100" dir="2700000" algn="tl">
                    <a:srgbClr val="000000">
                      <a:alpha val="43137"/>
                    </a:srgbClr>
                  </a:outerShdw>
                </a:effectLst>
                <a:latin typeface="Arial Rounded MT Bold" pitchFamily="34" charset="0"/>
              </a:rPr>
              <a:t>Rom ingrep </a:t>
            </a:r>
            <a:r>
              <a:rPr lang="sv-SE" sz="3200" dirty="0" smtClean="0">
                <a:solidFill>
                  <a:schemeClr val="bg1"/>
                </a:solidFill>
                <a:effectLst>
                  <a:outerShdw blurRad="38100" dist="38100" dir="2700000" algn="tl">
                    <a:srgbClr val="000000">
                      <a:alpha val="43137"/>
                    </a:srgbClr>
                  </a:outerShdw>
                </a:effectLst>
                <a:latin typeface="Arial Rounded MT Bold" pitchFamily="34" charset="0"/>
              </a:rPr>
              <a:t>beslutsamt i </a:t>
            </a:r>
            <a:br>
              <a:rPr lang="sv-SE" sz="3200" dirty="0" smtClean="0">
                <a:solidFill>
                  <a:schemeClr val="bg1"/>
                </a:solidFill>
                <a:effectLst>
                  <a:outerShdw blurRad="38100" dist="38100" dir="2700000" algn="tl">
                    <a:srgbClr val="000000">
                      <a:alpha val="43137"/>
                    </a:srgbClr>
                  </a:outerShdw>
                </a:effectLst>
                <a:latin typeface="Arial Rounded MT Bold" pitchFamily="34" charset="0"/>
              </a:rPr>
            </a:br>
            <a:r>
              <a:rPr lang="sv-SE" sz="3200" dirty="0" smtClean="0">
                <a:solidFill>
                  <a:schemeClr val="bg1"/>
                </a:solidFill>
                <a:effectLst>
                  <a:outerShdw blurRad="38100" dist="38100" dir="2700000" algn="tl">
                    <a:srgbClr val="000000">
                      <a:alpha val="43137"/>
                    </a:srgbClr>
                  </a:outerShdw>
                </a:effectLst>
                <a:latin typeface="Arial Rounded MT Bold" pitchFamily="34" charset="0"/>
              </a:rPr>
              <a:t>de </a:t>
            </a:r>
            <a:r>
              <a:rPr lang="sv-SE" sz="3200" dirty="0" smtClean="0">
                <a:solidFill>
                  <a:srgbClr val="FFFF00"/>
                </a:solidFill>
                <a:effectLst>
                  <a:outerShdw blurRad="38100" dist="38100" dir="2700000" algn="tl">
                    <a:srgbClr val="000000">
                      <a:alpha val="43137"/>
                    </a:srgbClr>
                  </a:outerShdw>
                </a:effectLst>
                <a:latin typeface="Arial Rounded MT Bold" pitchFamily="34" charset="0"/>
              </a:rPr>
              <a:t>hellenistiska</a:t>
            </a:r>
            <a:r>
              <a:rPr lang="sv-SE" sz="3200" dirty="0" smtClean="0">
                <a:solidFill>
                  <a:schemeClr val="bg1"/>
                </a:solidFill>
                <a:effectLst>
                  <a:outerShdw blurRad="38100" dist="38100" dir="2700000" algn="tl">
                    <a:srgbClr val="000000">
                      <a:alpha val="43137"/>
                    </a:srgbClr>
                  </a:outerShdw>
                </a:effectLst>
                <a:latin typeface="Arial Rounded MT Bold" pitchFamily="34" charset="0"/>
              </a:rPr>
              <a:t> staternas </a:t>
            </a:r>
            <a:br>
              <a:rPr lang="sv-SE" sz="3200" dirty="0" smtClean="0">
                <a:solidFill>
                  <a:schemeClr val="bg1"/>
                </a:solidFill>
                <a:effectLst>
                  <a:outerShdw blurRad="38100" dist="38100" dir="2700000" algn="tl">
                    <a:srgbClr val="000000">
                      <a:alpha val="43137"/>
                    </a:srgbClr>
                  </a:outerShdw>
                </a:effectLst>
                <a:latin typeface="Arial Rounded MT Bold" pitchFamily="34" charset="0"/>
              </a:rPr>
            </a:br>
            <a:r>
              <a:rPr lang="sv-SE" sz="3200" dirty="0" smtClean="0">
                <a:solidFill>
                  <a:schemeClr val="bg1"/>
                </a:solidFill>
                <a:effectLst>
                  <a:outerShdw blurRad="38100" dist="38100" dir="2700000" algn="tl">
                    <a:srgbClr val="000000">
                      <a:alpha val="43137"/>
                    </a:srgbClr>
                  </a:outerShdw>
                </a:effectLst>
                <a:latin typeface="Arial Rounded MT Bold" pitchFamily="34" charset="0"/>
              </a:rPr>
              <a:t>regimer. </a:t>
            </a:r>
            <a:r>
              <a:rPr lang="sv-SE" sz="3200" dirty="0" smtClean="0">
                <a:solidFill>
                  <a:srgbClr val="FFFF00"/>
                </a:solidFill>
                <a:effectLst>
                  <a:outerShdw blurRad="38100" dist="38100" dir="2700000" algn="tl">
                    <a:srgbClr val="000000">
                      <a:alpha val="43137"/>
                    </a:srgbClr>
                  </a:outerShdw>
                </a:effectLst>
                <a:latin typeface="Arial Rounded MT Bold" pitchFamily="34" charset="0"/>
              </a:rPr>
              <a:t>Filip</a:t>
            </a:r>
            <a:r>
              <a:rPr lang="sv-SE" sz="3200" dirty="0" smtClean="0">
                <a:solidFill>
                  <a:schemeClr val="bg1"/>
                </a:solidFill>
                <a:effectLst>
                  <a:outerShdw blurRad="38100" dist="38100" dir="2700000" algn="tl">
                    <a:srgbClr val="000000">
                      <a:alpha val="43137"/>
                    </a:srgbClr>
                  </a:outerShdw>
                </a:effectLst>
                <a:latin typeface="Arial Rounded MT Bold" pitchFamily="34" charset="0"/>
              </a:rPr>
              <a:t> besegrades av </a:t>
            </a:r>
            <a:r>
              <a:rPr lang="sv-SE" sz="3200" dirty="0" smtClean="0">
                <a:solidFill>
                  <a:srgbClr val="FFFF00"/>
                </a:solidFill>
                <a:effectLst>
                  <a:outerShdw blurRad="38100" dist="38100" dir="2700000" algn="tl">
                    <a:srgbClr val="000000">
                      <a:alpha val="43137"/>
                    </a:srgbClr>
                  </a:outerShdw>
                </a:effectLst>
                <a:latin typeface="Arial Rounded MT Bold" pitchFamily="34" charset="0"/>
              </a:rPr>
              <a:t>romarna</a:t>
            </a:r>
            <a:r>
              <a:rPr lang="sv-SE" sz="3200" dirty="0" smtClean="0">
                <a:solidFill>
                  <a:schemeClr val="bg1"/>
                </a:solidFill>
                <a:effectLst>
                  <a:outerShdw blurRad="38100" dist="38100" dir="2700000" algn="tl">
                    <a:srgbClr val="000000">
                      <a:alpha val="43137"/>
                    </a:srgbClr>
                  </a:outerShdw>
                </a:effectLst>
                <a:latin typeface="Arial Rounded MT Bold" pitchFamily="34" charset="0"/>
              </a:rPr>
              <a:t> i det andra makedoniska kriget (200-196), och </a:t>
            </a:r>
            <a:r>
              <a:rPr lang="sv-SE" sz="3200" dirty="0" err="1" smtClean="0">
                <a:solidFill>
                  <a:schemeClr val="bg1"/>
                </a:solidFill>
                <a:effectLst>
                  <a:outerShdw blurRad="38100" dist="38100" dir="2700000" algn="tl">
                    <a:srgbClr val="000000">
                      <a:alpha val="43137"/>
                    </a:srgbClr>
                  </a:outerShdw>
                </a:effectLst>
                <a:latin typeface="Arial Rounded MT Bold" pitchFamily="34" charset="0"/>
              </a:rPr>
              <a:t>Antiokus</a:t>
            </a:r>
            <a:r>
              <a:rPr lang="sv-SE" sz="3200" dirty="0" smtClean="0">
                <a:solidFill>
                  <a:schemeClr val="bg1"/>
                </a:solidFill>
                <a:effectLst>
                  <a:outerShdw blurRad="38100" dist="38100" dir="2700000" algn="tl">
                    <a:srgbClr val="000000">
                      <a:alpha val="43137"/>
                    </a:srgbClr>
                  </a:outerShdw>
                </a:effectLst>
                <a:latin typeface="Arial Rounded MT Bold" pitchFamily="34" charset="0"/>
              </a:rPr>
              <a:t> vägrade att hjälpa honom. Istället drog han nytta av </a:t>
            </a:r>
            <a:r>
              <a:rPr lang="sv-SE" sz="3200" dirty="0">
                <a:solidFill>
                  <a:schemeClr val="bg1"/>
                </a:solidFill>
                <a:effectLst>
                  <a:outerShdw blurRad="38100" dist="38100" dir="2700000" algn="tl">
                    <a:srgbClr val="000000">
                      <a:alpha val="43137"/>
                    </a:srgbClr>
                  </a:outerShdw>
                </a:effectLst>
                <a:latin typeface="Arial Rounded MT Bold" pitchFamily="34" charset="0"/>
              </a:rPr>
              <a:t>romarnas inblandning med </a:t>
            </a:r>
            <a:r>
              <a:rPr lang="sv-SE" sz="3200" dirty="0" smtClean="0">
                <a:solidFill>
                  <a:schemeClr val="bg1"/>
                </a:solidFill>
                <a:effectLst>
                  <a:outerShdw blurRad="38100" dist="38100" dir="2700000" algn="tl">
                    <a:srgbClr val="000000">
                      <a:alpha val="43137"/>
                    </a:srgbClr>
                  </a:outerShdw>
                </a:effectLst>
                <a:latin typeface="Arial Rounded MT Bold" pitchFamily="34" charset="0"/>
              </a:rPr>
              <a:t>Filip </a:t>
            </a:r>
            <a:r>
              <a:rPr lang="sv-SE" sz="3200" dirty="0">
                <a:solidFill>
                  <a:schemeClr val="bg1"/>
                </a:solidFill>
                <a:effectLst>
                  <a:outerShdw blurRad="38100" dist="38100" dir="2700000" algn="tl">
                    <a:srgbClr val="000000">
                      <a:alpha val="43137"/>
                    </a:srgbClr>
                  </a:outerShdw>
                </a:effectLst>
                <a:latin typeface="Arial Rounded MT Bold" pitchFamily="34" charset="0"/>
              </a:rPr>
              <a:t>och marscherade mot Egypten. </a:t>
            </a:r>
            <a:endParaRPr lang="en-US" sz="3200" dirty="0" smtClean="0">
              <a:solidFill>
                <a:schemeClr val="bg1"/>
              </a:solidFill>
              <a:effectLst>
                <a:outerShdw blurRad="38100" dist="38100" dir="2700000" algn="tl">
                  <a:srgbClr val="000000">
                    <a:alpha val="43137"/>
                  </a:srgbClr>
                </a:outerShdw>
              </a:effectLst>
              <a:latin typeface="Arial Rounded MT Bold" pitchFamily="34" charset="0"/>
            </a:endParaRPr>
          </a:p>
        </p:txBody>
      </p:sp>
      <p:pic>
        <p:nvPicPr>
          <p:cNvPr id="1026" name="Picture 2" descr="C:\Documents and Settings\Jonathan Karlsson\Mina dokument\Mötesserier\Övrigt\Daniel 11\britannica.jpg"/>
          <p:cNvPicPr>
            <a:picLocks noChangeAspect="1" noChangeArrowheads="1"/>
          </p:cNvPicPr>
          <p:nvPr/>
        </p:nvPicPr>
        <p:blipFill>
          <a:blip r:embed="rId3" cstate="screen"/>
          <a:srcRect/>
          <a:stretch>
            <a:fillRect/>
          </a:stretch>
        </p:blipFill>
        <p:spPr bwMode="auto">
          <a:xfrm>
            <a:off x="6653122" y="1628800"/>
            <a:ext cx="2012265" cy="1368152"/>
          </a:xfrm>
          <a:prstGeom prst="rect">
            <a:avLst/>
          </a:prstGeom>
          <a:noFill/>
        </p:spPr>
      </p:pic>
      <p:sp>
        <p:nvSpPr>
          <p:cNvPr id="7" name="textruta 6"/>
          <p:cNvSpPr txBox="1"/>
          <p:nvPr/>
        </p:nvSpPr>
        <p:spPr>
          <a:xfrm>
            <a:off x="4000827" y="5805264"/>
            <a:ext cx="4664560" cy="369332"/>
          </a:xfrm>
          <a:prstGeom prst="rect">
            <a:avLst/>
          </a:prstGeom>
          <a:noFill/>
          <a:effectLst>
            <a:outerShdw blurRad="50800" dist="38100" dir="2700000" algn="tl" rotWithShape="0">
              <a:prstClr val="black">
                <a:alpha val="40000"/>
              </a:prstClr>
            </a:outerShdw>
          </a:effectLst>
        </p:spPr>
        <p:txBody>
          <a:bodyPr wrap="square" rtlCol="0">
            <a:spAutoFit/>
          </a:bodyPr>
          <a:lstStyle/>
          <a:p>
            <a:pPr marL="342900" indent="-342900" algn="r"/>
            <a:r>
              <a:rPr lang="sv-SE" b="1" dirty="0" err="1" smtClean="0">
                <a:solidFill>
                  <a:schemeClr val="bg1"/>
                </a:solidFill>
              </a:rPr>
              <a:t>Arikel</a:t>
            </a:r>
            <a:r>
              <a:rPr lang="sv-SE" b="1" dirty="0" smtClean="0">
                <a:solidFill>
                  <a:schemeClr val="bg1"/>
                </a:solidFill>
              </a:rPr>
              <a:t>: </a:t>
            </a:r>
            <a:r>
              <a:rPr lang="sv-SE" b="1" dirty="0" err="1" smtClean="0">
                <a:solidFill>
                  <a:schemeClr val="bg1"/>
                </a:solidFill>
              </a:rPr>
              <a:t>Antiochus</a:t>
            </a:r>
            <a:r>
              <a:rPr lang="sv-SE" b="1" dirty="0" smtClean="0">
                <a:solidFill>
                  <a:schemeClr val="bg1"/>
                </a:solidFill>
              </a:rPr>
              <a:t> III</a:t>
            </a:r>
            <a:endParaRPr lang="sv-SE" b="1" dirty="0">
              <a:solidFill>
                <a:schemeClr val="bg1"/>
              </a:solidFill>
            </a:endParaRPr>
          </a:p>
        </p:txBody>
      </p:sp>
      <p:grpSp>
        <p:nvGrpSpPr>
          <p:cNvPr id="6" name="Grupp 5"/>
          <p:cNvGrpSpPr/>
          <p:nvPr/>
        </p:nvGrpSpPr>
        <p:grpSpPr>
          <a:xfrm>
            <a:off x="179512" y="-27384"/>
            <a:ext cx="8640960" cy="1243300"/>
            <a:chOff x="179512" y="-27384"/>
            <a:chExt cx="8640960" cy="1243300"/>
          </a:xfrm>
        </p:grpSpPr>
        <p:sp>
          <p:nvSpPr>
            <p:cNvPr id="8" name="Femhörning 7"/>
            <p:cNvSpPr/>
            <p:nvPr/>
          </p:nvSpPr>
          <p:spPr>
            <a:xfrm>
              <a:off x="323528" y="-27384"/>
              <a:ext cx="720080" cy="360040"/>
            </a:xfrm>
            <a:prstGeom prst="homePlate">
              <a:avLst/>
            </a:prstGeom>
            <a:solidFill>
              <a:schemeClr val="bg1">
                <a:lumMod val="6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sv-SE"/>
            </a:p>
          </p:txBody>
        </p:sp>
        <p:cxnSp>
          <p:nvCxnSpPr>
            <p:cNvPr id="9" name="Rak pil 8"/>
            <p:cNvCxnSpPr/>
            <p:nvPr/>
          </p:nvCxnSpPr>
          <p:spPr>
            <a:xfrm rot="5400000" flipH="1" flipV="1">
              <a:off x="144302" y="493512"/>
              <a:ext cx="359246" cy="794"/>
            </a:xfrm>
            <a:prstGeom prst="straightConnector1">
              <a:avLst/>
            </a:prstGeom>
            <a:ln w="38100">
              <a:solidFill>
                <a:srgbClr val="FF0000"/>
              </a:solidFill>
              <a:tailEnd type="non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0" name="textruta 9"/>
            <p:cNvSpPr txBox="1"/>
            <p:nvPr/>
          </p:nvSpPr>
          <p:spPr>
            <a:xfrm>
              <a:off x="179512" y="673532"/>
              <a:ext cx="648072" cy="523220"/>
            </a:xfrm>
            <a:prstGeom prst="rect">
              <a:avLst/>
            </a:prstGeom>
            <a:noFill/>
          </p:spPr>
          <p:txBody>
            <a:bodyPr wrap="square" rtlCol="0">
              <a:spAutoFit/>
            </a:bodyPr>
            <a:lstStyle/>
            <a:p>
              <a:r>
                <a:rPr lang="sv-SE" sz="1400" b="1" dirty="0" smtClean="0">
                  <a:solidFill>
                    <a:schemeClr val="bg1"/>
                  </a:solidFill>
                </a:rPr>
                <a:t>539 </a:t>
              </a:r>
              <a:r>
                <a:rPr lang="sv-SE" sz="1400" b="1" dirty="0" err="1" smtClean="0">
                  <a:solidFill>
                    <a:schemeClr val="bg1"/>
                  </a:solidFill>
                </a:rPr>
                <a:t>f.Kr</a:t>
              </a:r>
              <a:endParaRPr lang="sv-SE" sz="1400" b="1" dirty="0">
                <a:solidFill>
                  <a:schemeClr val="bg1"/>
                </a:solidFill>
              </a:endParaRPr>
            </a:p>
          </p:txBody>
        </p:sp>
        <p:sp>
          <p:nvSpPr>
            <p:cNvPr id="11" name="V-form 10"/>
            <p:cNvSpPr/>
            <p:nvPr/>
          </p:nvSpPr>
          <p:spPr>
            <a:xfrm>
              <a:off x="899592" y="-27384"/>
              <a:ext cx="792088" cy="360040"/>
            </a:xfrm>
            <a:prstGeom prst="chevron">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sv-SE">
                <a:solidFill>
                  <a:schemeClr val="tx1"/>
                </a:solidFill>
              </a:endParaRPr>
            </a:p>
          </p:txBody>
        </p:sp>
        <p:sp>
          <p:nvSpPr>
            <p:cNvPr id="12" name="V-form 11"/>
            <p:cNvSpPr/>
            <p:nvPr/>
          </p:nvSpPr>
          <p:spPr>
            <a:xfrm>
              <a:off x="1547664" y="-27384"/>
              <a:ext cx="2304256" cy="360040"/>
            </a:xfrm>
            <a:prstGeom prst="chevron">
              <a:avLst/>
            </a:prstGeom>
            <a:solidFill>
              <a:schemeClr val="tx1">
                <a:lumMod val="75000"/>
                <a:lumOff val="25000"/>
              </a:schemeClr>
            </a:solidFill>
          </p:spPr>
          <p:style>
            <a:lnRef idx="0">
              <a:schemeClr val="dk1"/>
            </a:lnRef>
            <a:fillRef idx="3">
              <a:schemeClr val="dk1"/>
            </a:fillRef>
            <a:effectRef idx="3">
              <a:schemeClr val="dk1"/>
            </a:effectRef>
            <a:fontRef idx="minor">
              <a:schemeClr val="lt1"/>
            </a:fontRef>
          </p:style>
          <p:txBody>
            <a:bodyPr rtlCol="0" anchor="ctr"/>
            <a:lstStyle/>
            <a:p>
              <a:pPr algn="ctr"/>
              <a:endParaRPr lang="sv-SE">
                <a:solidFill>
                  <a:schemeClr val="tx1"/>
                </a:solidFill>
              </a:endParaRPr>
            </a:p>
          </p:txBody>
        </p:sp>
        <p:sp>
          <p:nvSpPr>
            <p:cNvPr id="13" name="V-form 12"/>
            <p:cNvSpPr/>
            <p:nvPr/>
          </p:nvSpPr>
          <p:spPr>
            <a:xfrm>
              <a:off x="3707904" y="-27384"/>
              <a:ext cx="4536504" cy="360040"/>
            </a:xfrm>
            <a:prstGeom prst="chevron">
              <a:avLst/>
            </a:prstGeom>
            <a:gradFill>
              <a:gsLst>
                <a:gs pos="0">
                  <a:srgbClr val="4C216D"/>
                </a:gs>
                <a:gs pos="90000">
                  <a:srgbClr val="C00000"/>
                </a:gs>
              </a:gsLst>
              <a:lin ang="5400000" scaled="0"/>
            </a:gradFill>
          </p:spPr>
          <p:style>
            <a:lnRef idx="0">
              <a:schemeClr val="dk1"/>
            </a:lnRef>
            <a:fillRef idx="3">
              <a:schemeClr val="dk1"/>
            </a:fillRef>
            <a:effectRef idx="3">
              <a:schemeClr val="dk1"/>
            </a:effectRef>
            <a:fontRef idx="minor">
              <a:schemeClr val="lt1"/>
            </a:fontRef>
          </p:style>
          <p:txBody>
            <a:bodyPr rtlCol="0" anchor="ctr"/>
            <a:lstStyle/>
            <a:p>
              <a:pPr algn="ctr"/>
              <a:endParaRPr lang="sv-SE">
                <a:solidFill>
                  <a:schemeClr val="tx1"/>
                </a:solidFill>
              </a:endParaRPr>
            </a:p>
          </p:txBody>
        </p:sp>
        <p:sp>
          <p:nvSpPr>
            <p:cNvPr id="14" name="V-form 13"/>
            <p:cNvSpPr/>
            <p:nvPr/>
          </p:nvSpPr>
          <p:spPr>
            <a:xfrm>
              <a:off x="8100392" y="-27384"/>
              <a:ext cx="720080" cy="360040"/>
            </a:xfrm>
            <a:prstGeom prst="chevron">
              <a:avLst>
                <a:gd name="adj" fmla="val 0"/>
              </a:avLst>
            </a:prstGeom>
            <a:solidFill>
              <a:schemeClr val="accent1">
                <a:lumMod val="50000"/>
              </a:schemeClr>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sv-SE">
                <a:solidFill>
                  <a:schemeClr val="tx1"/>
                </a:solidFill>
              </a:endParaRPr>
            </a:p>
          </p:txBody>
        </p:sp>
        <p:cxnSp>
          <p:nvCxnSpPr>
            <p:cNvPr id="15" name="Rak pil 14"/>
            <p:cNvCxnSpPr/>
            <p:nvPr/>
          </p:nvCxnSpPr>
          <p:spPr>
            <a:xfrm rot="5400000" flipH="1" flipV="1">
              <a:off x="7898600" y="511882"/>
              <a:ext cx="359246" cy="794"/>
            </a:xfrm>
            <a:prstGeom prst="straightConnector1">
              <a:avLst/>
            </a:prstGeom>
            <a:ln w="38100">
              <a:solidFill>
                <a:srgbClr val="FF0000"/>
              </a:solidFill>
              <a:tailEnd type="non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6" name="textruta 15"/>
            <p:cNvSpPr txBox="1"/>
            <p:nvPr/>
          </p:nvSpPr>
          <p:spPr>
            <a:xfrm>
              <a:off x="7668344" y="692696"/>
              <a:ext cx="792088" cy="523220"/>
            </a:xfrm>
            <a:prstGeom prst="rect">
              <a:avLst/>
            </a:prstGeom>
            <a:noFill/>
          </p:spPr>
          <p:txBody>
            <a:bodyPr wrap="square" rtlCol="0">
              <a:spAutoFit/>
            </a:bodyPr>
            <a:lstStyle/>
            <a:p>
              <a:pPr algn="ctr"/>
              <a:r>
                <a:rPr lang="sv-SE" sz="1400" b="1" dirty="0" smtClean="0">
                  <a:solidFill>
                    <a:schemeClr val="bg1"/>
                  </a:solidFill>
                </a:rPr>
                <a:t>Ändens tid</a:t>
              </a:r>
              <a:endParaRPr lang="sv-SE" sz="1400" b="1" dirty="0">
                <a:solidFill>
                  <a:schemeClr val="bg1"/>
                </a:solidFill>
              </a:endParaRPr>
            </a:p>
          </p:txBody>
        </p:sp>
        <p:cxnSp>
          <p:nvCxnSpPr>
            <p:cNvPr id="17" name="Rak pil 16"/>
            <p:cNvCxnSpPr/>
            <p:nvPr/>
          </p:nvCxnSpPr>
          <p:spPr>
            <a:xfrm rot="5400000" flipH="1" flipV="1">
              <a:off x="1921793" y="345951"/>
              <a:ext cx="691902" cy="1588"/>
            </a:xfrm>
            <a:prstGeom prst="straightConnector1">
              <a:avLst/>
            </a:prstGeom>
            <a:ln w="38100">
              <a:solidFill>
                <a:srgbClr val="FF0000"/>
              </a:solidFill>
              <a:tailEnd type="non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8" name="textruta 17"/>
            <p:cNvSpPr txBox="1"/>
            <p:nvPr/>
          </p:nvSpPr>
          <p:spPr>
            <a:xfrm>
              <a:off x="2123728" y="672951"/>
              <a:ext cx="360040" cy="307777"/>
            </a:xfrm>
            <a:prstGeom prst="rect">
              <a:avLst/>
            </a:prstGeom>
            <a:noFill/>
          </p:spPr>
          <p:txBody>
            <a:bodyPr wrap="square" rtlCol="0">
              <a:spAutoFit/>
            </a:bodyPr>
            <a:lstStyle/>
            <a:p>
              <a:r>
                <a:rPr lang="sv-SE" sz="1400" b="1" dirty="0" smtClean="0">
                  <a:solidFill>
                    <a:schemeClr val="bg1"/>
                  </a:solidFill>
                  <a:effectLst>
                    <a:outerShdw blurRad="38100" dist="38100" dir="2700000" algn="tl">
                      <a:srgbClr val="000000">
                        <a:alpha val="43137"/>
                      </a:srgbClr>
                    </a:outerShdw>
                  </a:effectLst>
                </a:rPr>
                <a:t>0</a:t>
              </a:r>
              <a:endParaRPr lang="sv-SE" sz="1400" b="1" dirty="0">
                <a:solidFill>
                  <a:schemeClr val="bg1"/>
                </a:solidFill>
                <a:effectLst>
                  <a:outerShdw blurRad="38100" dist="38100" dir="2700000" algn="tl">
                    <a:srgbClr val="000000">
                      <a:alpha val="43137"/>
                    </a:srgbClr>
                  </a:outerShdw>
                </a:effectLst>
              </a:endParaRPr>
            </a:p>
          </p:txBody>
        </p:sp>
      </p:grpSp>
      <p:cxnSp>
        <p:nvCxnSpPr>
          <p:cNvPr id="19" name="Rak pil 18"/>
          <p:cNvCxnSpPr/>
          <p:nvPr/>
        </p:nvCxnSpPr>
        <p:spPr>
          <a:xfrm rot="5400000" flipH="1" flipV="1">
            <a:off x="1007604" y="368660"/>
            <a:ext cx="576064" cy="216024"/>
          </a:xfrm>
          <a:prstGeom prst="straightConnector1">
            <a:avLst/>
          </a:prstGeom>
          <a:ln w="44450">
            <a:solidFill>
              <a:srgbClr val="C00000"/>
            </a:solidFill>
            <a:headEnd type="none"/>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338452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ruta 3"/>
          <p:cNvSpPr txBox="1"/>
          <p:nvPr/>
        </p:nvSpPr>
        <p:spPr>
          <a:xfrm>
            <a:off x="928662" y="785794"/>
            <a:ext cx="7286676" cy="830997"/>
          </a:xfrm>
          <a:prstGeom prst="rect">
            <a:avLst/>
          </a:prstGeom>
          <a:noFill/>
          <a:effectLst>
            <a:outerShdw blurRad="50800" dist="38100" dir="2700000" algn="tl" rotWithShape="0">
              <a:prstClr val="black">
                <a:alpha val="40000"/>
              </a:prstClr>
            </a:outerShdw>
          </a:effectLst>
        </p:spPr>
        <p:txBody>
          <a:bodyPr wrap="square" rtlCol="0">
            <a:spAutoFit/>
          </a:bodyPr>
          <a:lstStyle/>
          <a:p>
            <a:r>
              <a:rPr lang="sv-SE" sz="4800" dirty="0" err="1" smtClean="0">
                <a:solidFill>
                  <a:srgbClr val="FFC000"/>
                </a:solidFill>
                <a:effectLst>
                  <a:outerShdw blurRad="38100" dist="38100" dir="2700000" algn="tl">
                    <a:srgbClr val="000000">
                      <a:alpha val="43137"/>
                    </a:srgbClr>
                  </a:outerShdw>
                </a:effectLst>
                <a:latin typeface="Berlin Sans FB Demi" pitchFamily="34" charset="0"/>
              </a:rPr>
              <a:t>Encyclopædia</a:t>
            </a:r>
            <a:r>
              <a:rPr lang="sv-SE" sz="4800" dirty="0" smtClean="0">
                <a:solidFill>
                  <a:srgbClr val="FFC000"/>
                </a:solidFill>
                <a:effectLst>
                  <a:outerShdw blurRad="38100" dist="38100" dir="2700000" algn="tl">
                    <a:srgbClr val="000000">
                      <a:alpha val="43137"/>
                    </a:srgbClr>
                  </a:outerShdw>
                </a:effectLst>
                <a:latin typeface="Berlin Sans FB Demi" pitchFamily="34" charset="0"/>
              </a:rPr>
              <a:t> Britannica</a:t>
            </a:r>
            <a:endParaRPr lang="sv-SE" sz="4800" dirty="0">
              <a:solidFill>
                <a:srgbClr val="FFC000"/>
              </a:solidFill>
              <a:effectLst>
                <a:outerShdw blurRad="38100" dist="38100" dir="2700000" algn="tl">
                  <a:srgbClr val="000000">
                    <a:alpha val="43137"/>
                  </a:srgbClr>
                </a:outerShdw>
              </a:effectLst>
              <a:latin typeface="Berlin Sans FB Demi" pitchFamily="34" charset="0"/>
            </a:endParaRPr>
          </a:p>
        </p:txBody>
      </p:sp>
      <p:sp>
        <p:nvSpPr>
          <p:cNvPr id="5" name="textruta 4"/>
          <p:cNvSpPr txBox="1"/>
          <p:nvPr/>
        </p:nvSpPr>
        <p:spPr>
          <a:xfrm>
            <a:off x="1071538" y="1928803"/>
            <a:ext cx="7172870" cy="3046988"/>
          </a:xfrm>
          <a:prstGeom prst="rect">
            <a:avLst/>
          </a:prstGeom>
          <a:noFill/>
          <a:effectLst>
            <a:outerShdw blurRad="50800" dist="38100" dir="2700000" algn="tl" rotWithShape="0">
              <a:prstClr val="black">
                <a:alpha val="40000"/>
              </a:prstClr>
            </a:outerShdw>
          </a:effectLst>
        </p:spPr>
        <p:txBody>
          <a:bodyPr wrap="square" rtlCol="0">
            <a:spAutoFit/>
          </a:bodyPr>
          <a:lstStyle/>
          <a:p>
            <a:r>
              <a:rPr lang="sv-SE" sz="3200" dirty="0" smtClean="0">
                <a:solidFill>
                  <a:schemeClr val="bg1"/>
                </a:solidFill>
                <a:effectLst>
                  <a:outerShdw blurRad="38100" dist="38100" dir="2700000" algn="tl">
                    <a:srgbClr val="000000">
                      <a:alpha val="43137"/>
                    </a:srgbClr>
                  </a:outerShdw>
                </a:effectLst>
                <a:latin typeface="Arial Rounded MT Bold" pitchFamily="34" charset="0"/>
              </a:rPr>
              <a:t>Även om </a:t>
            </a:r>
            <a:r>
              <a:rPr lang="sv-SE" sz="3200" dirty="0" smtClean="0">
                <a:solidFill>
                  <a:srgbClr val="FFFF00"/>
                </a:solidFill>
                <a:effectLst>
                  <a:outerShdw blurRad="38100" dist="38100" dir="2700000" algn="tl">
                    <a:srgbClr val="000000">
                      <a:alpha val="43137"/>
                    </a:srgbClr>
                  </a:outerShdw>
                </a:effectLst>
                <a:latin typeface="Arial Rounded MT Bold" pitchFamily="34" charset="0"/>
              </a:rPr>
              <a:t>romarna</a:t>
            </a:r>
            <a:r>
              <a:rPr lang="sv-SE" sz="3200" dirty="0" smtClean="0">
                <a:solidFill>
                  <a:schemeClr val="bg1"/>
                </a:solidFill>
                <a:effectLst>
                  <a:outerShdw blurRad="38100" dist="38100" dir="2700000" algn="tl">
                    <a:srgbClr val="000000">
                      <a:alpha val="43137"/>
                    </a:srgbClr>
                  </a:outerShdw>
                </a:effectLst>
                <a:latin typeface="Arial Rounded MT Bold" pitchFamily="34" charset="0"/>
              </a:rPr>
              <a:t> sände ambassadörer till </a:t>
            </a:r>
            <a:br>
              <a:rPr lang="sv-SE" sz="3200" dirty="0" smtClean="0">
                <a:solidFill>
                  <a:schemeClr val="bg1"/>
                </a:solidFill>
                <a:effectLst>
                  <a:outerShdw blurRad="38100" dist="38100" dir="2700000" algn="tl">
                    <a:srgbClr val="000000">
                      <a:alpha val="43137"/>
                    </a:srgbClr>
                  </a:outerShdw>
                </a:effectLst>
                <a:latin typeface="Arial Rounded MT Bold" pitchFamily="34" charset="0"/>
              </a:rPr>
            </a:br>
            <a:r>
              <a:rPr lang="sv-SE" sz="3200" dirty="0" smtClean="0">
                <a:solidFill>
                  <a:srgbClr val="FFFF00"/>
                </a:solidFill>
                <a:effectLst>
                  <a:outerShdw blurRad="38100" dist="38100" dir="2700000" algn="tl">
                    <a:srgbClr val="000000">
                      <a:alpha val="43137"/>
                    </a:srgbClr>
                  </a:outerShdw>
                </a:effectLst>
                <a:latin typeface="Arial Rounded MT Bold" pitchFamily="34" charset="0"/>
              </a:rPr>
              <a:t>Ptolemaios V</a:t>
            </a:r>
            <a:r>
              <a:rPr lang="sv-SE" sz="3200" dirty="0" smtClean="0">
                <a:solidFill>
                  <a:schemeClr val="bg1"/>
                </a:solidFill>
                <a:effectLst>
                  <a:outerShdw blurRad="38100" dist="38100" dir="2700000" algn="tl">
                    <a:srgbClr val="000000">
                      <a:alpha val="43137"/>
                    </a:srgbClr>
                  </a:outerShdw>
                </a:effectLst>
                <a:latin typeface="Arial Rounded MT Bold" pitchFamily="34" charset="0"/>
              </a:rPr>
              <a:t> kunde de inte ge honom någon seriös hjälp. ... Ett </a:t>
            </a:r>
            <a:r>
              <a:rPr lang="sv-SE" sz="3200" dirty="0" smtClean="0">
                <a:solidFill>
                  <a:srgbClr val="FFFF00"/>
                </a:solidFill>
                <a:effectLst>
                  <a:outerShdw blurRad="38100" dist="38100" dir="2700000" algn="tl">
                    <a:srgbClr val="000000">
                      <a:alpha val="43137"/>
                    </a:srgbClr>
                  </a:outerShdw>
                </a:effectLst>
                <a:latin typeface="Arial Rounded MT Bold" pitchFamily="34" charset="0"/>
              </a:rPr>
              <a:t>krig</a:t>
            </a:r>
            <a:r>
              <a:rPr lang="sv-SE" sz="3200" dirty="0" smtClean="0">
                <a:solidFill>
                  <a:schemeClr val="bg1"/>
                </a:solidFill>
                <a:effectLst>
                  <a:outerShdw blurRad="38100" dist="38100" dir="2700000" algn="tl">
                    <a:srgbClr val="000000">
                      <a:alpha val="43137"/>
                    </a:srgbClr>
                  </a:outerShdw>
                </a:effectLst>
                <a:latin typeface="Arial Rounded MT Bold" pitchFamily="34" charset="0"/>
              </a:rPr>
              <a:t> av trakasserier och diplomati med </a:t>
            </a:r>
            <a:r>
              <a:rPr lang="sv-SE" sz="3200" dirty="0" smtClean="0">
                <a:solidFill>
                  <a:srgbClr val="FFFF00"/>
                </a:solidFill>
                <a:effectLst>
                  <a:outerShdw blurRad="38100" dist="38100" dir="2700000" algn="tl">
                    <a:srgbClr val="000000">
                      <a:alpha val="43137"/>
                    </a:srgbClr>
                  </a:outerShdw>
                </a:effectLst>
                <a:latin typeface="Arial Rounded MT Bold" pitchFamily="34" charset="0"/>
              </a:rPr>
              <a:t>Rom</a:t>
            </a:r>
            <a:r>
              <a:rPr lang="sv-SE" sz="3200" dirty="0" smtClean="0">
                <a:solidFill>
                  <a:schemeClr val="bg1"/>
                </a:solidFill>
                <a:effectLst>
                  <a:outerShdw blurRad="38100" dist="38100" dir="2700000" algn="tl">
                    <a:srgbClr val="000000">
                      <a:alpha val="43137"/>
                    </a:srgbClr>
                  </a:outerShdw>
                </a:effectLst>
                <a:latin typeface="Arial Rounded MT Bold" pitchFamily="34" charset="0"/>
              </a:rPr>
              <a:t> följde.”</a:t>
            </a:r>
            <a:endParaRPr lang="en-US" sz="3200" dirty="0" smtClean="0">
              <a:solidFill>
                <a:schemeClr val="bg1"/>
              </a:solidFill>
              <a:effectLst>
                <a:outerShdw blurRad="38100" dist="38100" dir="2700000" algn="tl">
                  <a:srgbClr val="000000">
                    <a:alpha val="43137"/>
                  </a:srgbClr>
                </a:outerShdw>
              </a:effectLst>
              <a:latin typeface="Arial Rounded MT Bold" pitchFamily="34" charset="0"/>
            </a:endParaRPr>
          </a:p>
        </p:txBody>
      </p:sp>
      <p:pic>
        <p:nvPicPr>
          <p:cNvPr id="1026" name="Picture 2" descr="C:\Documents and Settings\Jonathan Karlsson\Mina dokument\Mötesserier\Övrigt\Daniel 11\britannica.jpg"/>
          <p:cNvPicPr>
            <a:picLocks noChangeAspect="1" noChangeArrowheads="1"/>
          </p:cNvPicPr>
          <p:nvPr/>
        </p:nvPicPr>
        <p:blipFill>
          <a:blip r:embed="rId3" cstate="screen"/>
          <a:srcRect/>
          <a:stretch>
            <a:fillRect/>
          </a:stretch>
        </p:blipFill>
        <p:spPr bwMode="auto">
          <a:xfrm>
            <a:off x="6653122" y="1628800"/>
            <a:ext cx="2012265" cy="1368152"/>
          </a:xfrm>
          <a:prstGeom prst="rect">
            <a:avLst/>
          </a:prstGeom>
          <a:noFill/>
        </p:spPr>
      </p:pic>
      <p:sp>
        <p:nvSpPr>
          <p:cNvPr id="7" name="textruta 6"/>
          <p:cNvSpPr txBox="1"/>
          <p:nvPr/>
        </p:nvSpPr>
        <p:spPr>
          <a:xfrm>
            <a:off x="4000827" y="5805263"/>
            <a:ext cx="4664560" cy="369332"/>
          </a:xfrm>
          <a:prstGeom prst="rect">
            <a:avLst/>
          </a:prstGeom>
          <a:noFill/>
          <a:effectLst>
            <a:outerShdw blurRad="50800" dist="38100" dir="2700000" algn="tl" rotWithShape="0">
              <a:prstClr val="black">
                <a:alpha val="40000"/>
              </a:prstClr>
            </a:outerShdw>
          </a:effectLst>
        </p:spPr>
        <p:txBody>
          <a:bodyPr wrap="square" rtlCol="0">
            <a:spAutoFit/>
          </a:bodyPr>
          <a:lstStyle/>
          <a:p>
            <a:pPr marL="342900" indent="-342900" algn="r"/>
            <a:r>
              <a:rPr lang="sv-SE" b="1" dirty="0" err="1" smtClean="0">
                <a:solidFill>
                  <a:schemeClr val="bg1"/>
                </a:solidFill>
              </a:rPr>
              <a:t>Arikel</a:t>
            </a:r>
            <a:r>
              <a:rPr lang="sv-SE" b="1" dirty="0" smtClean="0">
                <a:solidFill>
                  <a:schemeClr val="bg1"/>
                </a:solidFill>
              </a:rPr>
              <a:t>: </a:t>
            </a:r>
            <a:r>
              <a:rPr lang="sv-SE" b="1" dirty="0" err="1" smtClean="0">
                <a:solidFill>
                  <a:schemeClr val="bg1"/>
                </a:solidFill>
              </a:rPr>
              <a:t>Antiochus</a:t>
            </a:r>
            <a:r>
              <a:rPr lang="sv-SE" b="1" dirty="0" smtClean="0">
                <a:solidFill>
                  <a:schemeClr val="bg1"/>
                </a:solidFill>
              </a:rPr>
              <a:t> III</a:t>
            </a:r>
            <a:endParaRPr lang="sv-SE" b="1" dirty="0">
              <a:solidFill>
                <a:schemeClr val="bg1"/>
              </a:solidFill>
            </a:endParaRPr>
          </a:p>
        </p:txBody>
      </p:sp>
      <p:grpSp>
        <p:nvGrpSpPr>
          <p:cNvPr id="6" name="Grupp 5"/>
          <p:cNvGrpSpPr/>
          <p:nvPr/>
        </p:nvGrpSpPr>
        <p:grpSpPr>
          <a:xfrm>
            <a:off x="179512" y="-27384"/>
            <a:ext cx="8640960" cy="1243300"/>
            <a:chOff x="179512" y="-27384"/>
            <a:chExt cx="8640960" cy="1243300"/>
          </a:xfrm>
        </p:grpSpPr>
        <p:sp>
          <p:nvSpPr>
            <p:cNvPr id="8" name="Femhörning 7"/>
            <p:cNvSpPr/>
            <p:nvPr/>
          </p:nvSpPr>
          <p:spPr>
            <a:xfrm>
              <a:off x="323528" y="-27384"/>
              <a:ext cx="720080" cy="360040"/>
            </a:xfrm>
            <a:prstGeom prst="homePlate">
              <a:avLst/>
            </a:prstGeom>
            <a:solidFill>
              <a:schemeClr val="bg1">
                <a:lumMod val="6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sv-SE"/>
            </a:p>
          </p:txBody>
        </p:sp>
        <p:cxnSp>
          <p:nvCxnSpPr>
            <p:cNvPr id="9" name="Rak pil 8"/>
            <p:cNvCxnSpPr/>
            <p:nvPr/>
          </p:nvCxnSpPr>
          <p:spPr>
            <a:xfrm rot="5400000" flipH="1" flipV="1">
              <a:off x="144302" y="493512"/>
              <a:ext cx="359246" cy="794"/>
            </a:xfrm>
            <a:prstGeom prst="straightConnector1">
              <a:avLst/>
            </a:prstGeom>
            <a:ln w="38100">
              <a:solidFill>
                <a:srgbClr val="FF0000"/>
              </a:solidFill>
              <a:tailEnd type="non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0" name="textruta 9"/>
            <p:cNvSpPr txBox="1"/>
            <p:nvPr/>
          </p:nvSpPr>
          <p:spPr>
            <a:xfrm>
              <a:off x="179512" y="673532"/>
              <a:ext cx="648072" cy="523220"/>
            </a:xfrm>
            <a:prstGeom prst="rect">
              <a:avLst/>
            </a:prstGeom>
            <a:noFill/>
          </p:spPr>
          <p:txBody>
            <a:bodyPr wrap="square" rtlCol="0">
              <a:spAutoFit/>
            </a:bodyPr>
            <a:lstStyle/>
            <a:p>
              <a:r>
                <a:rPr lang="sv-SE" sz="1400" b="1" dirty="0" smtClean="0">
                  <a:solidFill>
                    <a:schemeClr val="bg1"/>
                  </a:solidFill>
                </a:rPr>
                <a:t>539 </a:t>
              </a:r>
              <a:r>
                <a:rPr lang="sv-SE" sz="1400" b="1" dirty="0" err="1" smtClean="0">
                  <a:solidFill>
                    <a:schemeClr val="bg1"/>
                  </a:solidFill>
                </a:rPr>
                <a:t>f.Kr</a:t>
              </a:r>
              <a:endParaRPr lang="sv-SE" sz="1400" b="1" dirty="0">
                <a:solidFill>
                  <a:schemeClr val="bg1"/>
                </a:solidFill>
              </a:endParaRPr>
            </a:p>
          </p:txBody>
        </p:sp>
        <p:sp>
          <p:nvSpPr>
            <p:cNvPr id="11" name="V-form 10"/>
            <p:cNvSpPr/>
            <p:nvPr/>
          </p:nvSpPr>
          <p:spPr>
            <a:xfrm>
              <a:off x="899592" y="-27384"/>
              <a:ext cx="792088" cy="360040"/>
            </a:xfrm>
            <a:prstGeom prst="chevron">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sv-SE">
                <a:solidFill>
                  <a:schemeClr val="tx1"/>
                </a:solidFill>
              </a:endParaRPr>
            </a:p>
          </p:txBody>
        </p:sp>
        <p:sp>
          <p:nvSpPr>
            <p:cNvPr id="12" name="V-form 11"/>
            <p:cNvSpPr/>
            <p:nvPr/>
          </p:nvSpPr>
          <p:spPr>
            <a:xfrm>
              <a:off x="1547664" y="-27384"/>
              <a:ext cx="2304256" cy="360040"/>
            </a:xfrm>
            <a:prstGeom prst="chevron">
              <a:avLst/>
            </a:prstGeom>
            <a:solidFill>
              <a:schemeClr val="tx1">
                <a:lumMod val="75000"/>
                <a:lumOff val="25000"/>
              </a:schemeClr>
            </a:solidFill>
          </p:spPr>
          <p:style>
            <a:lnRef idx="0">
              <a:schemeClr val="dk1"/>
            </a:lnRef>
            <a:fillRef idx="3">
              <a:schemeClr val="dk1"/>
            </a:fillRef>
            <a:effectRef idx="3">
              <a:schemeClr val="dk1"/>
            </a:effectRef>
            <a:fontRef idx="minor">
              <a:schemeClr val="lt1"/>
            </a:fontRef>
          </p:style>
          <p:txBody>
            <a:bodyPr rtlCol="0" anchor="ctr"/>
            <a:lstStyle/>
            <a:p>
              <a:pPr algn="ctr"/>
              <a:endParaRPr lang="sv-SE">
                <a:solidFill>
                  <a:schemeClr val="tx1"/>
                </a:solidFill>
              </a:endParaRPr>
            </a:p>
          </p:txBody>
        </p:sp>
        <p:sp>
          <p:nvSpPr>
            <p:cNvPr id="13" name="V-form 12"/>
            <p:cNvSpPr/>
            <p:nvPr/>
          </p:nvSpPr>
          <p:spPr>
            <a:xfrm>
              <a:off x="3707904" y="-27384"/>
              <a:ext cx="4536504" cy="360040"/>
            </a:xfrm>
            <a:prstGeom prst="chevron">
              <a:avLst/>
            </a:prstGeom>
            <a:gradFill>
              <a:gsLst>
                <a:gs pos="0">
                  <a:srgbClr val="4C216D"/>
                </a:gs>
                <a:gs pos="90000">
                  <a:srgbClr val="C00000"/>
                </a:gs>
              </a:gsLst>
              <a:lin ang="5400000" scaled="0"/>
            </a:gradFill>
          </p:spPr>
          <p:style>
            <a:lnRef idx="0">
              <a:schemeClr val="dk1"/>
            </a:lnRef>
            <a:fillRef idx="3">
              <a:schemeClr val="dk1"/>
            </a:fillRef>
            <a:effectRef idx="3">
              <a:schemeClr val="dk1"/>
            </a:effectRef>
            <a:fontRef idx="minor">
              <a:schemeClr val="lt1"/>
            </a:fontRef>
          </p:style>
          <p:txBody>
            <a:bodyPr rtlCol="0" anchor="ctr"/>
            <a:lstStyle/>
            <a:p>
              <a:pPr algn="ctr"/>
              <a:endParaRPr lang="sv-SE">
                <a:solidFill>
                  <a:schemeClr val="tx1"/>
                </a:solidFill>
              </a:endParaRPr>
            </a:p>
          </p:txBody>
        </p:sp>
        <p:sp>
          <p:nvSpPr>
            <p:cNvPr id="14" name="V-form 13"/>
            <p:cNvSpPr/>
            <p:nvPr/>
          </p:nvSpPr>
          <p:spPr>
            <a:xfrm>
              <a:off x="8100392" y="-27384"/>
              <a:ext cx="720080" cy="360040"/>
            </a:xfrm>
            <a:prstGeom prst="chevron">
              <a:avLst>
                <a:gd name="adj" fmla="val 0"/>
              </a:avLst>
            </a:prstGeom>
            <a:solidFill>
              <a:schemeClr val="accent1">
                <a:lumMod val="50000"/>
              </a:schemeClr>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sv-SE">
                <a:solidFill>
                  <a:schemeClr val="tx1"/>
                </a:solidFill>
              </a:endParaRPr>
            </a:p>
          </p:txBody>
        </p:sp>
        <p:cxnSp>
          <p:nvCxnSpPr>
            <p:cNvPr id="15" name="Rak pil 14"/>
            <p:cNvCxnSpPr/>
            <p:nvPr/>
          </p:nvCxnSpPr>
          <p:spPr>
            <a:xfrm rot="5400000" flipH="1" flipV="1">
              <a:off x="7898600" y="511882"/>
              <a:ext cx="359246" cy="794"/>
            </a:xfrm>
            <a:prstGeom prst="straightConnector1">
              <a:avLst/>
            </a:prstGeom>
            <a:ln w="38100">
              <a:solidFill>
                <a:srgbClr val="FF0000"/>
              </a:solidFill>
              <a:tailEnd type="non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6" name="textruta 15"/>
            <p:cNvSpPr txBox="1"/>
            <p:nvPr/>
          </p:nvSpPr>
          <p:spPr>
            <a:xfrm>
              <a:off x="7668344" y="692696"/>
              <a:ext cx="792088" cy="523220"/>
            </a:xfrm>
            <a:prstGeom prst="rect">
              <a:avLst/>
            </a:prstGeom>
            <a:noFill/>
          </p:spPr>
          <p:txBody>
            <a:bodyPr wrap="square" rtlCol="0">
              <a:spAutoFit/>
            </a:bodyPr>
            <a:lstStyle/>
            <a:p>
              <a:pPr algn="ctr"/>
              <a:r>
                <a:rPr lang="sv-SE" sz="1400" b="1" dirty="0" smtClean="0">
                  <a:solidFill>
                    <a:schemeClr val="bg1"/>
                  </a:solidFill>
                </a:rPr>
                <a:t>Ändens tid</a:t>
              </a:r>
              <a:endParaRPr lang="sv-SE" sz="1400" b="1" dirty="0">
                <a:solidFill>
                  <a:schemeClr val="bg1"/>
                </a:solidFill>
              </a:endParaRPr>
            </a:p>
          </p:txBody>
        </p:sp>
        <p:cxnSp>
          <p:nvCxnSpPr>
            <p:cNvPr id="17" name="Rak pil 16"/>
            <p:cNvCxnSpPr/>
            <p:nvPr/>
          </p:nvCxnSpPr>
          <p:spPr>
            <a:xfrm rot="5400000" flipH="1" flipV="1">
              <a:off x="1921793" y="345951"/>
              <a:ext cx="691902" cy="1588"/>
            </a:xfrm>
            <a:prstGeom prst="straightConnector1">
              <a:avLst/>
            </a:prstGeom>
            <a:ln w="38100">
              <a:solidFill>
                <a:srgbClr val="FF0000"/>
              </a:solidFill>
              <a:tailEnd type="non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8" name="textruta 17"/>
            <p:cNvSpPr txBox="1"/>
            <p:nvPr/>
          </p:nvSpPr>
          <p:spPr>
            <a:xfrm>
              <a:off x="2123728" y="672951"/>
              <a:ext cx="360040" cy="307777"/>
            </a:xfrm>
            <a:prstGeom prst="rect">
              <a:avLst/>
            </a:prstGeom>
            <a:noFill/>
          </p:spPr>
          <p:txBody>
            <a:bodyPr wrap="square" rtlCol="0">
              <a:spAutoFit/>
            </a:bodyPr>
            <a:lstStyle/>
            <a:p>
              <a:r>
                <a:rPr lang="sv-SE" sz="1400" b="1" dirty="0" smtClean="0">
                  <a:solidFill>
                    <a:schemeClr val="bg1"/>
                  </a:solidFill>
                  <a:effectLst>
                    <a:outerShdw blurRad="38100" dist="38100" dir="2700000" algn="tl">
                      <a:srgbClr val="000000">
                        <a:alpha val="43137"/>
                      </a:srgbClr>
                    </a:outerShdw>
                  </a:effectLst>
                </a:rPr>
                <a:t>0</a:t>
              </a:r>
              <a:endParaRPr lang="sv-SE" sz="1400" b="1" dirty="0">
                <a:solidFill>
                  <a:schemeClr val="bg1"/>
                </a:solidFill>
                <a:effectLst>
                  <a:outerShdw blurRad="38100" dist="38100" dir="2700000" algn="tl">
                    <a:srgbClr val="000000">
                      <a:alpha val="43137"/>
                    </a:srgbClr>
                  </a:outerShdw>
                </a:effectLst>
              </a:endParaRPr>
            </a:p>
          </p:txBody>
        </p:sp>
      </p:grpSp>
      <p:cxnSp>
        <p:nvCxnSpPr>
          <p:cNvPr id="19" name="Rak pil 18"/>
          <p:cNvCxnSpPr/>
          <p:nvPr/>
        </p:nvCxnSpPr>
        <p:spPr>
          <a:xfrm rot="5400000" flipH="1" flipV="1">
            <a:off x="1007604" y="368660"/>
            <a:ext cx="576064" cy="216024"/>
          </a:xfrm>
          <a:prstGeom prst="straightConnector1">
            <a:avLst/>
          </a:prstGeom>
          <a:ln w="44450">
            <a:solidFill>
              <a:srgbClr val="C00000"/>
            </a:solidFill>
            <a:headEnd type="none"/>
            <a:tailEnd type="arrow"/>
          </a:ln>
        </p:spPr>
        <p:style>
          <a:lnRef idx="1">
            <a:schemeClr val="accent1"/>
          </a:lnRef>
          <a:fillRef idx="0">
            <a:schemeClr val="accent1"/>
          </a:fillRef>
          <a:effectRef idx="0">
            <a:schemeClr val="accent1"/>
          </a:effectRef>
          <a:fontRef idx="minor">
            <a:schemeClr val="tx1"/>
          </a:fontRef>
        </p:style>
      </p:cxnSp>
      <p:pic>
        <p:nvPicPr>
          <p:cNvPr id="20" name="Picture 3" descr="C:\Documents and Settings\Jonathan Karlsson\Mina dokument\Mötesserier\Övrigt\Daniel 11\200px-Roman_SPQR_banner.svg.png"/>
          <p:cNvPicPr>
            <a:picLocks noChangeAspect="1" noChangeArrowheads="1"/>
          </p:cNvPicPr>
          <p:nvPr/>
        </p:nvPicPr>
        <p:blipFill>
          <a:blip r:embed="rId4" cstate="screen"/>
          <a:srcRect/>
          <a:stretch>
            <a:fillRect/>
          </a:stretch>
        </p:blipFill>
        <p:spPr bwMode="auto">
          <a:xfrm>
            <a:off x="2843808" y="5008855"/>
            <a:ext cx="2016224" cy="1592817"/>
          </a:xfrm>
          <a:prstGeom prst="rect">
            <a:avLst/>
          </a:prstGeom>
          <a:solidFill>
            <a:schemeClr val="tx1">
              <a:lumMod val="85000"/>
              <a:lumOff val="15000"/>
            </a:schemeClr>
          </a:solidFill>
        </p:spPr>
      </p:pic>
    </p:spTree>
    <p:extLst>
      <p:ext uri="{BB962C8B-B14F-4D97-AF65-F5344CB8AC3E}">
        <p14:creationId xmlns:p14="http://schemas.microsoft.com/office/powerpoint/2010/main" val="24211417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ruta 3"/>
          <p:cNvSpPr txBox="1"/>
          <p:nvPr/>
        </p:nvSpPr>
        <p:spPr>
          <a:xfrm>
            <a:off x="928662" y="785794"/>
            <a:ext cx="7286676" cy="830997"/>
          </a:xfrm>
          <a:prstGeom prst="rect">
            <a:avLst/>
          </a:prstGeom>
          <a:noFill/>
          <a:effectLst>
            <a:outerShdw blurRad="50800" dist="38100" dir="2700000" algn="tl" rotWithShape="0">
              <a:prstClr val="black">
                <a:alpha val="40000"/>
              </a:prstClr>
            </a:outerShdw>
          </a:effectLst>
        </p:spPr>
        <p:txBody>
          <a:bodyPr wrap="square" rtlCol="0">
            <a:spAutoFit/>
          </a:bodyPr>
          <a:lstStyle/>
          <a:p>
            <a:r>
              <a:rPr lang="sv-SE" sz="4800" dirty="0" smtClean="0">
                <a:solidFill>
                  <a:srgbClr val="FFC000"/>
                </a:solidFill>
                <a:latin typeface="Berlin Sans FB Demi" pitchFamily="34" charset="0"/>
              </a:rPr>
              <a:t>Daniel 11:15</a:t>
            </a:r>
            <a:endParaRPr lang="sv-SE" sz="4800" dirty="0">
              <a:solidFill>
                <a:srgbClr val="FFC000"/>
              </a:solidFill>
              <a:latin typeface="Berlin Sans FB Demi" pitchFamily="34" charset="0"/>
            </a:endParaRPr>
          </a:p>
        </p:txBody>
      </p:sp>
      <p:sp>
        <p:nvSpPr>
          <p:cNvPr id="5" name="textruta 4"/>
          <p:cNvSpPr txBox="1"/>
          <p:nvPr/>
        </p:nvSpPr>
        <p:spPr>
          <a:xfrm>
            <a:off x="1071538" y="1928802"/>
            <a:ext cx="7172870" cy="4031873"/>
          </a:xfrm>
          <a:prstGeom prst="rect">
            <a:avLst/>
          </a:prstGeom>
          <a:noFill/>
          <a:effectLst>
            <a:outerShdw blurRad="50800" dist="38100" dir="2700000" algn="tl" rotWithShape="0">
              <a:prstClr val="black">
                <a:alpha val="40000"/>
              </a:prstClr>
            </a:outerShdw>
          </a:effectLst>
        </p:spPr>
        <p:txBody>
          <a:bodyPr wrap="square" rtlCol="0">
            <a:spAutoFit/>
          </a:bodyPr>
          <a:lstStyle/>
          <a:p>
            <a:r>
              <a:rPr lang="sv-SE" sz="3200" dirty="0" smtClean="0">
                <a:solidFill>
                  <a:schemeClr val="bg1"/>
                </a:solidFill>
                <a:effectLst>
                  <a:outerShdw blurRad="38100" dist="38100" dir="2700000" algn="tl">
                    <a:srgbClr val="000000">
                      <a:alpha val="43137"/>
                    </a:srgbClr>
                  </a:outerShdw>
                </a:effectLst>
                <a:latin typeface="Arial Rounded MT Bold" pitchFamily="34" charset="0"/>
              </a:rPr>
              <a:t>”Och kungen i Nordlandet </a:t>
            </a:r>
            <a:r>
              <a:rPr lang="sv-SE" sz="3200" dirty="0" smtClean="0">
                <a:solidFill>
                  <a:schemeClr val="tx1">
                    <a:lumMod val="50000"/>
                    <a:lumOff val="50000"/>
                  </a:schemeClr>
                </a:solidFill>
                <a:effectLst>
                  <a:outerShdw blurRad="38100" dist="38100" dir="2700000" algn="tl">
                    <a:srgbClr val="000000">
                      <a:alpha val="43137"/>
                    </a:srgbClr>
                  </a:outerShdw>
                </a:effectLst>
                <a:latin typeface="Arial Rounded MT Bold" pitchFamily="34" charset="0"/>
              </a:rPr>
              <a:t>[</a:t>
            </a:r>
            <a:r>
              <a:rPr lang="sv-SE" sz="3200" dirty="0" err="1" smtClean="0">
                <a:solidFill>
                  <a:schemeClr val="tx1">
                    <a:lumMod val="50000"/>
                    <a:lumOff val="50000"/>
                  </a:schemeClr>
                </a:solidFill>
                <a:effectLst>
                  <a:outerShdw blurRad="38100" dist="38100" dir="2700000" algn="tl">
                    <a:srgbClr val="000000">
                      <a:alpha val="43137"/>
                    </a:srgbClr>
                  </a:outerShdw>
                </a:effectLst>
                <a:latin typeface="Arial Rounded MT Bold" pitchFamily="34" charset="0"/>
              </a:rPr>
              <a:t>Antiokus</a:t>
            </a:r>
            <a:r>
              <a:rPr lang="sv-SE" sz="3200" dirty="0" smtClean="0">
                <a:solidFill>
                  <a:schemeClr val="tx1">
                    <a:lumMod val="50000"/>
                    <a:lumOff val="50000"/>
                  </a:schemeClr>
                </a:solidFill>
                <a:effectLst>
                  <a:outerShdw blurRad="38100" dist="38100" dir="2700000" algn="tl">
                    <a:srgbClr val="000000">
                      <a:alpha val="43137"/>
                    </a:srgbClr>
                  </a:outerShdw>
                </a:effectLst>
                <a:latin typeface="Arial Rounded MT Bold" pitchFamily="34" charset="0"/>
              </a:rPr>
              <a:t> III]</a:t>
            </a:r>
            <a:r>
              <a:rPr lang="sv-SE" sz="3200" dirty="0" smtClean="0">
                <a:solidFill>
                  <a:schemeClr val="bg1"/>
                </a:solidFill>
                <a:effectLst>
                  <a:outerShdw blurRad="38100" dist="38100" dir="2700000" algn="tl">
                    <a:srgbClr val="000000">
                      <a:alpha val="43137"/>
                    </a:srgbClr>
                  </a:outerShdw>
                </a:effectLst>
                <a:latin typeface="Arial Rounded MT Bold" pitchFamily="34" charset="0"/>
              </a:rPr>
              <a:t> skall komma och kasta upp vallar och inta en välbefäst stad </a:t>
            </a:r>
            <a:r>
              <a:rPr lang="sv-SE" sz="3200" dirty="0" smtClean="0">
                <a:solidFill>
                  <a:schemeClr val="tx1">
                    <a:lumMod val="50000"/>
                    <a:lumOff val="50000"/>
                  </a:schemeClr>
                </a:solidFill>
                <a:effectLst>
                  <a:outerShdw blurRad="38100" dist="38100" dir="2700000" algn="tl">
                    <a:srgbClr val="000000">
                      <a:alpha val="43137"/>
                    </a:srgbClr>
                  </a:outerShdw>
                </a:effectLst>
                <a:latin typeface="Arial Rounded MT Bold" pitchFamily="34" charset="0"/>
              </a:rPr>
              <a:t>[Gaza?, 201]</a:t>
            </a:r>
            <a:r>
              <a:rPr lang="sv-SE" sz="3200" dirty="0" smtClean="0">
                <a:solidFill>
                  <a:schemeClr val="bg1"/>
                </a:solidFill>
                <a:effectLst>
                  <a:outerShdw blurRad="38100" dist="38100" dir="2700000" algn="tl">
                    <a:srgbClr val="000000">
                      <a:alpha val="43137"/>
                    </a:srgbClr>
                  </a:outerShdw>
                </a:effectLst>
                <a:latin typeface="Arial Rounded MT Bold" pitchFamily="34" charset="0"/>
              </a:rPr>
              <a:t>, och Söderlandets stridskrafter skall inte kunna hålla stånd. Dess utvalda krigsfolk skall inte ha någon kraft att stå emot.”</a:t>
            </a:r>
          </a:p>
        </p:txBody>
      </p:sp>
      <p:sp>
        <p:nvSpPr>
          <p:cNvPr id="7" name="textruta 6"/>
          <p:cNvSpPr txBox="1"/>
          <p:nvPr/>
        </p:nvSpPr>
        <p:spPr>
          <a:xfrm>
            <a:off x="5580112" y="6156012"/>
            <a:ext cx="2648336" cy="369332"/>
          </a:xfrm>
          <a:prstGeom prst="rect">
            <a:avLst/>
          </a:prstGeom>
          <a:noFill/>
          <a:effectLst>
            <a:outerShdw blurRad="50800" dist="38100" dir="2700000" algn="tl" rotWithShape="0">
              <a:prstClr val="black">
                <a:alpha val="40000"/>
              </a:prstClr>
            </a:outerShdw>
          </a:effectLst>
        </p:spPr>
        <p:txBody>
          <a:bodyPr wrap="square" rtlCol="0">
            <a:spAutoFit/>
          </a:bodyPr>
          <a:lstStyle/>
          <a:p>
            <a:pPr marL="342900" indent="-342900" algn="r"/>
            <a:r>
              <a:rPr lang="sv-SE" b="1" dirty="0" smtClean="0">
                <a:solidFill>
                  <a:schemeClr val="bg1"/>
                </a:solidFill>
              </a:rPr>
              <a:t>Svenska Folkbibeln</a:t>
            </a:r>
            <a:endParaRPr lang="sv-SE" b="1" dirty="0">
              <a:solidFill>
                <a:schemeClr val="bg1"/>
              </a:solidFill>
            </a:endParaRPr>
          </a:p>
        </p:txBody>
      </p:sp>
      <p:grpSp>
        <p:nvGrpSpPr>
          <p:cNvPr id="6" name="Grupp 5"/>
          <p:cNvGrpSpPr/>
          <p:nvPr/>
        </p:nvGrpSpPr>
        <p:grpSpPr>
          <a:xfrm>
            <a:off x="179512" y="-27384"/>
            <a:ext cx="8640960" cy="1243300"/>
            <a:chOff x="179512" y="-27384"/>
            <a:chExt cx="8640960" cy="1243300"/>
          </a:xfrm>
        </p:grpSpPr>
        <p:sp>
          <p:nvSpPr>
            <p:cNvPr id="8" name="Femhörning 7"/>
            <p:cNvSpPr/>
            <p:nvPr/>
          </p:nvSpPr>
          <p:spPr>
            <a:xfrm>
              <a:off x="323528" y="-27384"/>
              <a:ext cx="720080" cy="360040"/>
            </a:xfrm>
            <a:prstGeom prst="homePlate">
              <a:avLst/>
            </a:prstGeom>
            <a:solidFill>
              <a:schemeClr val="bg1">
                <a:lumMod val="6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sv-SE"/>
            </a:p>
          </p:txBody>
        </p:sp>
        <p:cxnSp>
          <p:nvCxnSpPr>
            <p:cNvPr id="9" name="Rak pil 8"/>
            <p:cNvCxnSpPr/>
            <p:nvPr/>
          </p:nvCxnSpPr>
          <p:spPr>
            <a:xfrm rot="5400000" flipH="1" flipV="1">
              <a:off x="144302" y="493512"/>
              <a:ext cx="359246" cy="794"/>
            </a:xfrm>
            <a:prstGeom prst="straightConnector1">
              <a:avLst/>
            </a:prstGeom>
            <a:ln w="38100">
              <a:solidFill>
                <a:srgbClr val="FF0000"/>
              </a:solidFill>
              <a:tailEnd type="non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0" name="textruta 9"/>
            <p:cNvSpPr txBox="1"/>
            <p:nvPr/>
          </p:nvSpPr>
          <p:spPr>
            <a:xfrm>
              <a:off x="179512" y="673532"/>
              <a:ext cx="648072" cy="523220"/>
            </a:xfrm>
            <a:prstGeom prst="rect">
              <a:avLst/>
            </a:prstGeom>
            <a:noFill/>
          </p:spPr>
          <p:txBody>
            <a:bodyPr wrap="square" rtlCol="0">
              <a:spAutoFit/>
            </a:bodyPr>
            <a:lstStyle/>
            <a:p>
              <a:r>
                <a:rPr lang="sv-SE" sz="1400" b="1" dirty="0" smtClean="0">
                  <a:solidFill>
                    <a:schemeClr val="bg1"/>
                  </a:solidFill>
                </a:rPr>
                <a:t>539 </a:t>
              </a:r>
              <a:r>
                <a:rPr lang="sv-SE" sz="1400" b="1" dirty="0" err="1" smtClean="0">
                  <a:solidFill>
                    <a:schemeClr val="bg1"/>
                  </a:solidFill>
                </a:rPr>
                <a:t>f.Kr</a:t>
              </a:r>
              <a:endParaRPr lang="sv-SE" sz="1400" b="1" dirty="0">
                <a:solidFill>
                  <a:schemeClr val="bg1"/>
                </a:solidFill>
              </a:endParaRPr>
            </a:p>
          </p:txBody>
        </p:sp>
        <p:sp>
          <p:nvSpPr>
            <p:cNvPr id="11" name="V-form 10"/>
            <p:cNvSpPr/>
            <p:nvPr/>
          </p:nvSpPr>
          <p:spPr>
            <a:xfrm>
              <a:off x="899592" y="-27384"/>
              <a:ext cx="792088" cy="360040"/>
            </a:xfrm>
            <a:prstGeom prst="chevron">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sv-SE">
                <a:solidFill>
                  <a:schemeClr val="tx1"/>
                </a:solidFill>
              </a:endParaRPr>
            </a:p>
          </p:txBody>
        </p:sp>
        <p:sp>
          <p:nvSpPr>
            <p:cNvPr id="12" name="V-form 11"/>
            <p:cNvSpPr/>
            <p:nvPr/>
          </p:nvSpPr>
          <p:spPr>
            <a:xfrm>
              <a:off x="1547664" y="-27384"/>
              <a:ext cx="2304256" cy="360040"/>
            </a:xfrm>
            <a:prstGeom prst="chevron">
              <a:avLst/>
            </a:prstGeom>
            <a:solidFill>
              <a:schemeClr val="tx1">
                <a:lumMod val="75000"/>
                <a:lumOff val="25000"/>
              </a:schemeClr>
            </a:solidFill>
          </p:spPr>
          <p:style>
            <a:lnRef idx="0">
              <a:schemeClr val="dk1"/>
            </a:lnRef>
            <a:fillRef idx="3">
              <a:schemeClr val="dk1"/>
            </a:fillRef>
            <a:effectRef idx="3">
              <a:schemeClr val="dk1"/>
            </a:effectRef>
            <a:fontRef idx="minor">
              <a:schemeClr val="lt1"/>
            </a:fontRef>
          </p:style>
          <p:txBody>
            <a:bodyPr rtlCol="0" anchor="ctr"/>
            <a:lstStyle/>
            <a:p>
              <a:pPr algn="ctr"/>
              <a:endParaRPr lang="sv-SE">
                <a:solidFill>
                  <a:schemeClr val="tx1"/>
                </a:solidFill>
              </a:endParaRPr>
            </a:p>
          </p:txBody>
        </p:sp>
        <p:sp>
          <p:nvSpPr>
            <p:cNvPr id="13" name="V-form 12"/>
            <p:cNvSpPr/>
            <p:nvPr/>
          </p:nvSpPr>
          <p:spPr>
            <a:xfrm>
              <a:off x="3707904" y="-27384"/>
              <a:ext cx="4536504" cy="360040"/>
            </a:xfrm>
            <a:prstGeom prst="chevron">
              <a:avLst/>
            </a:prstGeom>
            <a:gradFill>
              <a:gsLst>
                <a:gs pos="0">
                  <a:srgbClr val="4C216D"/>
                </a:gs>
                <a:gs pos="90000">
                  <a:srgbClr val="C00000"/>
                </a:gs>
              </a:gsLst>
              <a:lin ang="5400000" scaled="0"/>
            </a:gradFill>
          </p:spPr>
          <p:style>
            <a:lnRef idx="0">
              <a:schemeClr val="dk1"/>
            </a:lnRef>
            <a:fillRef idx="3">
              <a:schemeClr val="dk1"/>
            </a:fillRef>
            <a:effectRef idx="3">
              <a:schemeClr val="dk1"/>
            </a:effectRef>
            <a:fontRef idx="minor">
              <a:schemeClr val="lt1"/>
            </a:fontRef>
          </p:style>
          <p:txBody>
            <a:bodyPr rtlCol="0" anchor="ctr"/>
            <a:lstStyle/>
            <a:p>
              <a:pPr algn="ctr"/>
              <a:endParaRPr lang="sv-SE">
                <a:solidFill>
                  <a:schemeClr val="tx1"/>
                </a:solidFill>
              </a:endParaRPr>
            </a:p>
          </p:txBody>
        </p:sp>
        <p:sp>
          <p:nvSpPr>
            <p:cNvPr id="14" name="V-form 13"/>
            <p:cNvSpPr/>
            <p:nvPr/>
          </p:nvSpPr>
          <p:spPr>
            <a:xfrm>
              <a:off x="8100392" y="-27384"/>
              <a:ext cx="720080" cy="360040"/>
            </a:xfrm>
            <a:prstGeom prst="chevron">
              <a:avLst>
                <a:gd name="adj" fmla="val 0"/>
              </a:avLst>
            </a:prstGeom>
            <a:solidFill>
              <a:schemeClr val="accent1">
                <a:lumMod val="50000"/>
              </a:schemeClr>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sv-SE">
                <a:solidFill>
                  <a:schemeClr val="tx1"/>
                </a:solidFill>
              </a:endParaRPr>
            </a:p>
          </p:txBody>
        </p:sp>
        <p:cxnSp>
          <p:nvCxnSpPr>
            <p:cNvPr id="15" name="Rak pil 14"/>
            <p:cNvCxnSpPr/>
            <p:nvPr/>
          </p:nvCxnSpPr>
          <p:spPr>
            <a:xfrm rot="5400000" flipH="1" flipV="1">
              <a:off x="7898600" y="511882"/>
              <a:ext cx="359246" cy="794"/>
            </a:xfrm>
            <a:prstGeom prst="straightConnector1">
              <a:avLst/>
            </a:prstGeom>
            <a:ln w="38100">
              <a:solidFill>
                <a:srgbClr val="FF0000"/>
              </a:solidFill>
              <a:tailEnd type="non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6" name="textruta 15"/>
            <p:cNvSpPr txBox="1"/>
            <p:nvPr/>
          </p:nvSpPr>
          <p:spPr>
            <a:xfrm>
              <a:off x="7668344" y="692696"/>
              <a:ext cx="792088" cy="523220"/>
            </a:xfrm>
            <a:prstGeom prst="rect">
              <a:avLst/>
            </a:prstGeom>
            <a:noFill/>
          </p:spPr>
          <p:txBody>
            <a:bodyPr wrap="square" rtlCol="0">
              <a:spAutoFit/>
            </a:bodyPr>
            <a:lstStyle/>
            <a:p>
              <a:pPr algn="ctr"/>
              <a:r>
                <a:rPr lang="sv-SE" sz="1400" b="1" dirty="0" smtClean="0">
                  <a:solidFill>
                    <a:schemeClr val="bg1"/>
                  </a:solidFill>
                </a:rPr>
                <a:t>Ändens tid</a:t>
              </a:r>
              <a:endParaRPr lang="sv-SE" sz="1400" b="1" dirty="0">
                <a:solidFill>
                  <a:schemeClr val="bg1"/>
                </a:solidFill>
              </a:endParaRPr>
            </a:p>
          </p:txBody>
        </p:sp>
        <p:cxnSp>
          <p:nvCxnSpPr>
            <p:cNvPr id="17" name="Rak pil 16"/>
            <p:cNvCxnSpPr/>
            <p:nvPr/>
          </p:nvCxnSpPr>
          <p:spPr>
            <a:xfrm rot="5400000" flipH="1" flipV="1">
              <a:off x="1921793" y="345951"/>
              <a:ext cx="691902" cy="1588"/>
            </a:xfrm>
            <a:prstGeom prst="straightConnector1">
              <a:avLst/>
            </a:prstGeom>
            <a:ln w="38100">
              <a:solidFill>
                <a:srgbClr val="FF0000"/>
              </a:solidFill>
              <a:tailEnd type="non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8" name="textruta 17"/>
            <p:cNvSpPr txBox="1"/>
            <p:nvPr/>
          </p:nvSpPr>
          <p:spPr>
            <a:xfrm>
              <a:off x="2123728" y="672951"/>
              <a:ext cx="360040" cy="307777"/>
            </a:xfrm>
            <a:prstGeom prst="rect">
              <a:avLst/>
            </a:prstGeom>
            <a:noFill/>
          </p:spPr>
          <p:txBody>
            <a:bodyPr wrap="square" rtlCol="0">
              <a:spAutoFit/>
            </a:bodyPr>
            <a:lstStyle/>
            <a:p>
              <a:r>
                <a:rPr lang="sv-SE" sz="1400" b="1" dirty="0" smtClean="0">
                  <a:solidFill>
                    <a:schemeClr val="bg1"/>
                  </a:solidFill>
                  <a:effectLst>
                    <a:outerShdw blurRad="38100" dist="38100" dir="2700000" algn="tl">
                      <a:srgbClr val="000000">
                        <a:alpha val="43137"/>
                      </a:srgbClr>
                    </a:outerShdw>
                  </a:effectLst>
                </a:rPr>
                <a:t>0</a:t>
              </a:r>
              <a:endParaRPr lang="sv-SE" sz="1400" b="1" dirty="0">
                <a:solidFill>
                  <a:schemeClr val="bg1"/>
                </a:solidFill>
                <a:effectLst>
                  <a:outerShdw blurRad="38100" dist="38100" dir="2700000" algn="tl">
                    <a:srgbClr val="000000">
                      <a:alpha val="43137"/>
                    </a:srgbClr>
                  </a:outerShdw>
                </a:effectLst>
              </a:endParaRPr>
            </a:p>
          </p:txBody>
        </p:sp>
      </p:grpSp>
      <p:cxnSp>
        <p:nvCxnSpPr>
          <p:cNvPr id="19" name="Rak pil 18"/>
          <p:cNvCxnSpPr/>
          <p:nvPr/>
        </p:nvCxnSpPr>
        <p:spPr>
          <a:xfrm rot="5400000" flipH="1" flipV="1">
            <a:off x="1029376" y="368660"/>
            <a:ext cx="576064" cy="216024"/>
          </a:xfrm>
          <a:prstGeom prst="straightConnector1">
            <a:avLst/>
          </a:prstGeom>
          <a:ln w="44450">
            <a:solidFill>
              <a:srgbClr val="C00000"/>
            </a:solidFill>
            <a:headEnd type="none"/>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7987809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ruta 3"/>
          <p:cNvSpPr txBox="1"/>
          <p:nvPr/>
        </p:nvSpPr>
        <p:spPr>
          <a:xfrm>
            <a:off x="928662" y="785794"/>
            <a:ext cx="7286676" cy="830997"/>
          </a:xfrm>
          <a:prstGeom prst="rect">
            <a:avLst/>
          </a:prstGeom>
          <a:noFill/>
          <a:effectLst>
            <a:outerShdw blurRad="50800" dist="38100" dir="2700000" algn="tl" rotWithShape="0">
              <a:prstClr val="black">
                <a:alpha val="40000"/>
              </a:prstClr>
            </a:outerShdw>
          </a:effectLst>
        </p:spPr>
        <p:txBody>
          <a:bodyPr wrap="square" rtlCol="0">
            <a:spAutoFit/>
          </a:bodyPr>
          <a:lstStyle/>
          <a:p>
            <a:r>
              <a:rPr lang="sv-SE" sz="4800" dirty="0" err="1" smtClean="0">
                <a:solidFill>
                  <a:srgbClr val="FFC000"/>
                </a:solidFill>
                <a:effectLst>
                  <a:outerShdw blurRad="38100" dist="38100" dir="2700000" algn="tl">
                    <a:srgbClr val="000000">
                      <a:alpha val="43137"/>
                    </a:srgbClr>
                  </a:outerShdw>
                </a:effectLst>
                <a:latin typeface="Berlin Sans FB Demi" pitchFamily="34" charset="0"/>
              </a:rPr>
              <a:t>Encyclopædia</a:t>
            </a:r>
            <a:r>
              <a:rPr lang="sv-SE" sz="4800" dirty="0" smtClean="0">
                <a:solidFill>
                  <a:srgbClr val="FFC000"/>
                </a:solidFill>
                <a:effectLst>
                  <a:outerShdw blurRad="38100" dist="38100" dir="2700000" algn="tl">
                    <a:srgbClr val="000000">
                      <a:alpha val="43137"/>
                    </a:srgbClr>
                  </a:outerShdw>
                </a:effectLst>
                <a:latin typeface="Berlin Sans FB Demi" pitchFamily="34" charset="0"/>
              </a:rPr>
              <a:t> Britannica</a:t>
            </a:r>
            <a:endParaRPr lang="sv-SE" sz="4800" dirty="0">
              <a:solidFill>
                <a:srgbClr val="FFC000"/>
              </a:solidFill>
              <a:effectLst>
                <a:outerShdw blurRad="38100" dist="38100" dir="2700000" algn="tl">
                  <a:srgbClr val="000000">
                    <a:alpha val="43137"/>
                  </a:srgbClr>
                </a:outerShdw>
              </a:effectLst>
              <a:latin typeface="Berlin Sans FB Demi" pitchFamily="34" charset="0"/>
            </a:endParaRPr>
          </a:p>
        </p:txBody>
      </p:sp>
      <p:sp>
        <p:nvSpPr>
          <p:cNvPr id="5" name="textruta 4"/>
          <p:cNvSpPr txBox="1"/>
          <p:nvPr/>
        </p:nvSpPr>
        <p:spPr>
          <a:xfrm>
            <a:off x="1071538" y="1928803"/>
            <a:ext cx="5581584" cy="4524315"/>
          </a:xfrm>
          <a:prstGeom prst="rect">
            <a:avLst/>
          </a:prstGeom>
          <a:noFill/>
          <a:effectLst>
            <a:outerShdw blurRad="50800" dist="38100" dir="2700000" algn="tl" rotWithShape="0">
              <a:prstClr val="black">
                <a:alpha val="40000"/>
              </a:prstClr>
            </a:outerShdw>
          </a:effectLst>
        </p:spPr>
        <p:txBody>
          <a:bodyPr wrap="square" rtlCol="0">
            <a:spAutoFit/>
          </a:bodyPr>
          <a:lstStyle/>
          <a:p>
            <a:r>
              <a:rPr lang="sv-SE" sz="3200" dirty="0" smtClean="0">
                <a:solidFill>
                  <a:schemeClr val="bg1"/>
                </a:solidFill>
                <a:effectLst>
                  <a:outerShdw blurRad="38100" dist="38100" dir="2700000" algn="tl">
                    <a:srgbClr val="000000">
                      <a:alpha val="43137"/>
                    </a:srgbClr>
                  </a:outerShdw>
                </a:effectLst>
                <a:latin typeface="Arial Rounded MT Bold" pitchFamily="34" charset="0"/>
              </a:rPr>
              <a:t>”</a:t>
            </a:r>
            <a:r>
              <a:rPr lang="sv-SE" sz="3200" dirty="0" err="1" smtClean="0">
                <a:solidFill>
                  <a:schemeClr val="bg1"/>
                </a:solidFill>
                <a:effectLst>
                  <a:outerShdw blurRad="38100" dist="38100" dir="2700000" algn="tl">
                    <a:srgbClr val="000000">
                      <a:alpha val="43137"/>
                    </a:srgbClr>
                  </a:outerShdw>
                </a:effectLst>
                <a:latin typeface="Arial Rounded MT Bold" pitchFamily="34" charset="0"/>
              </a:rPr>
              <a:t>Antiokus</a:t>
            </a:r>
            <a:r>
              <a:rPr lang="sv-SE" sz="3200" dirty="0" smtClean="0">
                <a:solidFill>
                  <a:schemeClr val="bg1"/>
                </a:solidFill>
                <a:effectLst>
                  <a:outerShdw blurRad="38100" dist="38100" dir="2700000" algn="tl">
                    <a:srgbClr val="000000">
                      <a:alpha val="43137"/>
                    </a:srgbClr>
                  </a:outerShdw>
                </a:effectLst>
                <a:latin typeface="Arial Rounded MT Bold" pitchFamily="34" charset="0"/>
              </a:rPr>
              <a:t> </a:t>
            </a:r>
            <a:r>
              <a:rPr lang="sv-SE" sz="3200" dirty="0">
                <a:solidFill>
                  <a:schemeClr val="bg1"/>
                </a:solidFill>
                <a:effectLst>
                  <a:outerShdw blurRad="38100" dist="38100" dir="2700000" algn="tl">
                    <a:srgbClr val="000000">
                      <a:alpha val="43137"/>
                    </a:srgbClr>
                  </a:outerShdw>
                </a:effectLst>
                <a:latin typeface="Arial Rounded MT Bold" pitchFamily="34" charset="0"/>
              </a:rPr>
              <a:t>kom i permanent besittning av södra Syrien – som </a:t>
            </a:r>
            <a:r>
              <a:rPr lang="sv-SE" sz="3200" dirty="0" err="1" smtClean="0">
                <a:solidFill>
                  <a:schemeClr val="bg1"/>
                </a:solidFill>
                <a:effectLst>
                  <a:outerShdw blurRad="38100" dist="38100" dir="2700000" algn="tl">
                    <a:srgbClr val="000000">
                      <a:alpha val="43137"/>
                    </a:srgbClr>
                  </a:outerShdw>
                </a:effectLst>
                <a:latin typeface="Arial Rounded MT Bold" pitchFamily="34" charset="0"/>
              </a:rPr>
              <a:t>ptolemeerna</a:t>
            </a:r>
            <a:r>
              <a:rPr lang="sv-SE" sz="3200" dirty="0" smtClean="0">
                <a:solidFill>
                  <a:schemeClr val="bg1"/>
                </a:solidFill>
                <a:effectLst>
                  <a:outerShdw blurRad="38100" dist="38100" dir="2700000" algn="tl">
                    <a:srgbClr val="000000">
                      <a:alpha val="43137"/>
                    </a:srgbClr>
                  </a:outerShdw>
                </a:effectLst>
                <a:latin typeface="Arial Rounded MT Bold" pitchFamily="34" charset="0"/>
              </a:rPr>
              <a:t> och </a:t>
            </a:r>
            <a:r>
              <a:rPr lang="sv-SE" sz="3200" dirty="0" err="1" smtClean="0">
                <a:solidFill>
                  <a:schemeClr val="bg1"/>
                </a:solidFill>
                <a:effectLst>
                  <a:outerShdw blurRad="38100" dist="38100" dir="2700000" algn="tl">
                    <a:srgbClr val="000000">
                      <a:alpha val="43137"/>
                    </a:srgbClr>
                  </a:outerShdw>
                </a:effectLst>
                <a:latin typeface="Arial Rounded MT Bold" pitchFamily="34" charset="0"/>
              </a:rPr>
              <a:t>seleukiderna</a:t>
            </a:r>
            <a:r>
              <a:rPr lang="sv-SE" sz="3200" dirty="0" smtClean="0">
                <a:solidFill>
                  <a:schemeClr val="bg1"/>
                </a:solidFill>
                <a:effectLst>
                  <a:outerShdw blurRad="38100" dist="38100" dir="2700000" algn="tl">
                    <a:srgbClr val="000000">
                      <a:alpha val="43137"/>
                    </a:srgbClr>
                  </a:outerShdw>
                </a:effectLst>
                <a:latin typeface="Arial Rounded MT Bold" pitchFamily="34" charset="0"/>
              </a:rPr>
              <a:t> hade stridit </a:t>
            </a:r>
            <a:r>
              <a:rPr lang="sv-SE" sz="3200" dirty="0">
                <a:solidFill>
                  <a:schemeClr val="bg1"/>
                </a:solidFill>
                <a:effectLst>
                  <a:outerShdw blurRad="38100" dist="38100" dir="2700000" algn="tl">
                    <a:srgbClr val="000000">
                      <a:alpha val="43137"/>
                    </a:srgbClr>
                  </a:outerShdw>
                </a:effectLst>
                <a:latin typeface="Arial Rounded MT Bold" pitchFamily="34" charset="0"/>
              </a:rPr>
              <a:t>om i 100 </a:t>
            </a:r>
            <a:r>
              <a:rPr lang="sv-SE" sz="3200" dirty="0" smtClean="0">
                <a:solidFill>
                  <a:schemeClr val="bg1"/>
                </a:solidFill>
                <a:effectLst>
                  <a:outerShdw blurRad="38100" dist="38100" dir="2700000" algn="tl">
                    <a:srgbClr val="000000">
                      <a:alpha val="43137"/>
                    </a:srgbClr>
                  </a:outerShdw>
                </a:effectLst>
                <a:latin typeface="Arial Rounded MT Bold" pitchFamily="34" charset="0"/>
              </a:rPr>
              <a:t>år </a:t>
            </a:r>
            <a:r>
              <a:rPr lang="sv-SE" sz="3200" dirty="0">
                <a:solidFill>
                  <a:schemeClr val="bg1"/>
                </a:solidFill>
                <a:effectLst>
                  <a:outerShdw blurRad="38100" dist="38100" dir="2700000" algn="tl">
                    <a:srgbClr val="000000">
                      <a:alpha val="43137"/>
                    </a:srgbClr>
                  </a:outerShdw>
                </a:effectLst>
                <a:latin typeface="Arial Rounded MT Bold" pitchFamily="34" charset="0"/>
              </a:rPr>
              <a:t>– och de </a:t>
            </a:r>
            <a:r>
              <a:rPr lang="sv-SE" sz="3200" dirty="0" err="1">
                <a:solidFill>
                  <a:schemeClr val="bg1"/>
                </a:solidFill>
                <a:effectLst>
                  <a:outerShdw blurRad="38100" dist="38100" dir="2700000" algn="tl">
                    <a:srgbClr val="000000">
                      <a:alpha val="43137"/>
                    </a:srgbClr>
                  </a:outerShdw>
                </a:effectLst>
                <a:latin typeface="Arial Rounded MT Bold" pitchFamily="34" charset="0"/>
              </a:rPr>
              <a:t>Epytiska</a:t>
            </a:r>
            <a:r>
              <a:rPr lang="sv-SE" sz="3200" dirty="0">
                <a:solidFill>
                  <a:schemeClr val="bg1"/>
                </a:solidFill>
                <a:effectLst>
                  <a:outerShdw blurRad="38100" dist="38100" dir="2700000" algn="tl">
                    <a:srgbClr val="000000">
                      <a:alpha val="43137"/>
                    </a:srgbClr>
                  </a:outerShdw>
                </a:effectLst>
                <a:latin typeface="Arial Rounded MT Bold" pitchFamily="34" charset="0"/>
              </a:rPr>
              <a:t> områdena i Mindre Asien. </a:t>
            </a:r>
            <a:r>
              <a:rPr lang="sv-SE" sz="3200" dirty="0" smtClean="0">
                <a:solidFill>
                  <a:schemeClr val="bg1"/>
                </a:solidFill>
                <a:effectLst>
                  <a:outerShdw blurRad="38100" dist="38100" dir="2700000" algn="tl">
                    <a:srgbClr val="000000">
                      <a:alpha val="43137"/>
                    </a:srgbClr>
                  </a:outerShdw>
                </a:effectLst>
                <a:latin typeface="Arial Rounded MT Bold" pitchFamily="34" charset="0"/>
              </a:rPr>
              <a:t>… </a:t>
            </a:r>
            <a:r>
              <a:rPr lang="sv-SE" sz="3200" dirty="0" smtClean="0">
                <a:solidFill>
                  <a:srgbClr val="FFFF00"/>
                </a:solidFill>
                <a:effectLst>
                  <a:outerShdw blurRad="38100" dist="38100" dir="2700000" algn="tl">
                    <a:srgbClr val="000000">
                      <a:alpha val="43137"/>
                    </a:srgbClr>
                  </a:outerShdw>
                </a:effectLst>
                <a:latin typeface="Arial Rounded MT Bold" pitchFamily="34" charset="0"/>
              </a:rPr>
              <a:t>Egypten</a:t>
            </a:r>
            <a:r>
              <a:rPr lang="sv-SE" sz="3200" dirty="0" smtClean="0">
                <a:solidFill>
                  <a:schemeClr val="bg1"/>
                </a:solidFill>
                <a:effectLst>
                  <a:outerShdw blurRad="38100" dist="38100" dir="2700000" algn="tl">
                    <a:srgbClr val="000000">
                      <a:alpha val="43137"/>
                    </a:srgbClr>
                  </a:outerShdw>
                </a:effectLst>
                <a:latin typeface="Arial Rounded MT Bold" pitchFamily="34" charset="0"/>
              </a:rPr>
              <a:t> </a:t>
            </a:r>
            <a:r>
              <a:rPr lang="sv-SE" sz="3200" dirty="0">
                <a:solidFill>
                  <a:schemeClr val="bg1"/>
                </a:solidFill>
                <a:effectLst>
                  <a:outerShdw blurRad="38100" dist="38100" dir="2700000" algn="tl">
                    <a:srgbClr val="000000">
                      <a:alpha val="43137"/>
                    </a:srgbClr>
                  </a:outerShdw>
                </a:effectLst>
                <a:latin typeface="Arial Rounded MT Bold" pitchFamily="34" charset="0"/>
              </a:rPr>
              <a:t>blev praktiskt taget ett </a:t>
            </a:r>
            <a:r>
              <a:rPr lang="sv-SE" sz="3200" dirty="0">
                <a:solidFill>
                  <a:srgbClr val="FFFF00"/>
                </a:solidFill>
                <a:effectLst>
                  <a:outerShdw blurRad="38100" dist="38100" dir="2700000" algn="tl">
                    <a:srgbClr val="000000">
                      <a:alpha val="43137"/>
                    </a:srgbClr>
                  </a:outerShdw>
                </a:effectLst>
                <a:latin typeface="Arial Rounded MT Bold" pitchFamily="34" charset="0"/>
              </a:rPr>
              <a:t>seleukidiskt</a:t>
            </a:r>
            <a:r>
              <a:rPr lang="sv-SE" sz="3200" dirty="0">
                <a:solidFill>
                  <a:schemeClr val="bg1"/>
                </a:solidFill>
                <a:effectLst>
                  <a:outerShdw blurRad="38100" dist="38100" dir="2700000" algn="tl">
                    <a:srgbClr val="000000">
                      <a:alpha val="43137"/>
                    </a:srgbClr>
                  </a:outerShdw>
                </a:effectLst>
                <a:latin typeface="Arial Rounded MT Bold" pitchFamily="34" charset="0"/>
              </a:rPr>
              <a:t> </a:t>
            </a:r>
            <a:r>
              <a:rPr lang="sv-SE" sz="3200" dirty="0">
                <a:solidFill>
                  <a:srgbClr val="FFFF00"/>
                </a:solidFill>
                <a:effectLst>
                  <a:outerShdw blurRad="38100" dist="38100" dir="2700000" algn="tl">
                    <a:srgbClr val="000000">
                      <a:alpha val="43137"/>
                    </a:srgbClr>
                  </a:outerShdw>
                </a:effectLst>
                <a:latin typeface="Arial Rounded MT Bold" pitchFamily="34" charset="0"/>
              </a:rPr>
              <a:t>protektorat</a:t>
            </a:r>
            <a:r>
              <a:rPr lang="sv-SE" sz="3200" dirty="0" smtClean="0">
                <a:solidFill>
                  <a:schemeClr val="bg1"/>
                </a:solidFill>
                <a:effectLst>
                  <a:outerShdw blurRad="38100" dist="38100" dir="2700000" algn="tl">
                    <a:srgbClr val="000000">
                      <a:alpha val="43137"/>
                    </a:srgbClr>
                  </a:outerShdw>
                </a:effectLst>
                <a:latin typeface="Arial Rounded MT Bold" pitchFamily="34" charset="0"/>
              </a:rPr>
              <a:t>.”</a:t>
            </a:r>
            <a:endParaRPr lang="en-US" sz="3200" dirty="0" smtClean="0">
              <a:solidFill>
                <a:schemeClr val="bg1"/>
              </a:solidFill>
              <a:effectLst>
                <a:outerShdw blurRad="38100" dist="38100" dir="2700000" algn="tl">
                  <a:srgbClr val="000000">
                    <a:alpha val="43137"/>
                  </a:srgbClr>
                </a:outerShdw>
              </a:effectLst>
              <a:latin typeface="Arial Rounded MT Bold" pitchFamily="34" charset="0"/>
            </a:endParaRPr>
          </a:p>
        </p:txBody>
      </p:sp>
      <p:pic>
        <p:nvPicPr>
          <p:cNvPr id="1026" name="Picture 2" descr="C:\Documents and Settings\Jonathan Karlsson\Mina dokument\Mötesserier\Övrigt\Daniel 11\britannica.jpg"/>
          <p:cNvPicPr>
            <a:picLocks noChangeAspect="1" noChangeArrowheads="1"/>
          </p:cNvPicPr>
          <p:nvPr/>
        </p:nvPicPr>
        <p:blipFill>
          <a:blip r:embed="rId3" cstate="screen"/>
          <a:srcRect/>
          <a:stretch>
            <a:fillRect/>
          </a:stretch>
        </p:blipFill>
        <p:spPr bwMode="auto">
          <a:xfrm>
            <a:off x="6653122" y="1628800"/>
            <a:ext cx="2012265" cy="1368152"/>
          </a:xfrm>
          <a:prstGeom prst="rect">
            <a:avLst/>
          </a:prstGeom>
          <a:noFill/>
        </p:spPr>
      </p:pic>
      <p:sp>
        <p:nvSpPr>
          <p:cNvPr id="7" name="textruta 6"/>
          <p:cNvSpPr txBox="1"/>
          <p:nvPr/>
        </p:nvSpPr>
        <p:spPr>
          <a:xfrm>
            <a:off x="3563888" y="5805264"/>
            <a:ext cx="4664560" cy="369332"/>
          </a:xfrm>
          <a:prstGeom prst="rect">
            <a:avLst/>
          </a:prstGeom>
          <a:noFill/>
          <a:effectLst>
            <a:outerShdw blurRad="50800" dist="38100" dir="2700000" algn="tl" rotWithShape="0">
              <a:prstClr val="black">
                <a:alpha val="40000"/>
              </a:prstClr>
            </a:outerShdw>
          </a:effectLst>
        </p:spPr>
        <p:txBody>
          <a:bodyPr wrap="square" rtlCol="0">
            <a:spAutoFit/>
          </a:bodyPr>
          <a:lstStyle/>
          <a:p>
            <a:pPr marL="342900" indent="-342900" algn="r"/>
            <a:r>
              <a:rPr lang="sv-SE" b="1" dirty="0" err="1" smtClean="0">
                <a:solidFill>
                  <a:schemeClr val="bg1"/>
                </a:solidFill>
              </a:rPr>
              <a:t>Arikel</a:t>
            </a:r>
            <a:r>
              <a:rPr lang="sv-SE" b="1" dirty="0" smtClean="0">
                <a:solidFill>
                  <a:schemeClr val="bg1"/>
                </a:solidFill>
              </a:rPr>
              <a:t>: </a:t>
            </a:r>
            <a:r>
              <a:rPr lang="sv-SE" b="1" dirty="0" err="1" smtClean="0">
                <a:solidFill>
                  <a:schemeClr val="bg1"/>
                </a:solidFill>
              </a:rPr>
              <a:t>Antiochus</a:t>
            </a:r>
            <a:r>
              <a:rPr lang="sv-SE" b="1" dirty="0" smtClean="0">
                <a:solidFill>
                  <a:schemeClr val="bg1"/>
                </a:solidFill>
              </a:rPr>
              <a:t> III</a:t>
            </a:r>
            <a:endParaRPr lang="sv-SE" b="1" dirty="0">
              <a:solidFill>
                <a:schemeClr val="bg1"/>
              </a:solidFill>
            </a:endParaRPr>
          </a:p>
        </p:txBody>
      </p:sp>
      <p:grpSp>
        <p:nvGrpSpPr>
          <p:cNvPr id="6" name="Grupp 5"/>
          <p:cNvGrpSpPr/>
          <p:nvPr/>
        </p:nvGrpSpPr>
        <p:grpSpPr>
          <a:xfrm>
            <a:off x="179512" y="-27384"/>
            <a:ext cx="8640960" cy="1243300"/>
            <a:chOff x="179512" y="-27384"/>
            <a:chExt cx="8640960" cy="1243300"/>
          </a:xfrm>
        </p:grpSpPr>
        <p:sp>
          <p:nvSpPr>
            <p:cNvPr id="8" name="Femhörning 7"/>
            <p:cNvSpPr/>
            <p:nvPr/>
          </p:nvSpPr>
          <p:spPr>
            <a:xfrm>
              <a:off x="323528" y="-27384"/>
              <a:ext cx="720080" cy="360040"/>
            </a:xfrm>
            <a:prstGeom prst="homePlate">
              <a:avLst/>
            </a:prstGeom>
            <a:solidFill>
              <a:schemeClr val="bg1">
                <a:lumMod val="6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sv-SE"/>
            </a:p>
          </p:txBody>
        </p:sp>
        <p:cxnSp>
          <p:nvCxnSpPr>
            <p:cNvPr id="9" name="Rak pil 8"/>
            <p:cNvCxnSpPr/>
            <p:nvPr/>
          </p:nvCxnSpPr>
          <p:spPr>
            <a:xfrm rot="5400000" flipH="1" flipV="1">
              <a:off x="144302" y="493512"/>
              <a:ext cx="359246" cy="794"/>
            </a:xfrm>
            <a:prstGeom prst="straightConnector1">
              <a:avLst/>
            </a:prstGeom>
            <a:ln w="38100">
              <a:solidFill>
                <a:srgbClr val="FF0000"/>
              </a:solidFill>
              <a:tailEnd type="non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0" name="textruta 9"/>
            <p:cNvSpPr txBox="1"/>
            <p:nvPr/>
          </p:nvSpPr>
          <p:spPr>
            <a:xfrm>
              <a:off x="179512" y="673532"/>
              <a:ext cx="648072" cy="523220"/>
            </a:xfrm>
            <a:prstGeom prst="rect">
              <a:avLst/>
            </a:prstGeom>
            <a:noFill/>
          </p:spPr>
          <p:txBody>
            <a:bodyPr wrap="square" rtlCol="0">
              <a:spAutoFit/>
            </a:bodyPr>
            <a:lstStyle/>
            <a:p>
              <a:r>
                <a:rPr lang="sv-SE" sz="1400" b="1" dirty="0" smtClean="0">
                  <a:solidFill>
                    <a:schemeClr val="bg1"/>
                  </a:solidFill>
                </a:rPr>
                <a:t>539 </a:t>
              </a:r>
              <a:r>
                <a:rPr lang="sv-SE" sz="1400" b="1" dirty="0" err="1" smtClean="0">
                  <a:solidFill>
                    <a:schemeClr val="bg1"/>
                  </a:solidFill>
                </a:rPr>
                <a:t>f.Kr</a:t>
              </a:r>
              <a:endParaRPr lang="sv-SE" sz="1400" b="1" dirty="0">
                <a:solidFill>
                  <a:schemeClr val="bg1"/>
                </a:solidFill>
              </a:endParaRPr>
            </a:p>
          </p:txBody>
        </p:sp>
        <p:sp>
          <p:nvSpPr>
            <p:cNvPr id="11" name="V-form 10"/>
            <p:cNvSpPr/>
            <p:nvPr/>
          </p:nvSpPr>
          <p:spPr>
            <a:xfrm>
              <a:off x="899592" y="-27384"/>
              <a:ext cx="792088" cy="360040"/>
            </a:xfrm>
            <a:prstGeom prst="chevron">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sv-SE">
                <a:solidFill>
                  <a:schemeClr val="tx1"/>
                </a:solidFill>
              </a:endParaRPr>
            </a:p>
          </p:txBody>
        </p:sp>
        <p:sp>
          <p:nvSpPr>
            <p:cNvPr id="12" name="V-form 11"/>
            <p:cNvSpPr/>
            <p:nvPr/>
          </p:nvSpPr>
          <p:spPr>
            <a:xfrm>
              <a:off x="1547664" y="-27384"/>
              <a:ext cx="2304256" cy="360040"/>
            </a:xfrm>
            <a:prstGeom prst="chevron">
              <a:avLst/>
            </a:prstGeom>
            <a:solidFill>
              <a:schemeClr val="tx1">
                <a:lumMod val="75000"/>
                <a:lumOff val="25000"/>
              </a:schemeClr>
            </a:solidFill>
          </p:spPr>
          <p:style>
            <a:lnRef idx="0">
              <a:schemeClr val="dk1"/>
            </a:lnRef>
            <a:fillRef idx="3">
              <a:schemeClr val="dk1"/>
            </a:fillRef>
            <a:effectRef idx="3">
              <a:schemeClr val="dk1"/>
            </a:effectRef>
            <a:fontRef idx="minor">
              <a:schemeClr val="lt1"/>
            </a:fontRef>
          </p:style>
          <p:txBody>
            <a:bodyPr rtlCol="0" anchor="ctr"/>
            <a:lstStyle/>
            <a:p>
              <a:pPr algn="ctr"/>
              <a:endParaRPr lang="sv-SE">
                <a:solidFill>
                  <a:schemeClr val="tx1"/>
                </a:solidFill>
              </a:endParaRPr>
            </a:p>
          </p:txBody>
        </p:sp>
        <p:sp>
          <p:nvSpPr>
            <p:cNvPr id="13" name="V-form 12"/>
            <p:cNvSpPr/>
            <p:nvPr/>
          </p:nvSpPr>
          <p:spPr>
            <a:xfrm>
              <a:off x="3707904" y="-27384"/>
              <a:ext cx="4536504" cy="360040"/>
            </a:xfrm>
            <a:prstGeom prst="chevron">
              <a:avLst/>
            </a:prstGeom>
            <a:gradFill>
              <a:gsLst>
                <a:gs pos="0">
                  <a:srgbClr val="4C216D"/>
                </a:gs>
                <a:gs pos="90000">
                  <a:srgbClr val="C00000"/>
                </a:gs>
              </a:gsLst>
              <a:lin ang="5400000" scaled="0"/>
            </a:gradFill>
          </p:spPr>
          <p:style>
            <a:lnRef idx="0">
              <a:schemeClr val="dk1"/>
            </a:lnRef>
            <a:fillRef idx="3">
              <a:schemeClr val="dk1"/>
            </a:fillRef>
            <a:effectRef idx="3">
              <a:schemeClr val="dk1"/>
            </a:effectRef>
            <a:fontRef idx="minor">
              <a:schemeClr val="lt1"/>
            </a:fontRef>
          </p:style>
          <p:txBody>
            <a:bodyPr rtlCol="0" anchor="ctr"/>
            <a:lstStyle/>
            <a:p>
              <a:pPr algn="ctr"/>
              <a:endParaRPr lang="sv-SE">
                <a:solidFill>
                  <a:schemeClr val="tx1"/>
                </a:solidFill>
              </a:endParaRPr>
            </a:p>
          </p:txBody>
        </p:sp>
        <p:sp>
          <p:nvSpPr>
            <p:cNvPr id="14" name="V-form 13"/>
            <p:cNvSpPr/>
            <p:nvPr/>
          </p:nvSpPr>
          <p:spPr>
            <a:xfrm>
              <a:off x="8100392" y="-27384"/>
              <a:ext cx="720080" cy="360040"/>
            </a:xfrm>
            <a:prstGeom prst="chevron">
              <a:avLst>
                <a:gd name="adj" fmla="val 0"/>
              </a:avLst>
            </a:prstGeom>
            <a:solidFill>
              <a:schemeClr val="accent1">
                <a:lumMod val="50000"/>
              </a:schemeClr>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sv-SE">
                <a:solidFill>
                  <a:schemeClr val="tx1"/>
                </a:solidFill>
              </a:endParaRPr>
            </a:p>
          </p:txBody>
        </p:sp>
        <p:cxnSp>
          <p:nvCxnSpPr>
            <p:cNvPr id="15" name="Rak pil 14"/>
            <p:cNvCxnSpPr/>
            <p:nvPr/>
          </p:nvCxnSpPr>
          <p:spPr>
            <a:xfrm rot="5400000" flipH="1" flipV="1">
              <a:off x="7898600" y="511882"/>
              <a:ext cx="359246" cy="794"/>
            </a:xfrm>
            <a:prstGeom prst="straightConnector1">
              <a:avLst/>
            </a:prstGeom>
            <a:ln w="38100">
              <a:solidFill>
                <a:srgbClr val="FF0000"/>
              </a:solidFill>
              <a:tailEnd type="non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6" name="textruta 15"/>
            <p:cNvSpPr txBox="1"/>
            <p:nvPr/>
          </p:nvSpPr>
          <p:spPr>
            <a:xfrm>
              <a:off x="7668344" y="692696"/>
              <a:ext cx="792088" cy="523220"/>
            </a:xfrm>
            <a:prstGeom prst="rect">
              <a:avLst/>
            </a:prstGeom>
            <a:noFill/>
          </p:spPr>
          <p:txBody>
            <a:bodyPr wrap="square" rtlCol="0">
              <a:spAutoFit/>
            </a:bodyPr>
            <a:lstStyle/>
            <a:p>
              <a:pPr algn="ctr"/>
              <a:r>
                <a:rPr lang="sv-SE" sz="1400" b="1" dirty="0" smtClean="0">
                  <a:solidFill>
                    <a:schemeClr val="bg1"/>
                  </a:solidFill>
                </a:rPr>
                <a:t>Ändens tid</a:t>
              </a:r>
              <a:endParaRPr lang="sv-SE" sz="1400" b="1" dirty="0">
                <a:solidFill>
                  <a:schemeClr val="bg1"/>
                </a:solidFill>
              </a:endParaRPr>
            </a:p>
          </p:txBody>
        </p:sp>
        <p:cxnSp>
          <p:nvCxnSpPr>
            <p:cNvPr id="17" name="Rak pil 16"/>
            <p:cNvCxnSpPr/>
            <p:nvPr/>
          </p:nvCxnSpPr>
          <p:spPr>
            <a:xfrm rot="5400000" flipH="1" flipV="1">
              <a:off x="1921793" y="345951"/>
              <a:ext cx="691902" cy="1588"/>
            </a:xfrm>
            <a:prstGeom prst="straightConnector1">
              <a:avLst/>
            </a:prstGeom>
            <a:ln w="38100">
              <a:solidFill>
                <a:srgbClr val="FF0000"/>
              </a:solidFill>
              <a:tailEnd type="non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8" name="textruta 17"/>
            <p:cNvSpPr txBox="1"/>
            <p:nvPr/>
          </p:nvSpPr>
          <p:spPr>
            <a:xfrm>
              <a:off x="2123728" y="672951"/>
              <a:ext cx="360040" cy="307777"/>
            </a:xfrm>
            <a:prstGeom prst="rect">
              <a:avLst/>
            </a:prstGeom>
            <a:noFill/>
          </p:spPr>
          <p:txBody>
            <a:bodyPr wrap="square" rtlCol="0">
              <a:spAutoFit/>
            </a:bodyPr>
            <a:lstStyle/>
            <a:p>
              <a:r>
                <a:rPr lang="sv-SE" sz="1400" b="1" dirty="0" smtClean="0">
                  <a:solidFill>
                    <a:schemeClr val="bg1"/>
                  </a:solidFill>
                  <a:effectLst>
                    <a:outerShdw blurRad="38100" dist="38100" dir="2700000" algn="tl">
                      <a:srgbClr val="000000">
                        <a:alpha val="43137"/>
                      </a:srgbClr>
                    </a:outerShdw>
                  </a:effectLst>
                </a:rPr>
                <a:t>0</a:t>
              </a:r>
              <a:endParaRPr lang="sv-SE" sz="1400" b="1" dirty="0">
                <a:solidFill>
                  <a:schemeClr val="bg1"/>
                </a:solidFill>
                <a:effectLst>
                  <a:outerShdw blurRad="38100" dist="38100" dir="2700000" algn="tl">
                    <a:srgbClr val="000000">
                      <a:alpha val="43137"/>
                    </a:srgbClr>
                  </a:outerShdw>
                </a:effectLst>
              </a:endParaRPr>
            </a:p>
          </p:txBody>
        </p:sp>
      </p:grpSp>
      <p:cxnSp>
        <p:nvCxnSpPr>
          <p:cNvPr id="21" name="Rak pil 20"/>
          <p:cNvCxnSpPr/>
          <p:nvPr/>
        </p:nvCxnSpPr>
        <p:spPr>
          <a:xfrm rot="5400000" flipH="1" flipV="1">
            <a:off x="1029376" y="368660"/>
            <a:ext cx="576064" cy="216024"/>
          </a:xfrm>
          <a:prstGeom prst="straightConnector1">
            <a:avLst/>
          </a:prstGeom>
          <a:ln w="44450">
            <a:solidFill>
              <a:srgbClr val="C00000"/>
            </a:solidFill>
            <a:headEnd type="none"/>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613226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ruta 3"/>
          <p:cNvSpPr txBox="1"/>
          <p:nvPr/>
        </p:nvSpPr>
        <p:spPr>
          <a:xfrm>
            <a:off x="928662" y="785794"/>
            <a:ext cx="7286676" cy="830997"/>
          </a:xfrm>
          <a:prstGeom prst="rect">
            <a:avLst/>
          </a:prstGeom>
          <a:noFill/>
          <a:effectLst>
            <a:outerShdw blurRad="50800" dist="38100" dir="2700000" algn="tl" rotWithShape="0">
              <a:prstClr val="black">
                <a:alpha val="40000"/>
              </a:prstClr>
            </a:outerShdw>
          </a:effectLst>
        </p:spPr>
        <p:txBody>
          <a:bodyPr wrap="square" rtlCol="0">
            <a:spAutoFit/>
          </a:bodyPr>
          <a:lstStyle/>
          <a:p>
            <a:r>
              <a:rPr lang="sv-SE" sz="4800" dirty="0" smtClean="0">
                <a:solidFill>
                  <a:srgbClr val="FFC000"/>
                </a:solidFill>
                <a:latin typeface="Berlin Sans FB Demi" pitchFamily="34" charset="0"/>
              </a:rPr>
              <a:t>Daniel 11:14-15</a:t>
            </a:r>
            <a:endParaRPr lang="sv-SE" sz="4800" dirty="0">
              <a:solidFill>
                <a:srgbClr val="FFC000"/>
              </a:solidFill>
              <a:latin typeface="Berlin Sans FB Demi" pitchFamily="34" charset="0"/>
            </a:endParaRPr>
          </a:p>
        </p:txBody>
      </p:sp>
      <p:sp>
        <p:nvSpPr>
          <p:cNvPr id="5" name="Rektangel 4"/>
          <p:cNvSpPr/>
          <p:nvPr/>
        </p:nvSpPr>
        <p:spPr>
          <a:xfrm>
            <a:off x="0" y="1772816"/>
            <a:ext cx="9144000" cy="3456384"/>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sv-SE"/>
          </a:p>
        </p:txBody>
      </p:sp>
      <p:sp>
        <p:nvSpPr>
          <p:cNvPr id="40" name="Femhörning 39"/>
          <p:cNvSpPr/>
          <p:nvPr/>
        </p:nvSpPr>
        <p:spPr>
          <a:xfrm>
            <a:off x="0" y="1772816"/>
            <a:ext cx="1259632" cy="3456384"/>
          </a:xfrm>
          <a:prstGeom prst="homePlate">
            <a:avLst>
              <a:gd name="adj" fmla="val 92603"/>
            </a:avLst>
          </a:prstGeom>
          <a:solidFill>
            <a:schemeClr val="bg1">
              <a:lumMod val="75000"/>
            </a:schemeClr>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sv-SE"/>
          </a:p>
        </p:txBody>
      </p:sp>
      <p:sp>
        <p:nvSpPr>
          <p:cNvPr id="21" name="textruta 20"/>
          <p:cNvSpPr txBox="1"/>
          <p:nvPr/>
        </p:nvSpPr>
        <p:spPr>
          <a:xfrm>
            <a:off x="539552" y="4293096"/>
            <a:ext cx="1368152" cy="646331"/>
          </a:xfrm>
          <a:prstGeom prst="rect">
            <a:avLst/>
          </a:prstGeom>
          <a:noFill/>
          <a:effectLst>
            <a:outerShdw blurRad="50800" dist="38100" dir="2700000" algn="tl" rotWithShape="0">
              <a:prstClr val="black">
                <a:alpha val="40000"/>
              </a:prstClr>
            </a:outerShdw>
          </a:effectLst>
        </p:spPr>
        <p:txBody>
          <a:bodyPr wrap="square" rtlCol="0">
            <a:spAutoFit/>
          </a:bodyPr>
          <a:lstStyle/>
          <a:p>
            <a:pPr marL="342900" indent="-342900" algn="ctr"/>
            <a:r>
              <a:rPr lang="sv-SE" b="1" dirty="0" smtClean="0">
                <a:solidFill>
                  <a:schemeClr val="bg1"/>
                </a:solidFill>
                <a:effectLst>
                  <a:outerShdw blurRad="38100" dist="38100" dir="2700000" algn="tl">
                    <a:srgbClr val="000000">
                      <a:alpha val="43137"/>
                    </a:srgbClr>
                  </a:outerShdw>
                </a:effectLst>
              </a:rPr>
              <a:t>Alexander </a:t>
            </a:r>
          </a:p>
          <a:p>
            <a:pPr marL="342900" indent="-342900" algn="ctr"/>
            <a:r>
              <a:rPr lang="sv-SE" b="1" dirty="0" smtClean="0">
                <a:solidFill>
                  <a:schemeClr val="bg1"/>
                </a:solidFill>
                <a:effectLst>
                  <a:outerShdw blurRad="38100" dist="38100" dir="2700000" algn="tl">
                    <a:srgbClr val="000000">
                      <a:alpha val="43137"/>
                    </a:srgbClr>
                  </a:outerShdw>
                </a:effectLst>
              </a:rPr>
              <a:t>den store</a:t>
            </a:r>
            <a:endParaRPr lang="sv-SE" b="1" dirty="0">
              <a:solidFill>
                <a:schemeClr val="bg1"/>
              </a:solidFill>
              <a:effectLst>
                <a:outerShdw blurRad="38100" dist="38100" dir="2700000" algn="tl">
                  <a:srgbClr val="000000">
                    <a:alpha val="43137"/>
                  </a:srgbClr>
                </a:outerShdw>
              </a:effectLst>
            </a:endParaRPr>
          </a:p>
        </p:txBody>
      </p:sp>
      <p:grpSp>
        <p:nvGrpSpPr>
          <p:cNvPr id="2" name="Grupp 17"/>
          <p:cNvGrpSpPr/>
          <p:nvPr/>
        </p:nvGrpSpPr>
        <p:grpSpPr>
          <a:xfrm>
            <a:off x="179512" y="-27384"/>
            <a:ext cx="8640960" cy="1243300"/>
            <a:chOff x="179512" y="-27384"/>
            <a:chExt cx="8640960" cy="1243300"/>
          </a:xfrm>
        </p:grpSpPr>
        <p:sp>
          <p:nvSpPr>
            <p:cNvPr id="25" name="Femhörning 24"/>
            <p:cNvSpPr/>
            <p:nvPr/>
          </p:nvSpPr>
          <p:spPr>
            <a:xfrm>
              <a:off x="323528" y="-27384"/>
              <a:ext cx="720080" cy="360040"/>
            </a:xfrm>
            <a:prstGeom prst="homePlate">
              <a:avLst/>
            </a:prstGeom>
            <a:solidFill>
              <a:schemeClr val="bg1">
                <a:lumMod val="6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sv-SE"/>
            </a:p>
          </p:txBody>
        </p:sp>
        <p:cxnSp>
          <p:nvCxnSpPr>
            <p:cNvPr id="27" name="Rak pil 26"/>
            <p:cNvCxnSpPr/>
            <p:nvPr/>
          </p:nvCxnSpPr>
          <p:spPr>
            <a:xfrm rot="5400000" flipH="1" flipV="1">
              <a:off x="144302" y="493512"/>
              <a:ext cx="359246" cy="794"/>
            </a:xfrm>
            <a:prstGeom prst="straightConnector1">
              <a:avLst/>
            </a:prstGeom>
            <a:ln w="38100">
              <a:solidFill>
                <a:srgbClr val="FF0000"/>
              </a:solidFill>
              <a:tailEnd type="non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8" name="textruta 27"/>
            <p:cNvSpPr txBox="1"/>
            <p:nvPr/>
          </p:nvSpPr>
          <p:spPr>
            <a:xfrm>
              <a:off x="179512" y="673532"/>
              <a:ext cx="648072" cy="523220"/>
            </a:xfrm>
            <a:prstGeom prst="rect">
              <a:avLst/>
            </a:prstGeom>
            <a:noFill/>
          </p:spPr>
          <p:txBody>
            <a:bodyPr wrap="square" rtlCol="0">
              <a:spAutoFit/>
            </a:bodyPr>
            <a:lstStyle/>
            <a:p>
              <a:r>
                <a:rPr lang="sv-SE" sz="1400" b="1" dirty="0" smtClean="0">
                  <a:solidFill>
                    <a:schemeClr val="bg1"/>
                  </a:solidFill>
                  <a:effectLst>
                    <a:outerShdw blurRad="38100" dist="38100" dir="2700000" algn="tl">
                      <a:srgbClr val="000000">
                        <a:alpha val="43137"/>
                      </a:srgbClr>
                    </a:outerShdw>
                  </a:effectLst>
                </a:rPr>
                <a:t>539 </a:t>
              </a:r>
              <a:r>
                <a:rPr lang="sv-SE" sz="1400" b="1" dirty="0" err="1" smtClean="0">
                  <a:solidFill>
                    <a:schemeClr val="bg1"/>
                  </a:solidFill>
                  <a:effectLst>
                    <a:outerShdw blurRad="38100" dist="38100" dir="2700000" algn="tl">
                      <a:srgbClr val="000000">
                        <a:alpha val="43137"/>
                      </a:srgbClr>
                    </a:outerShdw>
                  </a:effectLst>
                </a:rPr>
                <a:t>f.Kr</a:t>
              </a:r>
              <a:endParaRPr lang="sv-SE" sz="1400" b="1" dirty="0">
                <a:solidFill>
                  <a:schemeClr val="bg1"/>
                </a:solidFill>
                <a:effectLst>
                  <a:outerShdw blurRad="38100" dist="38100" dir="2700000" algn="tl">
                    <a:srgbClr val="000000">
                      <a:alpha val="43137"/>
                    </a:srgbClr>
                  </a:outerShdw>
                </a:effectLst>
              </a:endParaRPr>
            </a:p>
          </p:txBody>
        </p:sp>
        <p:sp>
          <p:nvSpPr>
            <p:cNvPr id="29" name="V-form 28"/>
            <p:cNvSpPr/>
            <p:nvPr/>
          </p:nvSpPr>
          <p:spPr>
            <a:xfrm>
              <a:off x="899592" y="-27384"/>
              <a:ext cx="792088" cy="360040"/>
            </a:xfrm>
            <a:prstGeom prst="chevron">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sv-SE">
                <a:solidFill>
                  <a:schemeClr val="tx1"/>
                </a:solidFill>
              </a:endParaRPr>
            </a:p>
          </p:txBody>
        </p:sp>
        <p:sp>
          <p:nvSpPr>
            <p:cNvPr id="30" name="V-form 29"/>
            <p:cNvSpPr/>
            <p:nvPr/>
          </p:nvSpPr>
          <p:spPr>
            <a:xfrm>
              <a:off x="1547664" y="-27384"/>
              <a:ext cx="2304256" cy="360040"/>
            </a:xfrm>
            <a:prstGeom prst="chevron">
              <a:avLst/>
            </a:prstGeom>
            <a:solidFill>
              <a:schemeClr val="tx1">
                <a:lumMod val="75000"/>
                <a:lumOff val="25000"/>
              </a:schemeClr>
            </a:solidFill>
          </p:spPr>
          <p:style>
            <a:lnRef idx="0">
              <a:schemeClr val="dk1"/>
            </a:lnRef>
            <a:fillRef idx="3">
              <a:schemeClr val="dk1"/>
            </a:fillRef>
            <a:effectRef idx="3">
              <a:schemeClr val="dk1"/>
            </a:effectRef>
            <a:fontRef idx="minor">
              <a:schemeClr val="lt1"/>
            </a:fontRef>
          </p:style>
          <p:txBody>
            <a:bodyPr rtlCol="0" anchor="ctr"/>
            <a:lstStyle/>
            <a:p>
              <a:pPr algn="ctr"/>
              <a:endParaRPr lang="sv-SE">
                <a:solidFill>
                  <a:schemeClr val="tx1"/>
                </a:solidFill>
              </a:endParaRPr>
            </a:p>
          </p:txBody>
        </p:sp>
        <p:sp>
          <p:nvSpPr>
            <p:cNvPr id="31" name="V-form 30"/>
            <p:cNvSpPr/>
            <p:nvPr/>
          </p:nvSpPr>
          <p:spPr>
            <a:xfrm>
              <a:off x="3707904" y="-27384"/>
              <a:ext cx="4536504" cy="360040"/>
            </a:xfrm>
            <a:prstGeom prst="chevron">
              <a:avLst/>
            </a:prstGeom>
            <a:gradFill>
              <a:gsLst>
                <a:gs pos="0">
                  <a:srgbClr val="4C216D"/>
                </a:gs>
                <a:gs pos="90000">
                  <a:srgbClr val="C00000"/>
                </a:gs>
              </a:gsLst>
              <a:lin ang="5400000" scaled="0"/>
            </a:gradFill>
          </p:spPr>
          <p:style>
            <a:lnRef idx="0">
              <a:schemeClr val="dk1"/>
            </a:lnRef>
            <a:fillRef idx="3">
              <a:schemeClr val="dk1"/>
            </a:fillRef>
            <a:effectRef idx="3">
              <a:schemeClr val="dk1"/>
            </a:effectRef>
            <a:fontRef idx="minor">
              <a:schemeClr val="lt1"/>
            </a:fontRef>
          </p:style>
          <p:txBody>
            <a:bodyPr rtlCol="0" anchor="ctr"/>
            <a:lstStyle/>
            <a:p>
              <a:pPr algn="ctr"/>
              <a:endParaRPr lang="sv-SE">
                <a:solidFill>
                  <a:schemeClr val="tx1"/>
                </a:solidFill>
              </a:endParaRPr>
            </a:p>
          </p:txBody>
        </p:sp>
        <p:sp>
          <p:nvSpPr>
            <p:cNvPr id="32" name="V-form 31"/>
            <p:cNvSpPr/>
            <p:nvPr/>
          </p:nvSpPr>
          <p:spPr>
            <a:xfrm>
              <a:off x="8100392" y="-27384"/>
              <a:ext cx="720080" cy="360040"/>
            </a:xfrm>
            <a:prstGeom prst="chevron">
              <a:avLst>
                <a:gd name="adj" fmla="val 0"/>
              </a:avLst>
            </a:prstGeom>
            <a:solidFill>
              <a:schemeClr val="accent1">
                <a:lumMod val="50000"/>
              </a:schemeClr>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sv-SE">
                <a:solidFill>
                  <a:schemeClr val="tx1"/>
                </a:solidFill>
              </a:endParaRPr>
            </a:p>
          </p:txBody>
        </p:sp>
        <p:cxnSp>
          <p:nvCxnSpPr>
            <p:cNvPr id="33" name="Rak pil 32"/>
            <p:cNvCxnSpPr/>
            <p:nvPr/>
          </p:nvCxnSpPr>
          <p:spPr>
            <a:xfrm rot="5400000" flipH="1" flipV="1">
              <a:off x="7898600" y="511882"/>
              <a:ext cx="359246" cy="794"/>
            </a:xfrm>
            <a:prstGeom prst="straightConnector1">
              <a:avLst/>
            </a:prstGeom>
            <a:ln w="38100">
              <a:solidFill>
                <a:srgbClr val="FF0000"/>
              </a:solidFill>
              <a:tailEnd type="non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4" name="textruta 33"/>
            <p:cNvSpPr txBox="1"/>
            <p:nvPr/>
          </p:nvSpPr>
          <p:spPr>
            <a:xfrm>
              <a:off x="7668344" y="692696"/>
              <a:ext cx="792088" cy="523220"/>
            </a:xfrm>
            <a:prstGeom prst="rect">
              <a:avLst/>
            </a:prstGeom>
            <a:noFill/>
          </p:spPr>
          <p:txBody>
            <a:bodyPr wrap="square" rtlCol="0">
              <a:spAutoFit/>
            </a:bodyPr>
            <a:lstStyle/>
            <a:p>
              <a:pPr algn="ctr"/>
              <a:r>
                <a:rPr lang="sv-SE" sz="1400" b="1" dirty="0" smtClean="0">
                  <a:solidFill>
                    <a:schemeClr val="bg1"/>
                  </a:solidFill>
                </a:rPr>
                <a:t>Ändens tid</a:t>
              </a:r>
              <a:endParaRPr lang="sv-SE" sz="1400" b="1" dirty="0">
                <a:solidFill>
                  <a:schemeClr val="bg1"/>
                </a:solidFill>
              </a:endParaRPr>
            </a:p>
          </p:txBody>
        </p:sp>
        <p:cxnSp>
          <p:nvCxnSpPr>
            <p:cNvPr id="35" name="Rak pil 34"/>
            <p:cNvCxnSpPr/>
            <p:nvPr/>
          </p:nvCxnSpPr>
          <p:spPr>
            <a:xfrm rot="5400000" flipH="1" flipV="1">
              <a:off x="1921793" y="345951"/>
              <a:ext cx="691902" cy="1588"/>
            </a:xfrm>
            <a:prstGeom prst="straightConnector1">
              <a:avLst/>
            </a:prstGeom>
            <a:ln w="38100">
              <a:solidFill>
                <a:srgbClr val="FF0000"/>
              </a:solidFill>
              <a:tailEnd type="non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6" name="textruta 35"/>
            <p:cNvSpPr txBox="1"/>
            <p:nvPr/>
          </p:nvSpPr>
          <p:spPr>
            <a:xfrm>
              <a:off x="2123728" y="672951"/>
              <a:ext cx="360040" cy="307777"/>
            </a:xfrm>
            <a:prstGeom prst="rect">
              <a:avLst/>
            </a:prstGeom>
            <a:noFill/>
          </p:spPr>
          <p:txBody>
            <a:bodyPr wrap="square" rtlCol="0">
              <a:spAutoFit/>
            </a:bodyPr>
            <a:lstStyle/>
            <a:p>
              <a:r>
                <a:rPr lang="sv-SE" sz="1400" b="1" dirty="0" smtClean="0">
                  <a:solidFill>
                    <a:schemeClr val="bg1"/>
                  </a:solidFill>
                  <a:effectLst>
                    <a:outerShdw blurRad="38100" dist="38100" dir="2700000" algn="tl">
                      <a:srgbClr val="000000">
                        <a:alpha val="43137"/>
                      </a:srgbClr>
                    </a:outerShdw>
                  </a:effectLst>
                </a:rPr>
                <a:t>0</a:t>
              </a:r>
              <a:endParaRPr lang="sv-SE" sz="1400" b="1" dirty="0">
                <a:solidFill>
                  <a:schemeClr val="bg1"/>
                </a:solidFill>
                <a:effectLst>
                  <a:outerShdw blurRad="38100" dist="38100" dir="2700000" algn="tl">
                    <a:srgbClr val="000000">
                      <a:alpha val="43137"/>
                    </a:srgbClr>
                  </a:outerShdw>
                </a:effectLst>
              </a:endParaRPr>
            </a:p>
          </p:txBody>
        </p:sp>
      </p:grpSp>
      <p:cxnSp>
        <p:nvCxnSpPr>
          <p:cNvPr id="37" name="Rak pil 36"/>
          <p:cNvCxnSpPr/>
          <p:nvPr/>
        </p:nvCxnSpPr>
        <p:spPr>
          <a:xfrm rot="5400000" flipH="1" flipV="1">
            <a:off x="-36512" y="836712"/>
            <a:ext cx="1440160" cy="432048"/>
          </a:xfrm>
          <a:prstGeom prst="straightConnector1">
            <a:avLst/>
          </a:prstGeom>
          <a:ln w="44450">
            <a:solidFill>
              <a:srgbClr val="C00000"/>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38" name="Rektangel 37"/>
          <p:cNvSpPr/>
          <p:nvPr/>
        </p:nvSpPr>
        <p:spPr>
          <a:xfrm>
            <a:off x="899592" y="0"/>
            <a:ext cx="648072" cy="332656"/>
          </a:xfrm>
          <a:prstGeom prst="rect">
            <a:avLst/>
          </a:prstGeom>
          <a:noFill/>
          <a:ln w="28575">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1" name="Rektangel 40"/>
          <p:cNvSpPr/>
          <p:nvPr/>
        </p:nvSpPr>
        <p:spPr>
          <a:xfrm>
            <a:off x="0" y="1772816"/>
            <a:ext cx="9144000" cy="3456384"/>
          </a:xfrm>
          <a:prstGeom prst="rect">
            <a:avLst/>
          </a:prstGeom>
          <a:noFill/>
          <a:ln w="28575">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6" name="textruta 25"/>
          <p:cNvSpPr txBox="1"/>
          <p:nvPr/>
        </p:nvSpPr>
        <p:spPr>
          <a:xfrm>
            <a:off x="1547664" y="4869160"/>
            <a:ext cx="1368152" cy="369332"/>
          </a:xfrm>
          <a:prstGeom prst="rect">
            <a:avLst/>
          </a:prstGeom>
          <a:noFill/>
          <a:effectLst>
            <a:outerShdw blurRad="50800" dist="38100" dir="2700000" algn="tl" rotWithShape="0">
              <a:prstClr val="black">
                <a:alpha val="40000"/>
              </a:prstClr>
            </a:outerShdw>
          </a:effectLst>
        </p:spPr>
        <p:txBody>
          <a:bodyPr wrap="square" rtlCol="0">
            <a:spAutoFit/>
          </a:bodyPr>
          <a:lstStyle/>
          <a:p>
            <a:pPr marL="342900" indent="-342900" algn="ctr"/>
            <a:r>
              <a:rPr lang="sv-SE" b="1" dirty="0" smtClean="0">
                <a:solidFill>
                  <a:schemeClr val="bg1"/>
                </a:solidFill>
                <a:effectLst>
                  <a:outerShdw blurRad="38100" dist="38100" dir="2700000" algn="tl">
                    <a:srgbClr val="000000">
                      <a:alpha val="43137"/>
                    </a:srgbClr>
                  </a:outerShdw>
                </a:effectLst>
              </a:rPr>
              <a:t>Ptolemaios I</a:t>
            </a:r>
            <a:endParaRPr lang="sv-SE" b="1" dirty="0">
              <a:solidFill>
                <a:schemeClr val="bg1"/>
              </a:solidFill>
              <a:effectLst>
                <a:outerShdw blurRad="38100" dist="38100" dir="2700000" algn="tl">
                  <a:srgbClr val="000000">
                    <a:alpha val="43137"/>
                  </a:srgbClr>
                </a:outerShdw>
              </a:effectLst>
            </a:endParaRPr>
          </a:p>
        </p:txBody>
      </p:sp>
      <p:sp>
        <p:nvSpPr>
          <p:cNvPr id="24" name="textruta 23"/>
          <p:cNvSpPr txBox="1"/>
          <p:nvPr/>
        </p:nvSpPr>
        <p:spPr>
          <a:xfrm>
            <a:off x="1763688" y="1844824"/>
            <a:ext cx="1152128" cy="369332"/>
          </a:xfrm>
          <a:prstGeom prst="rect">
            <a:avLst/>
          </a:prstGeom>
          <a:noFill/>
          <a:effectLst>
            <a:outerShdw blurRad="50800" dist="38100" dir="2700000" algn="tl" rotWithShape="0">
              <a:prstClr val="black">
                <a:alpha val="40000"/>
              </a:prstClr>
            </a:outerShdw>
          </a:effectLst>
        </p:spPr>
        <p:txBody>
          <a:bodyPr wrap="square" rtlCol="0">
            <a:spAutoFit/>
          </a:bodyPr>
          <a:lstStyle/>
          <a:p>
            <a:pPr marL="342900" indent="-342900" algn="ctr"/>
            <a:r>
              <a:rPr lang="sv-SE" b="1" dirty="0" err="1" smtClean="0">
                <a:solidFill>
                  <a:schemeClr val="bg1"/>
                </a:solidFill>
                <a:effectLst>
                  <a:outerShdw blurRad="38100" dist="38100" dir="2700000" algn="tl">
                    <a:srgbClr val="000000">
                      <a:alpha val="43137"/>
                    </a:srgbClr>
                  </a:outerShdw>
                </a:effectLst>
              </a:rPr>
              <a:t>Seleukos</a:t>
            </a:r>
            <a:r>
              <a:rPr lang="sv-SE" b="1" dirty="0" smtClean="0">
                <a:solidFill>
                  <a:schemeClr val="bg1"/>
                </a:solidFill>
                <a:effectLst>
                  <a:outerShdw blurRad="38100" dist="38100" dir="2700000" algn="tl">
                    <a:srgbClr val="000000">
                      <a:alpha val="43137"/>
                    </a:srgbClr>
                  </a:outerShdw>
                </a:effectLst>
              </a:rPr>
              <a:t> I</a:t>
            </a:r>
            <a:endParaRPr lang="sv-SE" b="1" dirty="0">
              <a:solidFill>
                <a:schemeClr val="bg1"/>
              </a:solidFill>
              <a:effectLst>
                <a:outerShdw blurRad="38100" dist="38100" dir="2700000" algn="tl">
                  <a:srgbClr val="000000">
                    <a:alpha val="43137"/>
                  </a:srgbClr>
                </a:outerShdw>
              </a:effectLst>
            </a:endParaRPr>
          </a:p>
        </p:txBody>
      </p:sp>
      <p:grpSp>
        <p:nvGrpSpPr>
          <p:cNvPr id="7" name="Grupp 48"/>
          <p:cNvGrpSpPr/>
          <p:nvPr/>
        </p:nvGrpSpPr>
        <p:grpSpPr>
          <a:xfrm>
            <a:off x="3779912" y="1844824"/>
            <a:ext cx="1296144" cy="1579395"/>
            <a:chOff x="3779912" y="1844824"/>
            <a:chExt cx="1296144" cy="1579395"/>
          </a:xfrm>
        </p:grpSpPr>
        <p:pic>
          <p:nvPicPr>
            <p:cNvPr id="2050" name="Picture 2" descr="C:\Documents and Settings\Jonathan Karlsson\Mina dokument\Mötesserier\Övrigt\Daniel 11\AntiochusII.jpg"/>
            <p:cNvPicPr>
              <a:picLocks noChangeAspect="1" noChangeArrowheads="1"/>
            </p:cNvPicPr>
            <p:nvPr/>
          </p:nvPicPr>
          <p:blipFill>
            <a:blip r:embed="rId3" cstate="screen"/>
            <a:srcRect/>
            <a:stretch>
              <a:fillRect/>
            </a:stretch>
          </p:blipFill>
          <p:spPr bwMode="auto">
            <a:xfrm>
              <a:off x="3851920" y="2276872"/>
              <a:ext cx="1153237" cy="1147347"/>
            </a:xfrm>
            <a:prstGeom prst="rect">
              <a:avLst/>
            </a:prstGeom>
            <a:noFill/>
          </p:spPr>
        </p:pic>
        <p:sp>
          <p:nvSpPr>
            <p:cNvPr id="43" name="textruta 42"/>
            <p:cNvSpPr txBox="1"/>
            <p:nvPr/>
          </p:nvSpPr>
          <p:spPr>
            <a:xfrm>
              <a:off x="3779912" y="1844824"/>
              <a:ext cx="1296144" cy="369332"/>
            </a:xfrm>
            <a:prstGeom prst="rect">
              <a:avLst/>
            </a:prstGeom>
            <a:noFill/>
            <a:effectLst>
              <a:outerShdw blurRad="50800" dist="38100" dir="2700000" algn="tl" rotWithShape="0">
                <a:prstClr val="black">
                  <a:alpha val="40000"/>
                </a:prstClr>
              </a:outerShdw>
            </a:effectLst>
          </p:spPr>
          <p:txBody>
            <a:bodyPr wrap="square" rtlCol="0">
              <a:spAutoFit/>
            </a:bodyPr>
            <a:lstStyle/>
            <a:p>
              <a:pPr marL="342900" indent="-342900" algn="ctr"/>
              <a:r>
                <a:rPr lang="sv-SE" b="1" dirty="0" err="1" smtClean="0">
                  <a:solidFill>
                    <a:schemeClr val="bg1"/>
                  </a:solidFill>
                  <a:effectLst>
                    <a:outerShdw blurRad="38100" dist="38100" dir="2700000" algn="tl">
                      <a:srgbClr val="000000">
                        <a:alpha val="43137"/>
                      </a:srgbClr>
                    </a:outerShdw>
                  </a:effectLst>
                </a:rPr>
                <a:t>Antiokus</a:t>
              </a:r>
              <a:r>
                <a:rPr lang="sv-SE" b="1" dirty="0" smtClean="0">
                  <a:solidFill>
                    <a:schemeClr val="bg1"/>
                  </a:solidFill>
                  <a:effectLst>
                    <a:outerShdw blurRad="38100" dist="38100" dir="2700000" algn="tl">
                      <a:srgbClr val="000000">
                        <a:alpha val="43137"/>
                      </a:srgbClr>
                    </a:outerShdw>
                  </a:effectLst>
                </a:rPr>
                <a:t> II</a:t>
              </a:r>
              <a:endParaRPr lang="sv-SE" b="1" dirty="0">
                <a:solidFill>
                  <a:schemeClr val="bg1"/>
                </a:solidFill>
                <a:effectLst>
                  <a:outerShdw blurRad="38100" dist="38100" dir="2700000" algn="tl">
                    <a:srgbClr val="000000">
                      <a:alpha val="43137"/>
                    </a:srgbClr>
                  </a:outerShdw>
                </a:effectLst>
              </a:endParaRPr>
            </a:p>
          </p:txBody>
        </p:sp>
      </p:grpSp>
      <p:grpSp>
        <p:nvGrpSpPr>
          <p:cNvPr id="11" name="Grupp 62"/>
          <p:cNvGrpSpPr/>
          <p:nvPr/>
        </p:nvGrpSpPr>
        <p:grpSpPr>
          <a:xfrm>
            <a:off x="6012160" y="1844824"/>
            <a:ext cx="1296144" cy="1863547"/>
            <a:chOff x="6012160" y="1844824"/>
            <a:chExt cx="1296144" cy="1863547"/>
          </a:xfrm>
        </p:grpSpPr>
        <p:pic>
          <p:nvPicPr>
            <p:cNvPr id="58" name="Bildobjekt 57" descr="coin_seleucus_iii_keraunos.jpg"/>
            <p:cNvPicPr>
              <a:picLocks noChangeAspect="1"/>
            </p:cNvPicPr>
            <p:nvPr/>
          </p:nvPicPr>
          <p:blipFill>
            <a:blip r:embed="rId4" cstate="screen"/>
            <a:stretch>
              <a:fillRect/>
            </a:stretch>
          </p:blipFill>
          <p:spPr>
            <a:xfrm>
              <a:off x="6084168" y="2276872"/>
              <a:ext cx="973059" cy="1431499"/>
            </a:xfrm>
            <a:prstGeom prst="rect">
              <a:avLst/>
            </a:prstGeom>
          </p:spPr>
        </p:pic>
        <p:sp>
          <p:nvSpPr>
            <p:cNvPr id="61" name="textruta 60"/>
            <p:cNvSpPr txBox="1"/>
            <p:nvPr/>
          </p:nvSpPr>
          <p:spPr>
            <a:xfrm>
              <a:off x="6012160" y="1844824"/>
              <a:ext cx="1296144" cy="369332"/>
            </a:xfrm>
            <a:prstGeom prst="rect">
              <a:avLst/>
            </a:prstGeom>
            <a:noFill/>
            <a:effectLst>
              <a:outerShdw blurRad="50800" dist="38100" dir="2700000" algn="tl" rotWithShape="0">
                <a:prstClr val="black">
                  <a:alpha val="40000"/>
                </a:prstClr>
              </a:outerShdw>
            </a:effectLst>
          </p:spPr>
          <p:txBody>
            <a:bodyPr wrap="square" rtlCol="0">
              <a:spAutoFit/>
            </a:bodyPr>
            <a:lstStyle/>
            <a:p>
              <a:pPr marL="342900" indent="-342900" algn="ctr"/>
              <a:r>
                <a:rPr lang="sv-SE" b="1" dirty="0" err="1" smtClean="0">
                  <a:solidFill>
                    <a:schemeClr val="bg1"/>
                  </a:solidFill>
                  <a:effectLst>
                    <a:outerShdw blurRad="38100" dist="38100" dir="2700000" algn="tl">
                      <a:srgbClr val="000000">
                        <a:alpha val="43137"/>
                      </a:srgbClr>
                    </a:outerShdw>
                  </a:effectLst>
                </a:rPr>
                <a:t>Antiokus</a:t>
              </a:r>
              <a:r>
                <a:rPr lang="sv-SE" b="1" dirty="0" smtClean="0">
                  <a:solidFill>
                    <a:schemeClr val="bg1"/>
                  </a:solidFill>
                  <a:effectLst>
                    <a:outerShdw blurRad="38100" dist="38100" dir="2700000" algn="tl">
                      <a:srgbClr val="000000">
                        <a:alpha val="43137"/>
                      </a:srgbClr>
                    </a:outerShdw>
                  </a:effectLst>
                </a:rPr>
                <a:t> III</a:t>
              </a:r>
              <a:endParaRPr lang="sv-SE" b="1" dirty="0">
                <a:solidFill>
                  <a:schemeClr val="bg1"/>
                </a:solidFill>
                <a:effectLst>
                  <a:outerShdw blurRad="38100" dist="38100" dir="2700000" algn="tl">
                    <a:srgbClr val="000000">
                      <a:alpha val="43137"/>
                    </a:srgbClr>
                  </a:outerShdw>
                </a:effectLst>
              </a:endParaRPr>
            </a:p>
          </p:txBody>
        </p:sp>
      </p:grpSp>
      <p:grpSp>
        <p:nvGrpSpPr>
          <p:cNvPr id="60" name="Grupp 59"/>
          <p:cNvGrpSpPr/>
          <p:nvPr/>
        </p:nvGrpSpPr>
        <p:grpSpPr>
          <a:xfrm>
            <a:off x="5724128" y="3861048"/>
            <a:ext cx="1647800" cy="1440160"/>
            <a:chOff x="5724128" y="3861048"/>
            <a:chExt cx="1647800" cy="1440160"/>
          </a:xfrm>
        </p:grpSpPr>
        <p:pic>
          <p:nvPicPr>
            <p:cNvPr id="15" name="Picture 2" descr="C:\Documents and Settings\Jonathan Karlsson\Mina dokument\Mötesserier\Övrigt\Daniel 11\Ptolemy_V.jpg"/>
            <p:cNvPicPr>
              <a:picLocks noChangeAspect="1" noChangeArrowheads="1"/>
            </p:cNvPicPr>
            <p:nvPr/>
          </p:nvPicPr>
          <p:blipFill>
            <a:blip r:embed="rId5" cstate="screen"/>
            <a:srcRect/>
            <a:stretch>
              <a:fillRect/>
            </a:stretch>
          </p:blipFill>
          <p:spPr bwMode="auto">
            <a:xfrm>
              <a:off x="6012159" y="3861048"/>
              <a:ext cx="864097" cy="864096"/>
            </a:xfrm>
            <a:prstGeom prst="rect">
              <a:avLst/>
            </a:prstGeom>
            <a:noFill/>
          </p:spPr>
        </p:pic>
        <p:sp>
          <p:nvSpPr>
            <p:cNvPr id="59" name="textruta 58"/>
            <p:cNvSpPr txBox="1"/>
            <p:nvPr/>
          </p:nvSpPr>
          <p:spPr>
            <a:xfrm>
              <a:off x="5724128" y="4931876"/>
              <a:ext cx="1647800" cy="369332"/>
            </a:xfrm>
            <a:prstGeom prst="rect">
              <a:avLst/>
            </a:prstGeom>
            <a:noFill/>
            <a:effectLst>
              <a:outerShdw blurRad="50800" dist="38100" dir="2700000" algn="tl" rotWithShape="0">
                <a:prstClr val="black">
                  <a:alpha val="40000"/>
                </a:prstClr>
              </a:outerShdw>
            </a:effectLst>
          </p:spPr>
          <p:txBody>
            <a:bodyPr wrap="square" rtlCol="0">
              <a:spAutoFit/>
            </a:bodyPr>
            <a:lstStyle/>
            <a:p>
              <a:pPr marL="342900" indent="-342900" algn="ctr"/>
              <a:r>
                <a:rPr lang="sv-SE" b="1" dirty="0" smtClean="0">
                  <a:solidFill>
                    <a:schemeClr val="bg1"/>
                  </a:solidFill>
                  <a:effectLst>
                    <a:outerShdw blurRad="38100" dist="38100" dir="2700000" algn="tl">
                      <a:srgbClr val="000000">
                        <a:alpha val="43137"/>
                      </a:srgbClr>
                    </a:outerShdw>
                  </a:effectLst>
                </a:rPr>
                <a:t>Ptolemaios V</a:t>
              </a:r>
              <a:endParaRPr lang="sv-SE" b="1" dirty="0">
                <a:solidFill>
                  <a:schemeClr val="bg1"/>
                </a:solidFill>
                <a:effectLst>
                  <a:outerShdw blurRad="38100" dist="38100" dir="2700000" algn="tl">
                    <a:srgbClr val="000000">
                      <a:alpha val="43137"/>
                    </a:srgbClr>
                  </a:outerShdw>
                </a:effectLst>
              </a:endParaRPr>
            </a:p>
          </p:txBody>
        </p:sp>
      </p:grpSp>
      <p:grpSp>
        <p:nvGrpSpPr>
          <p:cNvPr id="14" name="Grupp 53"/>
          <p:cNvGrpSpPr/>
          <p:nvPr/>
        </p:nvGrpSpPr>
        <p:grpSpPr>
          <a:xfrm>
            <a:off x="5868144" y="3933056"/>
            <a:ext cx="2304256" cy="2370284"/>
            <a:chOff x="5652120" y="3781351"/>
            <a:chExt cx="2304256" cy="2277109"/>
          </a:xfrm>
        </p:grpSpPr>
        <p:sp>
          <p:nvSpPr>
            <p:cNvPr id="69" name="textruta 68"/>
            <p:cNvSpPr txBox="1"/>
            <p:nvPr/>
          </p:nvSpPr>
          <p:spPr>
            <a:xfrm>
              <a:off x="5652120" y="5437536"/>
              <a:ext cx="2304256" cy="620924"/>
            </a:xfrm>
            <a:prstGeom prst="rect">
              <a:avLst/>
            </a:prstGeom>
            <a:noFill/>
            <a:effectLst>
              <a:outerShdw blurRad="50800" dist="38100" dir="2700000" algn="tl" rotWithShape="0">
                <a:prstClr val="black">
                  <a:alpha val="40000"/>
                </a:prstClr>
              </a:outerShdw>
            </a:effectLst>
          </p:spPr>
          <p:txBody>
            <a:bodyPr wrap="square" rtlCol="0">
              <a:spAutoFit/>
            </a:bodyPr>
            <a:lstStyle/>
            <a:p>
              <a:pPr marL="342900" indent="-342900" algn="ctr"/>
              <a:r>
                <a:rPr lang="sv-SE" b="1" dirty="0" smtClean="0">
                  <a:solidFill>
                    <a:schemeClr val="bg1"/>
                  </a:solidFill>
                  <a:effectLst>
                    <a:outerShdw blurRad="38100" dist="38100" dir="2700000" algn="tl">
                      <a:srgbClr val="000000">
                        <a:alpha val="43137"/>
                      </a:srgbClr>
                    </a:outerShdw>
                  </a:effectLst>
                </a:rPr>
                <a:t>Femte syriska kriget</a:t>
              </a:r>
            </a:p>
            <a:p>
              <a:pPr marL="342900" indent="-342900" algn="ctr"/>
              <a:r>
                <a:rPr lang="sv-SE" b="1" dirty="0" smtClean="0">
                  <a:solidFill>
                    <a:schemeClr val="bg1"/>
                  </a:solidFill>
                  <a:effectLst>
                    <a:outerShdw blurRad="38100" dist="38100" dir="2700000" algn="tl">
                      <a:srgbClr val="000000">
                        <a:alpha val="43137"/>
                      </a:srgbClr>
                    </a:outerShdw>
                  </a:effectLst>
                </a:rPr>
                <a:t>202-195 f.Kr.</a:t>
              </a:r>
              <a:endParaRPr lang="sv-SE" b="1" dirty="0">
                <a:solidFill>
                  <a:schemeClr val="bg1"/>
                </a:solidFill>
                <a:effectLst>
                  <a:outerShdw blurRad="38100" dist="38100" dir="2700000" algn="tl">
                    <a:srgbClr val="000000">
                      <a:alpha val="43137"/>
                    </a:srgbClr>
                  </a:outerShdw>
                </a:effectLst>
              </a:endParaRPr>
            </a:p>
          </p:txBody>
        </p:sp>
        <p:cxnSp>
          <p:nvCxnSpPr>
            <p:cNvPr id="70" name="Rak 69"/>
            <p:cNvCxnSpPr>
              <a:endCxn id="69" idx="0"/>
            </p:cNvCxnSpPr>
            <p:nvPr/>
          </p:nvCxnSpPr>
          <p:spPr>
            <a:xfrm rot="5400000">
              <a:off x="5976159" y="4609440"/>
              <a:ext cx="1656184" cy="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71" name="Explosion 1 70"/>
          <p:cNvSpPr/>
          <p:nvPr/>
        </p:nvSpPr>
        <p:spPr>
          <a:xfrm rot="542450">
            <a:off x="6622036" y="3261580"/>
            <a:ext cx="690810" cy="913291"/>
          </a:xfrm>
          <a:prstGeom prst="irregularSeal1">
            <a:avLst/>
          </a:prstGeom>
          <a:solidFill>
            <a:srgbClr val="FFC000"/>
          </a:solidFill>
          <a:ln>
            <a:solidFill>
              <a:srgbClr val="FF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sv-SE"/>
          </a:p>
        </p:txBody>
      </p:sp>
      <p:grpSp>
        <p:nvGrpSpPr>
          <p:cNvPr id="74" name="Grupp 73"/>
          <p:cNvGrpSpPr/>
          <p:nvPr/>
        </p:nvGrpSpPr>
        <p:grpSpPr>
          <a:xfrm>
            <a:off x="7092280" y="2924944"/>
            <a:ext cx="2304256" cy="2291482"/>
            <a:chOff x="7092280" y="2924944"/>
            <a:chExt cx="2304256" cy="2291482"/>
          </a:xfrm>
        </p:grpSpPr>
        <p:sp>
          <p:nvSpPr>
            <p:cNvPr id="63" name="textruta 62"/>
            <p:cNvSpPr txBox="1"/>
            <p:nvPr/>
          </p:nvSpPr>
          <p:spPr>
            <a:xfrm>
              <a:off x="7092280" y="4293096"/>
              <a:ext cx="2304256" cy="923330"/>
            </a:xfrm>
            <a:prstGeom prst="rect">
              <a:avLst/>
            </a:prstGeom>
            <a:noFill/>
            <a:effectLst>
              <a:outerShdw blurRad="50800" dist="38100" dir="2700000" algn="tl" rotWithShape="0">
                <a:prstClr val="black">
                  <a:alpha val="40000"/>
                </a:prstClr>
              </a:outerShdw>
            </a:effectLst>
          </p:spPr>
          <p:txBody>
            <a:bodyPr wrap="square" rtlCol="0">
              <a:spAutoFit/>
            </a:bodyPr>
            <a:lstStyle/>
            <a:p>
              <a:pPr marL="342900" indent="-342900" algn="ctr"/>
              <a:r>
                <a:rPr lang="sv-SE" b="1" dirty="0" smtClean="0">
                  <a:solidFill>
                    <a:schemeClr val="bg1"/>
                  </a:solidFill>
                  <a:effectLst>
                    <a:outerShdw blurRad="38100" dist="38100" dir="2700000" algn="tl">
                      <a:srgbClr val="000000">
                        <a:alpha val="43137"/>
                      </a:srgbClr>
                    </a:outerShdw>
                  </a:effectLst>
                </a:rPr>
                <a:t>Romersk-syriska kriget</a:t>
              </a:r>
            </a:p>
            <a:p>
              <a:pPr marL="342900" indent="-342900" algn="ctr"/>
              <a:r>
                <a:rPr lang="sv-SE" b="1" dirty="0" smtClean="0">
                  <a:solidFill>
                    <a:schemeClr val="bg1"/>
                  </a:solidFill>
                  <a:effectLst>
                    <a:outerShdw blurRad="38100" dist="38100" dir="2700000" algn="tl">
                      <a:srgbClr val="000000">
                        <a:alpha val="43137"/>
                      </a:srgbClr>
                    </a:outerShdw>
                  </a:effectLst>
                </a:rPr>
                <a:t>192-188 f.Kr.</a:t>
              </a:r>
              <a:endParaRPr lang="sv-SE" b="1" dirty="0">
                <a:solidFill>
                  <a:schemeClr val="bg1"/>
                </a:solidFill>
                <a:effectLst>
                  <a:outerShdw blurRad="38100" dist="38100" dir="2700000" algn="tl">
                    <a:srgbClr val="000000">
                      <a:alpha val="43137"/>
                    </a:srgbClr>
                  </a:outerShdw>
                </a:effectLst>
              </a:endParaRPr>
            </a:p>
          </p:txBody>
        </p:sp>
        <p:cxnSp>
          <p:nvCxnSpPr>
            <p:cNvPr id="64" name="Rak 63"/>
            <p:cNvCxnSpPr>
              <a:endCxn id="63" idx="0"/>
            </p:cNvCxnSpPr>
            <p:nvPr/>
          </p:nvCxnSpPr>
          <p:spPr>
            <a:xfrm rot="16200000" flipH="1">
              <a:off x="7128284" y="3176972"/>
              <a:ext cx="1368152" cy="86409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75" name="Grupp 74"/>
          <p:cNvGrpSpPr/>
          <p:nvPr/>
        </p:nvGrpSpPr>
        <p:grpSpPr>
          <a:xfrm>
            <a:off x="7164288" y="1772816"/>
            <a:ext cx="2123728" cy="1336923"/>
            <a:chOff x="4716016" y="1844824"/>
            <a:chExt cx="2123728" cy="1336923"/>
          </a:xfrm>
        </p:grpSpPr>
        <p:pic>
          <p:nvPicPr>
            <p:cNvPr id="76" name="Picture 3" descr="C:\Documents and Settings\Jonathan Karlsson\Mina dokument\Mötesserier\Övrigt\Daniel 11\200px-Roman_SPQR_banner.svg.png"/>
            <p:cNvPicPr>
              <a:picLocks noChangeAspect="1" noChangeArrowheads="1"/>
            </p:cNvPicPr>
            <p:nvPr/>
          </p:nvPicPr>
          <p:blipFill>
            <a:blip r:embed="rId6" cstate="screen"/>
            <a:srcRect/>
            <a:stretch>
              <a:fillRect/>
            </a:stretch>
          </p:blipFill>
          <p:spPr bwMode="auto">
            <a:xfrm>
              <a:off x="5116498" y="2132856"/>
              <a:ext cx="1327710" cy="1048891"/>
            </a:xfrm>
            <a:prstGeom prst="rect">
              <a:avLst/>
            </a:prstGeom>
            <a:solidFill>
              <a:schemeClr val="tx1">
                <a:lumMod val="85000"/>
                <a:lumOff val="15000"/>
              </a:schemeClr>
            </a:solidFill>
          </p:spPr>
        </p:pic>
        <p:sp>
          <p:nvSpPr>
            <p:cNvPr id="77" name="textruta 76"/>
            <p:cNvSpPr txBox="1"/>
            <p:nvPr/>
          </p:nvSpPr>
          <p:spPr>
            <a:xfrm>
              <a:off x="4716016" y="1844824"/>
              <a:ext cx="2123728" cy="369332"/>
            </a:xfrm>
            <a:prstGeom prst="rect">
              <a:avLst/>
            </a:prstGeom>
            <a:noFill/>
            <a:effectLst>
              <a:outerShdw blurRad="50800" dist="38100" dir="2700000" algn="tl" rotWithShape="0">
                <a:prstClr val="black">
                  <a:alpha val="40000"/>
                </a:prstClr>
              </a:outerShdw>
            </a:effectLst>
          </p:spPr>
          <p:txBody>
            <a:bodyPr wrap="square" rtlCol="0">
              <a:spAutoFit/>
            </a:bodyPr>
            <a:lstStyle/>
            <a:p>
              <a:pPr marL="342900" indent="-342900" algn="ctr"/>
              <a:r>
                <a:rPr lang="sv-SE" b="1" dirty="0" smtClean="0">
                  <a:solidFill>
                    <a:schemeClr val="bg1"/>
                  </a:solidFill>
                  <a:effectLst>
                    <a:outerShdw blurRad="38100" dist="38100" dir="2700000" algn="tl">
                      <a:srgbClr val="000000">
                        <a:alpha val="43137"/>
                      </a:srgbClr>
                    </a:outerShdw>
                  </a:effectLst>
                </a:rPr>
                <a:t>Romerska senaten</a:t>
              </a:r>
              <a:endParaRPr lang="sv-SE" b="1" dirty="0">
                <a:solidFill>
                  <a:schemeClr val="bg1"/>
                </a:solidFill>
                <a:effectLst>
                  <a:outerShdw blurRad="38100" dist="38100" dir="2700000" algn="tl">
                    <a:srgbClr val="000000">
                      <a:alpha val="43137"/>
                    </a:srgbClr>
                  </a:outerShdw>
                </a:effectLst>
              </a:endParaRPr>
            </a:p>
          </p:txBody>
        </p:sp>
      </p:grpSp>
      <p:sp>
        <p:nvSpPr>
          <p:cNvPr id="67" name="Explosion 1 66"/>
          <p:cNvSpPr/>
          <p:nvPr/>
        </p:nvSpPr>
        <p:spPr>
          <a:xfrm rot="542450">
            <a:off x="6910068" y="2331456"/>
            <a:ext cx="690810" cy="913291"/>
          </a:xfrm>
          <a:prstGeom prst="irregularSeal1">
            <a:avLst/>
          </a:prstGeom>
          <a:solidFill>
            <a:srgbClr val="FFC000"/>
          </a:solidFill>
          <a:ln>
            <a:solidFill>
              <a:srgbClr val="FF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sv-SE"/>
          </a:p>
        </p:txBody>
      </p:sp>
      <p:grpSp>
        <p:nvGrpSpPr>
          <p:cNvPr id="62" name="Grupp 65"/>
          <p:cNvGrpSpPr/>
          <p:nvPr/>
        </p:nvGrpSpPr>
        <p:grpSpPr>
          <a:xfrm>
            <a:off x="4932040" y="1772816"/>
            <a:ext cx="1296144" cy="1551736"/>
            <a:chOff x="6637930" y="2852936"/>
            <a:chExt cx="1296144" cy="1551736"/>
          </a:xfrm>
        </p:grpSpPr>
        <p:pic>
          <p:nvPicPr>
            <p:cNvPr id="68" name="Picture 6" descr="C:\Documents and Settings\Jonathan Karlsson\Mina dokument\Mötesserier\Övrigt\Daniel 11\SeleucusII.jpg"/>
            <p:cNvPicPr>
              <a:picLocks noChangeAspect="1" noChangeArrowheads="1"/>
            </p:cNvPicPr>
            <p:nvPr/>
          </p:nvPicPr>
          <p:blipFill>
            <a:blip r:embed="rId7" cstate="screen">
              <a:extLst>
                <a:ext uri="{BEBA8EAE-BF5A-486C-A8C5-ECC9F3942E4B}">
                  <a14:imgProps xmlns:a14="http://schemas.microsoft.com/office/drawing/2010/main">
                    <a14:imgLayer r:embed="rId8">
                      <a14:imgEffect>
                        <a14:backgroundRemoval t="0" b="100000" l="0" r="51852"/>
                      </a14:imgEffect>
                    </a14:imgLayer>
                  </a14:imgProps>
                </a:ext>
                <a:ext uri="{28A0092B-C50C-407E-A947-70E740481C1C}">
                  <a14:useLocalDpi xmlns:a14="http://schemas.microsoft.com/office/drawing/2010/main"/>
                </a:ext>
              </a:extLst>
            </a:blip>
            <a:srcRect r="49526"/>
            <a:stretch>
              <a:fillRect/>
            </a:stretch>
          </p:blipFill>
          <p:spPr bwMode="auto">
            <a:xfrm>
              <a:off x="6709938" y="3429947"/>
              <a:ext cx="1080120" cy="974725"/>
            </a:xfrm>
            <a:prstGeom prst="rect">
              <a:avLst/>
            </a:prstGeom>
            <a:noFill/>
          </p:spPr>
        </p:pic>
        <p:sp>
          <p:nvSpPr>
            <p:cNvPr id="72" name="textruta 71"/>
            <p:cNvSpPr txBox="1"/>
            <p:nvPr/>
          </p:nvSpPr>
          <p:spPr>
            <a:xfrm>
              <a:off x="6637930" y="2852936"/>
              <a:ext cx="1296144" cy="369332"/>
            </a:xfrm>
            <a:prstGeom prst="rect">
              <a:avLst/>
            </a:prstGeom>
            <a:noFill/>
            <a:effectLst>
              <a:outerShdw blurRad="50800" dist="38100" dir="2700000" algn="tl" rotWithShape="0">
                <a:prstClr val="black">
                  <a:alpha val="40000"/>
                </a:prstClr>
              </a:outerShdw>
            </a:effectLst>
          </p:spPr>
          <p:txBody>
            <a:bodyPr wrap="square" rtlCol="0">
              <a:spAutoFit/>
            </a:bodyPr>
            <a:lstStyle/>
            <a:p>
              <a:pPr marL="342900" indent="-342900" algn="ctr"/>
              <a:r>
                <a:rPr lang="sv-SE" b="1" dirty="0" err="1" smtClean="0">
                  <a:solidFill>
                    <a:schemeClr val="bg1"/>
                  </a:solidFill>
                  <a:effectLst>
                    <a:outerShdw blurRad="38100" dist="38100" dir="2700000" algn="tl">
                      <a:srgbClr val="000000">
                        <a:alpha val="43137"/>
                      </a:srgbClr>
                    </a:outerShdw>
                  </a:effectLst>
                </a:rPr>
                <a:t>Seleukos</a:t>
              </a:r>
              <a:r>
                <a:rPr lang="sv-SE" b="1" dirty="0" smtClean="0">
                  <a:solidFill>
                    <a:schemeClr val="bg1"/>
                  </a:solidFill>
                  <a:effectLst>
                    <a:outerShdw blurRad="38100" dist="38100" dir="2700000" algn="tl">
                      <a:srgbClr val="000000">
                        <a:alpha val="43137"/>
                      </a:srgbClr>
                    </a:outerShdw>
                  </a:effectLst>
                </a:rPr>
                <a:t> II</a:t>
              </a:r>
              <a:endParaRPr lang="sv-SE" b="1" dirty="0">
                <a:solidFill>
                  <a:schemeClr val="bg1"/>
                </a:solidFill>
                <a:effectLst>
                  <a:outerShdw blurRad="38100" dist="38100" dir="2700000" algn="tl">
                    <a:srgbClr val="000000">
                      <a:alpha val="43137"/>
                    </a:srgbClr>
                  </a:outerShdw>
                </a:effectLst>
              </a:endParaRPr>
            </a:p>
          </p:txBody>
        </p:sp>
      </p:grpSp>
      <p:grpSp>
        <p:nvGrpSpPr>
          <p:cNvPr id="73" name="Grupp 72"/>
          <p:cNvGrpSpPr/>
          <p:nvPr/>
        </p:nvGrpSpPr>
        <p:grpSpPr>
          <a:xfrm>
            <a:off x="4644008" y="3789040"/>
            <a:ext cx="1647800" cy="1305436"/>
            <a:chOff x="4644008" y="3789040"/>
            <a:chExt cx="1647800" cy="1305436"/>
          </a:xfrm>
        </p:grpSpPr>
        <p:pic>
          <p:nvPicPr>
            <p:cNvPr id="78" name="Picture 3" descr="C:\Documents and Settings\Jonathan Karlsson\Mina dokument\Mötesserier\Övrigt\Daniel 11\Ptolemy_IV.jpg"/>
            <p:cNvPicPr>
              <a:picLocks noChangeAspect="1" noChangeArrowheads="1"/>
            </p:cNvPicPr>
            <p:nvPr/>
          </p:nvPicPr>
          <p:blipFill>
            <a:blip r:embed="rId9" cstate="screen">
              <a:extLst>
                <a:ext uri="{BEBA8EAE-BF5A-486C-A8C5-ECC9F3942E4B}">
                  <a14:imgProps xmlns:a14="http://schemas.microsoft.com/office/drawing/2010/main">
                    <a14:imgLayer r:embed="rId10">
                      <a14:imgEffect>
                        <a14:backgroundRemoval t="0" b="100000" l="0" r="100000">
                          <a14:foregroundMark x1="28571" y1="4545" x2="50649" y2="649"/>
                        </a14:backgroundRemoval>
                      </a14:imgEffect>
                    </a14:imgLayer>
                  </a14:imgProps>
                </a:ext>
              </a:extLst>
            </a:blip>
            <a:srcRect/>
            <a:stretch>
              <a:fillRect/>
            </a:stretch>
          </p:blipFill>
          <p:spPr bwMode="auto">
            <a:xfrm>
              <a:off x="5004048" y="3789040"/>
              <a:ext cx="936104" cy="936104"/>
            </a:xfrm>
            <a:prstGeom prst="rect">
              <a:avLst/>
            </a:prstGeom>
            <a:noFill/>
          </p:spPr>
        </p:pic>
        <p:sp>
          <p:nvSpPr>
            <p:cNvPr id="79" name="textruta 78"/>
            <p:cNvSpPr txBox="1"/>
            <p:nvPr/>
          </p:nvSpPr>
          <p:spPr>
            <a:xfrm>
              <a:off x="4644008" y="4725144"/>
              <a:ext cx="1647800" cy="369332"/>
            </a:xfrm>
            <a:prstGeom prst="rect">
              <a:avLst/>
            </a:prstGeom>
            <a:noFill/>
            <a:effectLst>
              <a:outerShdw blurRad="50800" dist="38100" dir="2700000" algn="tl" rotWithShape="0">
                <a:prstClr val="black">
                  <a:alpha val="40000"/>
                </a:prstClr>
              </a:outerShdw>
            </a:effectLst>
          </p:spPr>
          <p:txBody>
            <a:bodyPr wrap="square" rtlCol="0">
              <a:spAutoFit/>
            </a:bodyPr>
            <a:lstStyle/>
            <a:p>
              <a:pPr marL="342900" indent="-342900" algn="ctr"/>
              <a:r>
                <a:rPr lang="sv-SE" b="1" dirty="0" smtClean="0">
                  <a:solidFill>
                    <a:schemeClr val="bg1"/>
                  </a:solidFill>
                  <a:effectLst>
                    <a:outerShdw blurRad="38100" dist="38100" dir="2700000" algn="tl">
                      <a:srgbClr val="000000">
                        <a:alpha val="43137"/>
                      </a:srgbClr>
                    </a:outerShdw>
                  </a:effectLst>
                </a:rPr>
                <a:t>Ptolemaios IV</a:t>
              </a:r>
              <a:endParaRPr lang="sv-SE" b="1" dirty="0">
                <a:solidFill>
                  <a:schemeClr val="bg1"/>
                </a:solidFill>
                <a:effectLst>
                  <a:outerShdw blurRad="38100" dist="38100" dir="2700000" algn="tl">
                    <a:srgbClr val="000000">
                      <a:alpha val="43137"/>
                    </a:srgbClr>
                  </a:outerShdw>
                </a:effectLst>
              </a:endParaRPr>
            </a:p>
          </p:txBody>
        </p:sp>
      </p:grpSp>
      <p:grpSp>
        <p:nvGrpSpPr>
          <p:cNvPr id="80" name="Grupp 46"/>
          <p:cNvGrpSpPr/>
          <p:nvPr/>
        </p:nvGrpSpPr>
        <p:grpSpPr>
          <a:xfrm>
            <a:off x="2699792" y="1772816"/>
            <a:ext cx="1296144" cy="1546020"/>
            <a:chOff x="2699792" y="1772816"/>
            <a:chExt cx="1296144" cy="1546020"/>
          </a:xfrm>
        </p:grpSpPr>
        <p:pic>
          <p:nvPicPr>
            <p:cNvPr id="81" name="Picture 6" descr="C:\Documents and Settings\Jonathan Karlsson\Mina dokument\Mötesserier\Övrigt\Daniel 11\AntiochusI.jpg"/>
            <p:cNvPicPr>
              <a:picLocks noChangeAspect="1" noChangeArrowheads="1"/>
            </p:cNvPicPr>
            <p:nvPr/>
          </p:nvPicPr>
          <p:blipFill>
            <a:blip r:embed="rId11" cstate="screen">
              <a:extLst>
                <a:ext uri="{BEBA8EAE-BF5A-486C-A8C5-ECC9F3942E4B}">
                  <a14:imgProps xmlns:a14="http://schemas.microsoft.com/office/drawing/2010/main">
                    <a14:imgLayer r:embed="rId12">
                      <a14:imgEffect>
                        <a14:backgroundRemoval t="0" b="100000" l="0" r="52853"/>
                      </a14:imgEffect>
                    </a14:imgLayer>
                  </a14:imgProps>
                </a:ext>
                <a:ext uri="{28A0092B-C50C-407E-A947-70E740481C1C}">
                  <a14:useLocalDpi xmlns:a14="http://schemas.microsoft.com/office/drawing/2010/main"/>
                </a:ext>
              </a:extLst>
            </a:blip>
            <a:srcRect r="50349"/>
            <a:stretch>
              <a:fillRect/>
            </a:stretch>
          </p:blipFill>
          <p:spPr bwMode="auto">
            <a:xfrm>
              <a:off x="2843808" y="2348880"/>
              <a:ext cx="1003179" cy="969956"/>
            </a:xfrm>
            <a:prstGeom prst="rect">
              <a:avLst/>
            </a:prstGeom>
            <a:noFill/>
          </p:spPr>
        </p:pic>
        <p:sp>
          <p:nvSpPr>
            <p:cNvPr id="82" name="textruta 81"/>
            <p:cNvSpPr txBox="1"/>
            <p:nvPr/>
          </p:nvSpPr>
          <p:spPr>
            <a:xfrm>
              <a:off x="2699792" y="1772816"/>
              <a:ext cx="1296144" cy="369332"/>
            </a:xfrm>
            <a:prstGeom prst="rect">
              <a:avLst/>
            </a:prstGeom>
            <a:noFill/>
            <a:effectLst>
              <a:outerShdw blurRad="50800" dist="38100" dir="2700000" algn="tl" rotWithShape="0">
                <a:prstClr val="black">
                  <a:alpha val="40000"/>
                </a:prstClr>
              </a:outerShdw>
            </a:effectLst>
          </p:spPr>
          <p:txBody>
            <a:bodyPr wrap="square" rtlCol="0">
              <a:spAutoFit/>
            </a:bodyPr>
            <a:lstStyle/>
            <a:p>
              <a:pPr marL="342900" indent="-342900" algn="ctr"/>
              <a:r>
                <a:rPr lang="sv-SE" b="1" dirty="0" err="1" smtClean="0">
                  <a:solidFill>
                    <a:schemeClr val="bg1"/>
                  </a:solidFill>
                  <a:effectLst>
                    <a:outerShdw blurRad="38100" dist="38100" dir="2700000" algn="tl">
                      <a:srgbClr val="000000">
                        <a:alpha val="43137"/>
                      </a:srgbClr>
                    </a:outerShdw>
                  </a:effectLst>
                </a:rPr>
                <a:t>Antiokus</a:t>
              </a:r>
              <a:r>
                <a:rPr lang="sv-SE" b="1" dirty="0" smtClean="0">
                  <a:solidFill>
                    <a:schemeClr val="bg1"/>
                  </a:solidFill>
                  <a:effectLst>
                    <a:outerShdw blurRad="38100" dist="38100" dir="2700000" algn="tl">
                      <a:srgbClr val="000000">
                        <a:alpha val="43137"/>
                      </a:srgbClr>
                    </a:outerShdw>
                  </a:effectLst>
                </a:rPr>
                <a:t> I</a:t>
              </a:r>
              <a:endParaRPr lang="sv-SE" b="1" dirty="0">
                <a:solidFill>
                  <a:schemeClr val="bg1"/>
                </a:solidFill>
                <a:effectLst>
                  <a:outerShdw blurRad="38100" dist="38100" dir="2700000" algn="tl">
                    <a:srgbClr val="000000">
                      <a:alpha val="43137"/>
                    </a:srgbClr>
                  </a:outerShdw>
                </a:effectLst>
              </a:endParaRPr>
            </a:p>
          </p:txBody>
        </p:sp>
      </p:grpSp>
      <p:grpSp>
        <p:nvGrpSpPr>
          <p:cNvPr id="83" name="Grupp 47"/>
          <p:cNvGrpSpPr/>
          <p:nvPr/>
        </p:nvGrpSpPr>
        <p:grpSpPr>
          <a:xfrm>
            <a:off x="2636168" y="3792324"/>
            <a:ext cx="1647800" cy="1292860"/>
            <a:chOff x="2636168" y="3792324"/>
            <a:chExt cx="1647800" cy="1292860"/>
          </a:xfrm>
        </p:grpSpPr>
        <p:pic>
          <p:nvPicPr>
            <p:cNvPr id="84" name="Picture 3" descr="C:\Documents and Settings\Jonathan Karlsson\Mina dokument\Mötesserier\Övrigt\Daniel 11\Ptolemaios_II.jpg"/>
            <p:cNvPicPr>
              <a:picLocks noChangeAspect="1" noChangeArrowheads="1"/>
            </p:cNvPicPr>
            <p:nvPr/>
          </p:nvPicPr>
          <p:blipFill>
            <a:blip r:embed="rId13" cstate="screen">
              <a:extLst>
                <a:ext uri="{BEBA8EAE-BF5A-486C-A8C5-ECC9F3942E4B}">
                  <a14:imgProps xmlns:a14="http://schemas.microsoft.com/office/drawing/2010/main">
                    <a14:imgLayer r:embed="rId14">
                      <a14:imgEffect>
                        <a14:backgroundRemoval t="0" b="100000" l="0" r="100000">
                          <a14:foregroundMark x1="37654" y1="92157" x2="25309" y2="88235"/>
                        </a14:backgroundRemoval>
                      </a14:imgEffect>
                    </a14:imgLayer>
                  </a14:imgProps>
                </a:ext>
              </a:extLst>
            </a:blip>
            <a:srcRect/>
            <a:stretch>
              <a:fillRect/>
            </a:stretch>
          </p:blipFill>
          <p:spPr bwMode="auto">
            <a:xfrm>
              <a:off x="2853625" y="3792324"/>
              <a:ext cx="987144" cy="932820"/>
            </a:xfrm>
            <a:prstGeom prst="rect">
              <a:avLst/>
            </a:prstGeom>
            <a:noFill/>
          </p:spPr>
        </p:pic>
        <p:sp>
          <p:nvSpPr>
            <p:cNvPr id="85" name="textruta 84"/>
            <p:cNvSpPr txBox="1"/>
            <p:nvPr/>
          </p:nvSpPr>
          <p:spPr>
            <a:xfrm>
              <a:off x="2636168" y="4715852"/>
              <a:ext cx="1647800" cy="369332"/>
            </a:xfrm>
            <a:prstGeom prst="rect">
              <a:avLst/>
            </a:prstGeom>
            <a:noFill/>
            <a:effectLst>
              <a:outerShdw blurRad="50800" dist="38100" dir="2700000" algn="tl" rotWithShape="0">
                <a:prstClr val="black">
                  <a:alpha val="40000"/>
                </a:prstClr>
              </a:outerShdw>
            </a:effectLst>
          </p:spPr>
          <p:txBody>
            <a:bodyPr wrap="square" rtlCol="0">
              <a:spAutoFit/>
            </a:bodyPr>
            <a:lstStyle/>
            <a:p>
              <a:pPr marL="342900" indent="-342900" algn="ctr"/>
              <a:r>
                <a:rPr lang="sv-SE" b="1" dirty="0" smtClean="0">
                  <a:solidFill>
                    <a:schemeClr val="bg1"/>
                  </a:solidFill>
                  <a:effectLst>
                    <a:outerShdw blurRad="38100" dist="38100" dir="2700000" algn="tl">
                      <a:srgbClr val="000000">
                        <a:alpha val="43137"/>
                      </a:srgbClr>
                    </a:outerShdw>
                  </a:effectLst>
                </a:rPr>
                <a:t>Ptolemaios II</a:t>
              </a:r>
              <a:endParaRPr lang="sv-SE" b="1" dirty="0">
                <a:solidFill>
                  <a:schemeClr val="bg1"/>
                </a:solidFill>
                <a:effectLst>
                  <a:outerShdw blurRad="38100" dist="38100" dir="2700000" algn="tl">
                    <a:srgbClr val="000000">
                      <a:alpha val="43137"/>
                    </a:srgbClr>
                  </a:outerShdw>
                </a:effectLst>
              </a:endParaRPr>
            </a:p>
          </p:txBody>
        </p:sp>
      </p:grpSp>
      <p:grpSp>
        <p:nvGrpSpPr>
          <p:cNvPr id="86" name="Grupp 85"/>
          <p:cNvGrpSpPr/>
          <p:nvPr/>
        </p:nvGrpSpPr>
        <p:grpSpPr>
          <a:xfrm>
            <a:off x="3563888" y="3789040"/>
            <a:ext cx="1647800" cy="1512168"/>
            <a:chOff x="3563888" y="3789040"/>
            <a:chExt cx="1647800" cy="1512168"/>
          </a:xfrm>
        </p:grpSpPr>
        <p:pic>
          <p:nvPicPr>
            <p:cNvPr id="87" name="Picture 2" descr="C:\Documents and Settings\Jonathan Karlsson\Mina dokument\Mötesserier\Övrigt\Daniel 11\Ptolemy_III.jpg"/>
            <p:cNvPicPr>
              <a:picLocks noChangeAspect="1" noChangeArrowheads="1"/>
            </p:cNvPicPr>
            <p:nvPr/>
          </p:nvPicPr>
          <p:blipFill>
            <a:blip r:embed="rId15" cstate="screen">
              <a:extLst>
                <a:ext uri="{BEBA8EAE-BF5A-486C-A8C5-ECC9F3942E4B}">
                  <a14:imgProps xmlns:a14="http://schemas.microsoft.com/office/drawing/2010/main">
                    <a14:imgLayer r:embed="rId16">
                      <a14:imgEffect>
                        <a14:backgroundRemoval t="0" b="100000" l="0" r="100000"/>
                      </a14:imgEffect>
                    </a14:imgLayer>
                  </a14:imgProps>
                </a:ext>
              </a:extLst>
            </a:blip>
            <a:srcRect/>
            <a:stretch>
              <a:fillRect/>
            </a:stretch>
          </p:blipFill>
          <p:spPr bwMode="auto">
            <a:xfrm>
              <a:off x="3923928" y="3789040"/>
              <a:ext cx="1008112" cy="936104"/>
            </a:xfrm>
            <a:prstGeom prst="rect">
              <a:avLst/>
            </a:prstGeom>
            <a:noFill/>
          </p:spPr>
        </p:pic>
        <p:sp>
          <p:nvSpPr>
            <p:cNvPr id="88" name="textruta 87"/>
            <p:cNvSpPr txBox="1"/>
            <p:nvPr/>
          </p:nvSpPr>
          <p:spPr>
            <a:xfrm>
              <a:off x="3563888" y="4931876"/>
              <a:ext cx="1647800" cy="369332"/>
            </a:xfrm>
            <a:prstGeom prst="rect">
              <a:avLst/>
            </a:prstGeom>
            <a:noFill/>
            <a:effectLst>
              <a:outerShdw blurRad="50800" dist="38100" dir="2700000" algn="tl" rotWithShape="0">
                <a:prstClr val="black">
                  <a:alpha val="40000"/>
                </a:prstClr>
              </a:outerShdw>
            </a:effectLst>
          </p:spPr>
          <p:txBody>
            <a:bodyPr wrap="square" rtlCol="0">
              <a:spAutoFit/>
            </a:bodyPr>
            <a:lstStyle/>
            <a:p>
              <a:pPr marL="342900" indent="-342900" algn="ctr"/>
              <a:r>
                <a:rPr lang="sv-SE" b="1" dirty="0" smtClean="0">
                  <a:solidFill>
                    <a:schemeClr val="bg1"/>
                  </a:solidFill>
                  <a:effectLst>
                    <a:outerShdw blurRad="38100" dist="38100" dir="2700000" algn="tl">
                      <a:srgbClr val="000000">
                        <a:alpha val="43137"/>
                      </a:srgbClr>
                    </a:outerShdw>
                  </a:effectLst>
                </a:rPr>
                <a:t>Ptolemaios III</a:t>
              </a:r>
              <a:endParaRPr lang="sv-SE" b="1" dirty="0">
                <a:solidFill>
                  <a:schemeClr val="bg1"/>
                </a:solidFill>
                <a:effectLst>
                  <a:outerShdw blurRad="38100" dist="38100" dir="2700000" algn="tl">
                    <a:srgbClr val="000000">
                      <a:alpha val="43137"/>
                    </a:srgbClr>
                  </a:outerShdw>
                </a:effectLst>
              </a:endParaRPr>
            </a:p>
          </p:txBody>
        </p:sp>
      </p:grpSp>
      <p:pic>
        <p:nvPicPr>
          <p:cNvPr id="89" name="Bildobjekt 88" descr="Bild.jpg"/>
          <p:cNvPicPr>
            <a:picLocks noChangeAspect="1"/>
          </p:cNvPicPr>
          <p:nvPr/>
        </p:nvPicPr>
        <p:blipFill>
          <a:blip r:embed="rId17" cstate="screen">
            <a:extLst>
              <a:ext uri="{BEBA8EAE-BF5A-486C-A8C5-ECC9F3942E4B}">
                <a14:imgProps xmlns:a14="http://schemas.microsoft.com/office/drawing/2010/main">
                  <a14:imgLayer r:embed="rId18">
                    <a14:imgEffect>
                      <a14:backgroundRemoval t="0" b="100000" l="0" r="100000"/>
                    </a14:imgEffect>
                  </a14:imgLayer>
                </a14:imgProps>
              </a:ext>
            </a:extLst>
          </a:blip>
          <a:stretch>
            <a:fillRect/>
          </a:stretch>
        </p:blipFill>
        <p:spPr>
          <a:xfrm>
            <a:off x="683242" y="2564904"/>
            <a:ext cx="1080772" cy="1728192"/>
          </a:xfrm>
          <a:prstGeom prst="rect">
            <a:avLst/>
          </a:prstGeom>
          <a:ln>
            <a:noFill/>
          </a:ln>
          <a:effectLst>
            <a:outerShdw blurRad="292100" dist="139700" dir="2700000" algn="tl" rotWithShape="0">
              <a:srgbClr val="333333">
                <a:alpha val="65000"/>
              </a:srgbClr>
            </a:outerShdw>
          </a:effectLst>
        </p:spPr>
      </p:pic>
      <p:pic>
        <p:nvPicPr>
          <p:cNvPr id="90" name="Picture 3" descr="C:\Documents and Settings\Jonathan Karlsson\Mina dokument\Mötesserier\Övrigt\Daniel 11\Ptolemy_I_Soter_Louvre_Ma849.jpg"/>
          <p:cNvPicPr>
            <a:picLocks noChangeAspect="1" noChangeArrowheads="1"/>
          </p:cNvPicPr>
          <p:nvPr/>
        </p:nvPicPr>
        <p:blipFill>
          <a:blip r:embed="rId19" cstate="screen">
            <a:extLst>
              <a:ext uri="{BEBA8EAE-BF5A-486C-A8C5-ECC9F3942E4B}">
                <a14:imgProps xmlns:a14="http://schemas.microsoft.com/office/drawing/2010/main">
                  <a14:imgLayer r:embed="rId20">
                    <a14:imgEffect>
                      <a14:backgroundRemoval t="0" b="100000" l="0" r="100000"/>
                    </a14:imgEffect>
                  </a14:imgLayer>
                </a14:imgProps>
              </a:ext>
            </a:extLst>
          </a:blip>
          <a:srcRect/>
          <a:stretch>
            <a:fillRect/>
          </a:stretch>
        </p:blipFill>
        <p:spPr bwMode="auto">
          <a:xfrm>
            <a:off x="1979712" y="3861048"/>
            <a:ext cx="648072" cy="831274"/>
          </a:xfrm>
          <a:prstGeom prst="rect">
            <a:avLst/>
          </a:prstGeom>
          <a:ln>
            <a:noFill/>
          </a:ln>
          <a:effectLst>
            <a:outerShdw blurRad="292100" dist="139700" dir="2700000" algn="tl" rotWithShape="0">
              <a:srgbClr val="333333">
                <a:alpha val="65000"/>
              </a:srgbClr>
            </a:outerShdw>
          </a:effectLst>
        </p:spPr>
      </p:pic>
      <p:pic>
        <p:nvPicPr>
          <p:cNvPr id="91" name="Picture 4" descr="C:\Documents and Settings\Jonathan Karlsson\Mina dokument\Mötesserier\Övrigt\Daniel 11\Seleuco_I_Nicatore.JPG"/>
          <p:cNvPicPr>
            <a:picLocks noChangeAspect="1" noChangeArrowheads="1"/>
          </p:cNvPicPr>
          <p:nvPr/>
        </p:nvPicPr>
        <p:blipFill>
          <a:blip r:embed="rId21" cstate="screen">
            <a:extLst>
              <a:ext uri="{BEBA8EAE-BF5A-486C-A8C5-ECC9F3942E4B}">
                <a14:imgProps xmlns:a14="http://schemas.microsoft.com/office/drawing/2010/main">
                  <a14:imgLayer r:embed="rId22">
                    <a14:imgEffect>
                      <a14:backgroundRemoval t="0" b="100000" l="0" r="100000"/>
                    </a14:imgEffect>
                  </a14:imgLayer>
                </a14:imgProps>
              </a:ext>
            </a:extLst>
          </a:blip>
          <a:srcRect/>
          <a:stretch>
            <a:fillRect/>
          </a:stretch>
        </p:blipFill>
        <p:spPr bwMode="auto">
          <a:xfrm>
            <a:off x="1979712" y="2331535"/>
            <a:ext cx="661081" cy="88144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01191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wipe(left)">
                                      <p:cBhvr>
                                        <p:cTn id="7" dur="500"/>
                                        <p:tgtEl>
                                          <p:spTgt spid="60"/>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grpId="0" nodeType="clickEffect">
                                  <p:stCondLst>
                                    <p:cond delay="0"/>
                                  </p:stCondLst>
                                  <p:childTnLst>
                                    <p:set>
                                      <p:cBhvr>
                                        <p:cTn id="11" dur="1" fill="hold">
                                          <p:stCondLst>
                                            <p:cond delay="0"/>
                                          </p:stCondLst>
                                        </p:cTn>
                                        <p:tgtEl>
                                          <p:spTgt spid="71"/>
                                        </p:tgtEl>
                                        <p:attrNameLst>
                                          <p:attrName>style.visibility</p:attrName>
                                        </p:attrNameLst>
                                      </p:cBhvr>
                                      <p:to>
                                        <p:strVal val="visible"/>
                                      </p:to>
                                    </p:set>
                                    <p:anim calcmode="lin" valueType="num">
                                      <p:cBhvr>
                                        <p:cTn id="12" dur="500" fill="hold"/>
                                        <p:tgtEl>
                                          <p:spTgt spid="71"/>
                                        </p:tgtEl>
                                        <p:attrNameLst>
                                          <p:attrName>ppt_w</p:attrName>
                                        </p:attrNameLst>
                                      </p:cBhvr>
                                      <p:tavLst>
                                        <p:tav tm="0">
                                          <p:val>
                                            <p:fltVal val="0"/>
                                          </p:val>
                                        </p:tav>
                                        <p:tav tm="100000">
                                          <p:val>
                                            <p:strVal val="#ppt_w"/>
                                          </p:val>
                                        </p:tav>
                                      </p:tavLst>
                                    </p:anim>
                                    <p:anim calcmode="lin" valueType="num">
                                      <p:cBhvr>
                                        <p:cTn id="13" dur="500" fill="hold"/>
                                        <p:tgtEl>
                                          <p:spTgt spid="71"/>
                                        </p:tgtEl>
                                        <p:attrNameLst>
                                          <p:attrName>ppt_h</p:attrName>
                                        </p:attrNameLst>
                                      </p:cBhvr>
                                      <p:tavLst>
                                        <p:tav tm="0">
                                          <p:val>
                                            <p:fltVal val="0"/>
                                          </p:val>
                                        </p:tav>
                                        <p:tav tm="100000">
                                          <p:val>
                                            <p:strVal val="#ppt_h"/>
                                          </p:val>
                                        </p:tav>
                                      </p:tavLst>
                                    </p:anim>
                                  </p:childTnLst>
                                </p:cTn>
                              </p:par>
                            </p:childTnLst>
                          </p:cTn>
                        </p:par>
                        <p:par>
                          <p:cTn id="14" fill="hold">
                            <p:stCondLst>
                              <p:cond delay="500"/>
                            </p:stCondLst>
                            <p:childTnLst>
                              <p:par>
                                <p:cTn id="15" presetID="1" presetClass="entr" presetSubtype="0" fill="hold" nodeType="after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3" presetClass="entr" presetSubtype="16" fill="hold" grpId="0" nodeType="clickEffect">
                                  <p:stCondLst>
                                    <p:cond delay="0"/>
                                  </p:stCondLst>
                                  <p:childTnLst>
                                    <p:set>
                                      <p:cBhvr>
                                        <p:cTn id="20" dur="1" fill="hold">
                                          <p:stCondLst>
                                            <p:cond delay="0"/>
                                          </p:stCondLst>
                                        </p:cTn>
                                        <p:tgtEl>
                                          <p:spTgt spid="67"/>
                                        </p:tgtEl>
                                        <p:attrNameLst>
                                          <p:attrName>style.visibility</p:attrName>
                                        </p:attrNameLst>
                                      </p:cBhvr>
                                      <p:to>
                                        <p:strVal val="visible"/>
                                      </p:to>
                                    </p:set>
                                    <p:anim calcmode="lin" valueType="num">
                                      <p:cBhvr>
                                        <p:cTn id="21" dur="500" fill="hold"/>
                                        <p:tgtEl>
                                          <p:spTgt spid="67"/>
                                        </p:tgtEl>
                                        <p:attrNameLst>
                                          <p:attrName>ppt_w</p:attrName>
                                        </p:attrNameLst>
                                      </p:cBhvr>
                                      <p:tavLst>
                                        <p:tav tm="0">
                                          <p:val>
                                            <p:fltVal val="0"/>
                                          </p:val>
                                        </p:tav>
                                        <p:tav tm="100000">
                                          <p:val>
                                            <p:strVal val="#ppt_w"/>
                                          </p:val>
                                        </p:tav>
                                      </p:tavLst>
                                    </p:anim>
                                    <p:anim calcmode="lin" valueType="num">
                                      <p:cBhvr>
                                        <p:cTn id="22" dur="500" fill="hold"/>
                                        <p:tgtEl>
                                          <p:spTgt spid="67"/>
                                        </p:tgtEl>
                                        <p:attrNameLst>
                                          <p:attrName>ppt_h</p:attrName>
                                        </p:attrNameLst>
                                      </p:cBhvr>
                                      <p:tavLst>
                                        <p:tav tm="0">
                                          <p:val>
                                            <p:fltVal val="0"/>
                                          </p:val>
                                        </p:tav>
                                        <p:tav tm="100000">
                                          <p:val>
                                            <p:strVal val="#ppt_h"/>
                                          </p:val>
                                        </p:tav>
                                      </p:tavLst>
                                    </p:anim>
                                  </p:childTnLst>
                                </p:cTn>
                              </p:par>
                            </p:childTnLst>
                          </p:cTn>
                        </p:par>
                        <p:par>
                          <p:cTn id="23" fill="hold">
                            <p:stCondLst>
                              <p:cond delay="500"/>
                            </p:stCondLst>
                            <p:childTnLst>
                              <p:par>
                                <p:cTn id="24" presetID="1" presetClass="entr" presetSubtype="0" fill="hold" nodeType="afterEffect">
                                  <p:stCondLst>
                                    <p:cond delay="0"/>
                                  </p:stCondLst>
                                  <p:childTnLst>
                                    <p:set>
                                      <p:cBhvr>
                                        <p:cTn id="25" dur="1" fill="hold">
                                          <p:stCondLst>
                                            <p:cond delay="0"/>
                                          </p:stCondLst>
                                        </p:cTn>
                                        <p:tgtEl>
                                          <p:spTgt spid="74"/>
                                        </p:tgtEl>
                                        <p:attrNameLst>
                                          <p:attrName>style.visibility</p:attrName>
                                        </p:attrNameLst>
                                      </p:cBhvr>
                                      <p:to>
                                        <p:strVal val="visible"/>
                                      </p:to>
                                    </p:set>
                                  </p:childTnLst>
                                </p:cTn>
                              </p:par>
                            </p:childTnLst>
                          </p:cTn>
                        </p:par>
                        <p:par>
                          <p:cTn id="26" fill="hold">
                            <p:stCondLst>
                              <p:cond delay="500"/>
                            </p:stCondLst>
                            <p:childTnLst>
                              <p:par>
                                <p:cTn id="27" presetID="23" presetClass="entr" presetSubtype="16" fill="hold" nodeType="afterEffect">
                                  <p:stCondLst>
                                    <p:cond delay="0"/>
                                  </p:stCondLst>
                                  <p:childTnLst>
                                    <p:set>
                                      <p:cBhvr>
                                        <p:cTn id="28" dur="1" fill="hold">
                                          <p:stCondLst>
                                            <p:cond delay="0"/>
                                          </p:stCondLst>
                                        </p:cTn>
                                        <p:tgtEl>
                                          <p:spTgt spid="75"/>
                                        </p:tgtEl>
                                        <p:attrNameLst>
                                          <p:attrName>style.visibility</p:attrName>
                                        </p:attrNameLst>
                                      </p:cBhvr>
                                      <p:to>
                                        <p:strVal val="visible"/>
                                      </p:to>
                                    </p:set>
                                    <p:anim calcmode="lin" valueType="num">
                                      <p:cBhvr>
                                        <p:cTn id="29" dur="500" fill="hold"/>
                                        <p:tgtEl>
                                          <p:spTgt spid="75"/>
                                        </p:tgtEl>
                                        <p:attrNameLst>
                                          <p:attrName>ppt_w</p:attrName>
                                        </p:attrNameLst>
                                      </p:cBhvr>
                                      <p:tavLst>
                                        <p:tav tm="0">
                                          <p:val>
                                            <p:fltVal val="0"/>
                                          </p:val>
                                        </p:tav>
                                        <p:tav tm="100000">
                                          <p:val>
                                            <p:strVal val="#ppt_w"/>
                                          </p:val>
                                        </p:tav>
                                      </p:tavLst>
                                    </p:anim>
                                    <p:anim calcmode="lin" valueType="num">
                                      <p:cBhvr>
                                        <p:cTn id="30" dur="500" fill="hold"/>
                                        <p:tgtEl>
                                          <p:spTgt spid="75"/>
                                        </p:tgtEl>
                                        <p:attrNameLst>
                                          <p:attrName>ppt_h</p:attrName>
                                        </p:attrNameLst>
                                      </p:cBhvr>
                                      <p:tavLst>
                                        <p:tav tm="0">
                                          <p:val>
                                            <p:fltVal val="0"/>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71"/>
                                        </p:tgtEl>
                                        <p:attrNameLst>
                                          <p:attrName>style.visibility</p:attrName>
                                        </p:attrNameLst>
                                      </p:cBhvr>
                                      <p:to>
                                        <p:strVal val="hidden"/>
                                      </p:to>
                                    </p:set>
                                  </p:childTnLst>
                                </p:cTn>
                              </p:par>
                              <p:par>
                                <p:cTn id="35" presetID="1" presetClass="exit" presetSubtype="0" fill="hold" nodeType="withEffect">
                                  <p:stCondLst>
                                    <p:cond delay="0"/>
                                  </p:stCondLst>
                                  <p:childTnLst>
                                    <p:set>
                                      <p:cBhvr>
                                        <p:cTn id="36" dur="1" fill="hold">
                                          <p:stCondLst>
                                            <p:cond delay="0"/>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p:bldP spid="71" grpId="1" animBg="1"/>
      <p:bldP spid="67"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ruta 3"/>
          <p:cNvSpPr txBox="1"/>
          <p:nvPr/>
        </p:nvSpPr>
        <p:spPr>
          <a:xfrm>
            <a:off x="928662" y="785794"/>
            <a:ext cx="7286676" cy="830997"/>
          </a:xfrm>
          <a:prstGeom prst="rect">
            <a:avLst/>
          </a:prstGeom>
          <a:noFill/>
          <a:effectLst>
            <a:outerShdw blurRad="50800" dist="38100" dir="2700000" algn="tl" rotWithShape="0">
              <a:prstClr val="black">
                <a:alpha val="40000"/>
              </a:prstClr>
            </a:outerShdw>
          </a:effectLst>
        </p:spPr>
        <p:txBody>
          <a:bodyPr wrap="square" rtlCol="0">
            <a:spAutoFit/>
          </a:bodyPr>
          <a:lstStyle/>
          <a:p>
            <a:r>
              <a:rPr lang="sv-SE" sz="4800" dirty="0" smtClean="0">
                <a:solidFill>
                  <a:srgbClr val="FFC000"/>
                </a:solidFill>
                <a:latin typeface="Berlin Sans FB Demi" pitchFamily="34" charset="0"/>
              </a:rPr>
              <a:t>Daniel 11:16</a:t>
            </a:r>
            <a:endParaRPr lang="sv-SE" sz="4800" dirty="0">
              <a:solidFill>
                <a:srgbClr val="FFC000"/>
              </a:solidFill>
              <a:latin typeface="Berlin Sans FB Demi" pitchFamily="34" charset="0"/>
            </a:endParaRPr>
          </a:p>
        </p:txBody>
      </p:sp>
      <p:sp>
        <p:nvSpPr>
          <p:cNvPr id="5" name="textruta 4"/>
          <p:cNvSpPr txBox="1"/>
          <p:nvPr/>
        </p:nvSpPr>
        <p:spPr>
          <a:xfrm>
            <a:off x="1071538" y="1928802"/>
            <a:ext cx="7172870" cy="2062103"/>
          </a:xfrm>
          <a:prstGeom prst="rect">
            <a:avLst/>
          </a:prstGeom>
          <a:noFill/>
          <a:effectLst>
            <a:outerShdw blurRad="50800" dist="38100" dir="2700000" algn="tl" rotWithShape="0">
              <a:prstClr val="black">
                <a:alpha val="40000"/>
              </a:prstClr>
            </a:outerShdw>
          </a:effectLst>
        </p:spPr>
        <p:txBody>
          <a:bodyPr wrap="square" rtlCol="0">
            <a:spAutoFit/>
          </a:bodyPr>
          <a:lstStyle/>
          <a:p>
            <a:r>
              <a:rPr lang="sv-SE" sz="3200" dirty="0" smtClean="0">
                <a:solidFill>
                  <a:schemeClr val="bg1"/>
                </a:solidFill>
                <a:effectLst>
                  <a:outerShdw blurRad="38100" dist="38100" dir="2700000" algn="tl">
                    <a:srgbClr val="000000">
                      <a:alpha val="43137"/>
                    </a:srgbClr>
                  </a:outerShdw>
                </a:effectLst>
                <a:latin typeface="Arial Rounded MT Bold" pitchFamily="34" charset="0"/>
              </a:rPr>
              <a:t>”Och han </a:t>
            </a:r>
            <a:r>
              <a:rPr lang="sv-SE" sz="3200" dirty="0" smtClean="0">
                <a:solidFill>
                  <a:schemeClr val="tx1">
                    <a:lumMod val="50000"/>
                    <a:lumOff val="50000"/>
                  </a:schemeClr>
                </a:solidFill>
                <a:effectLst>
                  <a:outerShdw blurRad="38100" dist="38100" dir="2700000" algn="tl">
                    <a:srgbClr val="000000">
                      <a:alpha val="43137"/>
                    </a:srgbClr>
                  </a:outerShdw>
                </a:effectLst>
                <a:latin typeface="Arial Rounded MT Bold" pitchFamily="34" charset="0"/>
              </a:rPr>
              <a:t>[Rom]</a:t>
            </a:r>
            <a:r>
              <a:rPr lang="sv-SE" sz="3200" dirty="0" smtClean="0">
                <a:solidFill>
                  <a:schemeClr val="bg1"/>
                </a:solidFill>
                <a:effectLst>
                  <a:outerShdw blurRad="38100" dist="38100" dir="2700000" algn="tl">
                    <a:srgbClr val="000000">
                      <a:alpha val="43137"/>
                    </a:srgbClr>
                  </a:outerShdw>
                </a:effectLst>
                <a:latin typeface="Arial Rounded MT Bold" pitchFamily="34" charset="0"/>
              </a:rPr>
              <a:t> som rycker emot honom </a:t>
            </a:r>
            <a:r>
              <a:rPr lang="sv-SE" sz="3200" dirty="0" smtClean="0">
                <a:solidFill>
                  <a:schemeClr val="tx1">
                    <a:lumMod val="50000"/>
                    <a:lumOff val="50000"/>
                  </a:schemeClr>
                </a:solidFill>
                <a:effectLst>
                  <a:outerShdw blurRad="38100" dist="38100" dir="2700000" algn="tl">
                    <a:srgbClr val="000000">
                      <a:alpha val="43137"/>
                    </a:srgbClr>
                  </a:outerShdw>
                </a:effectLst>
                <a:latin typeface="Arial Rounded MT Bold" pitchFamily="34" charset="0"/>
              </a:rPr>
              <a:t>[</a:t>
            </a:r>
            <a:r>
              <a:rPr lang="sv-SE" sz="3200" dirty="0" err="1" smtClean="0">
                <a:solidFill>
                  <a:schemeClr val="tx1">
                    <a:lumMod val="50000"/>
                    <a:lumOff val="50000"/>
                  </a:schemeClr>
                </a:solidFill>
                <a:effectLst>
                  <a:outerShdw blurRad="38100" dist="38100" dir="2700000" algn="tl">
                    <a:srgbClr val="000000">
                      <a:alpha val="43137"/>
                    </a:srgbClr>
                  </a:outerShdw>
                </a:effectLst>
                <a:latin typeface="Arial Rounded MT Bold" pitchFamily="34" charset="0"/>
              </a:rPr>
              <a:t>Antiokus</a:t>
            </a:r>
            <a:r>
              <a:rPr lang="sv-SE" sz="3200" dirty="0" smtClean="0">
                <a:solidFill>
                  <a:schemeClr val="tx1">
                    <a:lumMod val="50000"/>
                    <a:lumOff val="50000"/>
                  </a:schemeClr>
                </a:solidFill>
                <a:effectLst>
                  <a:outerShdw blurRad="38100" dist="38100" dir="2700000" algn="tl">
                    <a:srgbClr val="000000">
                      <a:alpha val="43137"/>
                    </a:srgbClr>
                  </a:outerShdw>
                </a:effectLst>
                <a:latin typeface="Arial Rounded MT Bold" pitchFamily="34" charset="0"/>
              </a:rPr>
              <a:t> III] </a:t>
            </a:r>
            <a:r>
              <a:rPr lang="sv-SE" sz="3200" dirty="0" smtClean="0">
                <a:solidFill>
                  <a:schemeClr val="bg1"/>
                </a:solidFill>
                <a:effectLst>
                  <a:outerShdw blurRad="38100" dist="38100" dir="2700000" algn="tl">
                    <a:srgbClr val="000000">
                      <a:alpha val="43137"/>
                    </a:srgbClr>
                  </a:outerShdw>
                </a:effectLst>
                <a:latin typeface="Arial Rounded MT Bold" pitchFamily="34" charset="0"/>
              </a:rPr>
              <a:t>skall göra vad han vill, och </a:t>
            </a:r>
            <a:r>
              <a:rPr lang="sv-SE" sz="3200" dirty="0" smtClean="0">
                <a:solidFill>
                  <a:srgbClr val="FFFF00"/>
                </a:solidFill>
                <a:effectLst>
                  <a:outerShdw blurRad="38100" dist="38100" dir="2700000" algn="tl">
                    <a:srgbClr val="000000">
                      <a:alpha val="43137"/>
                    </a:srgbClr>
                  </a:outerShdw>
                </a:effectLst>
                <a:latin typeface="Arial Rounded MT Bold" pitchFamily="34" charset="0"/>
              </a:rPr>
              <a:t>ingen</a:t>
            </a:r>
            <a:r>
              <a:rPr lang="sv-SE" sz="3200" dirty="0" smtClean="0">
                <a:solidFill>
                  <a:schemeClr val="bg1"/>
                </a:solidFill>
                <a:effectLst>
                  <a:outerShdw blurRad="38100" dist="38100" dir="2700000" algn="tl">
                    <a:srgbClr val="000000">
                      <a:alpha val="43137"/>
                    </a:srgbClr>
                  </a:outerShdw>
                </a:effectLst>
                <a:latin typeface="Arial Rounded MT Bold" pitchFamily="34" charset="0"/>
              </a:rPr>
              <a:t> skall kunna stå emot honom;…”</a:t>
            </a:r>
          </a:p>
        </p:txBody>
      </p:sp>
      <p:sp>
        <p:nvSpPr>
          <p:cNvPr id="7" name="textruta 6"/>
          <p:cNvSpPr txBox="1"/>
          <p:nvPr/>
        </p:nvSpPr>
        <p:spPr>
          <a:xfrm>
            <a:off x="5580112" y="6156012"/>
            <a:ext cx="2648336" cy="369332"/>
          </a:xfrm>
          <a:prstGeom prst="rect">
            <a:avLst/>
          </a:prstGeom>
          <a:noFill/>
          <a:effectLst>
            <a:outerShdw blurRad="50800" dist="38100" dir="2700000" algn="tl" rotWithShape="0">
              <a:prstClr val="black">
                <a:alpha val="40000"/>
              </a:prstClr>
            </a:outerShdw>
          </a:effectLst>
        </p:spPr>
        <p:txBody>
          <a:bodyPr wrap="square" rtlCol="0">
            <a:spAutoFit/>
          </a:bodyPr>
          <a:lstStyle/>
          <a:p>
            <a:pPr marL="342900" indent="-342900" algn="r"/>
            <a:r>
              <a:rPr lang="sv-SE" b="1" dirty="0" smtClean="0">
                <a:solidFill>
                  <a:schemeClr val="bg1"/>
                </a:solidFill>
              </a:rPr>
              <a:t>GT-82</a:t>
            </a:r>
            <a:endParaRPr lang="sv-SE" b="1" dirty="0">
              <a:solidFill>
                <a:schemeClr val="bg1"/>
              </a:solidFill>
            </a:endParaRPr>
          </a:p>
        </p:txBody>
      </p:sp>
      <p:grpSp>
        <p:nvGrpSpPr>
          <p:cNvPr id="6" name="Grupp 5"/>
          <p:cNvGrpSpPr/>
          <p:nvPr/>
        </p:nvGrpSpPr>
        <p:grpSpPr>
          <a:xfrm>
            <a:off x="179512" y="-27384"/>
            <a:ext cx="8640960" cy="1243300"/>
            <a:chOff x="179512" y="-27384"/>
            <a:chExt cx="8640960" cy="1243300"/>
          </a:xfrm>
        </p:grpSpPr>
        <p:sp>
          <p:nvSpPr>
            <p:cNvPr id="8" name="Femhörning 7"/>
            <p:cNvSpPr/>
            <p:nvPr/>
          </p:nvSpPr>
          <p:spPr>
            <a:xfrm>
              <a:off x="323528" y="-27384"/>
              <a:ext cx="720080" cy="360040"/>
            </a:xfrm>
            <a:prstGeom prst="homePlate">
              <a:avLst/>
            </a:prstGeom>
            <a:solidFill>
              <a:schemeClr val="bg1">
                <a:lumMod val="6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sv-SE"/>
            </a:p>
          </p:txBody>
        </p:sp>
        <p:cxnSp>
          <p:nvCxnSpPr>
            <p:cNvPr id="9" name="Rak pil 8"/>
            <p:cNvCxnSpPr/>
            <p:nvPr/>
          </p:nvCxnSpPr>
          <p:spPr>
            <a:xfrm rot="5400000" flipH="1" flipV="1">
              <a:off x="144302" y="493512"/>
              <a:ext cx="359246" cy="794"/>
            </a:xfrm>
            <a:prstGeom prst="straightConnector1">
              <a:avLst/>
            </a:prstGeom>
            <a:ln w="38100">
              <a:solidFill>
                <a:srgbClr val="FF0000"/>
              </a:solidFill>
              <a:tailEnd type="non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0" name="textruta 9"/>
            <p:cNvSpPr txBox="1"/>
            <p:nvPr/>
          </p:nvSpPr>
          <p:spPr>
            <a:xfrm>
              <a:off x="179512" y="673532"/>
              <a:ext cx="648072" cy="523220"/>
            </a:xfrm>
            <a:prstGeom prst="rect">
              <a:avLst/>
            </a:prstGeom>
            <a:noFill/>
          </p:spPr>
          <p:txBody>
            <a:bodyPr wrap="square" rtlCol="0">
              <a:spAutoFit/>
            </a:bodyPr>
            <a:lstStyle/>
            <a:p>
              <a:r>
                <a:rPr lang="sv-SE" sz="1400" b="1" dirty="0" smtClean="0">
                  <a:solidFill>
                    <a:schemeClr val="bg1"/>
                  </a:solidFill>
                </a:rPr>
                <a:t>539 </a:t>
              </a:r>
              <a:r>
                <a:rPr lang="sv-SE" sz="1400" b="1" dirty="0" err="1" smtClean="0">
                  <a:solidFill>
                    <a:schemeClr val="bg1"/>
                  </a:solidFill>
                </a:rPr>
                <a:t>f.Kr</a:t>
              </a:r>
              <a:endParaRPr lang="sv-SE" sz="1400" b="1" dirty="0">
                <a:solidFill>
                  <a:schemeClr val="bg1"/>
                </a:solidFill>
              </a:endParaRPr>
            </a:p>
          </p:txBody>
        </p:sp>
        <p:sp>
          <p:nvSpPr>
            <p:cNvPr id="11" name="V-form 10"/>
            <p:cNvSpPr/>
            <p:nvPr/>
          </p:nvSpPr>
          <p:spPr>
            <a:xfrm>
              <a:off x="899592" y="-27384"/>
              <a:ext cx="792088" cy="360040"/>
            </a:xfrm>
            <a:prstGeom prst="chevron">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sv-SE">
                <a:solidFill>
                  <a:schemeClr val="tx1"/>
                </a:solidFill>
              </a:endParaRPr>
            </a:p>
          </p:txBody>
        </p:sp>
        <p:sp>
          <p:nvSpPr>
            <p:cNvPr id="12" name="V-form 11"/>
            <p:cNvSpPr/>
            <p:nvPr/>
          </p:nvSpPr>
          <p:spPr>
            <a:xfrm>
              <a:off x="1547664" y="-27384"/>
              <a:ext cx="2304256" cy="360040"/>
            </a:xfrm>
            <a:prstGeom prst="chevron">
              <a:avLst/>
            </a:prstGeom>
            <a:solidFill>
              <a:schemeClr val="tx1">
                <a:lumMod val="75000"/>
                <a:lumOff val="25000"/>
              </a:schemeClr>
            </a:solidFill>
          </p:spPr>
          <p:style>
            <a:lnRef idx="0">
              <a:schemeClr val="dk1"/>
            </a:lnRef>
            <a:fillRef idx="3">
              <a:schemeClr val="dk1"/>
            </a:fillRef>
            <a:effectRef idx="3">
              <a:schemeClr val="dk1"/>
            </a:effectRef>
            <a:fontRef idx="minor">
              <a:schemeClr val="lt1"/>
            </a:fontRef>
          </p:style>
          <p:txBody>
            <a:bodyPr rtlCol="0" anchor="ctr"/>
            <a:lstStyle/>
            <a:p>
              <a:pPr algn="ctr"/>
              <a:endParaRPr lang="sv-SE">
                <a:solidFill>
                  <a:schemeClr val="tx1"/>
                </a:solidFill>
              </a:endParaRPr>
            </a:p>
          </p:txBody>
        </p:sp>
        <p:sp>
          <p:nvSpPr>
            <p:cNvPr id="13" name="V-form 12"/>
            <p:cNvSpPr/>
            <p:nvPr/>
          </p:nvSpPr>
          <p:spPr>
            <a:xfrm>
              <a:off x="3707904" y="-27384"/>
              <a:ext cx="4536504" cy="360040"/>
            </a:xfrm>
            <a:prstGeom prst="chevron">
              <a:avLst/>
            </a:prstGeom>
            <a:gradFill>
              <a:gsLst>
                <a:gs pos="0">
                  <a:srgbClr val="4C216D"/>
                </a:gs>
                <a:gs pos="90000">
                  <a:srgbClr val="C00000"/>
                </a:gs>
              </a:gsLst>
              <a:lin ang="5400000" scaled="0"/>
            </a:gradFill>
          </p:spPr>
          <p:style>
            <a:lnRef idx="0">
              <a:schemeClr val="dk1"/>
            </a:lnRef>
            <a:fillRef idx="3">
              <a:schemeClr val="dk1"/>
            </a:fillRef>
            <a:effectRef idx="3">
              <a:schemeClr val="dk1"/>
            </a:effectRef>
            <a:fontRef idx="minor">
              <a:schemeClr val="lt1"/>
            </a:fontRef>
          </p:style>
          <p:txBody>
            <a:bodyPr rtlCol="0" anchor="ctr"/>
            <a:lstStyle/>
            <a:p>
              <a:pPr algn="ctr"/>
              <a:endParaRPr lang="sv-SE">
                <a:solidFill>
                  <a:schemeClr val="tx1"/>
                </a:solidFill>
              </a:endParaRPr>
            </a:p>
          </p:txBody>
        </p:sp>
        <p:sp>
          <p:nvSpPr>
            <p:cNvPr id="14" name="V-form 13"/>
            <p:cNvSpPr/>
            <p:nvPr/>
          </p:nvSpPr>
          <p:spPr>
            <a:xfrm>
              <a:off x="8100392" y="-27384"/>
              <a:ext cx="720080" cy="360040"/>
            </a:xfrm>
            <a:prstGeom prst="chevron">
              <a:avLst>
                <a:gd name="adj" fmla="val 0"/>
              </a:avLst>
            </a:prstGeom>
            <a:solidFill>
              <a:schemeClr val="accent1">
                <a:lumMod val="50000"/>
              </a:schemeClr>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sv-SE">
                <a:solidFill>
                  <a:schemeClr val="tx1"/>
                </a:solidFill>
              </a:endParaRPr>
            </a:p>
          </p:txBody>
        </p:sp>
        <p:cxnSp>
          <p:nvCxnSpPr>
            <p:cNvPr id="15" name="Rak pil 14"/>
            <p:cNvCxnSpPr/>
            <p:nvPr/>
          </p:nvCxnSpPr>
          <p:spPr>
            <a:xfrm rot="5400000" flipH="1" flipV="1">
              <a:off x="7898600" y="511882"/>
              <a:ext cx="359246" cy="794"/>
            </a:xfrm>
            <a:prstGeom prst="straightConnector1">
              <a:avLst/>
            </a:prstGeom>
            <a:ln w="38100">
              <a:solidFill>
                <a:srgbClr val="FF0000"/>
              </a:solidFill>
              <a:tailEnd type="non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6" name="textruta 15"/>
            <p:cNvSpPr txBox="1"/>
            <p:nvPr/>
          </p:nvSpPr>
          <p:spPr>
            <a:xfrm>
              <a:off x="7668344" y="692696"/>
              <a:ext cx="792088" cy="523220"/>
            </a:xfrm>
            <a:prstGeom prst="rect">
              <a:avLst/>
            </a:prstGeom>
            <a:noFill/>
          </p:spPr>
          <p:txBody>
            <a:bodyPr wrap="square" rtlCol="0">
              <a:spAutoFit/>
            </a:bodyPr>
            <a:lstStyle/>
            <a:p>
              <a:pPr algn="ctr"/>
              <a:r>
                <a:rPr lang="sv-SE" sz="1400" b="1" dirty="0" smtClean="0">
                  <a:solidFill>
                    <a:schemeClr val="bg1"/>
                  </a:solidFill>
                </a:rPr>
                <a:t>Ändens tid</a:t>
              </a:r>
              <a:endParaRPr lang="sv-SE" sz="1400" b="1" dirty="0">
                <a:solidFill>
                  <a:schemeClr val="bg1"/>
                </a:solidFill>
              </a:endParaRPr>
            </a:p>
          </p:txBody>
        </p:sp>
        <p:cxnSp>
          <p:nvCxnSpPr>
            <p:cNvPr id="17" name="Rak pil 16"/>
            <p:cNvCxnSpPr/>
            <p:nvPr/>
          </p:nvCxnSpPr>
          <p:spPr>
            <a:xfrm rot="5400000" flipH="1" flipV="1">
              <a:off x="1921793" y="345951"/>
              <a:ext cx="691902" cy="1588"/>
            </a:xfrm>
            <a:prstGeom prst="straightConnector1">
              <a:avLst/>
            </a:prstGeom>
            <a:ln w="38100">
              <a:solidFill>
                <a:srgbClr val="FF0000"/>
              </a:solidFill>
              <a:tailEnd type="non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8" name="textruta 17"/>
            <p:cNvSpPr txBox="1"/>
            <p:nvPr/>
          </p:nvSpPr>
          <p:spPr>
            <a:xfrm>
              <a:off x="2123728" y="672951"/>
              <a:ext cx="360040" cy="307777"/>
            </a:xfrm>
            <a:prstGeom prst="rect">
              <a:avLst/>
            </a:prstGeom>
            <a:noFill/>
          </p:spPr>
          <p:txBody>
            <a:bodyPr wrap="square" rtlCol="0">
              <a:spAutoFit/>
            </a:bodyPr>
            <a:lstStyle/>
            <a:p>
              <a:r>
                <a:rPr lang="sv-SE" sz="1400" b="1" dirty="0" smtClean="0">
                  <a:solidFill>
                    <a:schemeClr val="bg1"/>
                  </a:solidFill>
                  <a:effectLst>
                    <a:outerShdw blurRad="38100" dist="38100" dir="2700000" algn="tl">
                      <a:srgbClr val="000000">
                        <a:alpha val="43137"/>
                      </a:srgbClr>
                    </a:outerShdw>
                  </a:effectLst>
                </a:rPr>
                <a:t>0</a:t>
              </a:r>
              <a:endParaRPr lang="sv-SE" sz="1400" b="1" dirty="0">
                <a:solidFill>
                  <a:schemeClr val="bg1"/>
                </a:solidFill>
                <a:effectLst>
                  <a:outerShdw blurRad="38100" dist="38100" dir="2700000" algn="tl">
                    <a:srgbClr val="000000">
                      <a:alpha val="43137"/>
                    </a:srgbClr>
                  </a:outerShdw>
                </a:effectLst>
              </a:endParaRPr>
            </a:p>
          </p:txBody>
        </p:sp>
      </p:grpSp>
      <p:cxnSp>
        <p:nvCxnSpPr>
          <p:cNvPr id="19" name="Rak pil 18"/>
          <p:cNvCxnSpPr/>
          <p:nvPr/>
        </p:nvCxnSpPr>
        <p:spPr>
          <a:xfrm rot="5400000" flipH="1" flipV="1">
            <a:off x="1223628" y="368660"/>
            <a:ext cx="576064" cy="216024"/>
          </a:xfrm>
          <a:prstGeom prst="straightConnector1">
            <a:avLst/>
          </a:prstGeom>
          <a:ln w="44450">
            <a:solidFill>
              <a:srgbClr val="C00000"/>
            </a:solidFill>
            <a:headEnd type="none"/>
            <a:tailEnd type="arrow"/>
          </a:ln>
        </p:spPr>
        <p:style>
          <a:lnRef idx="1">
            <a:schemeClr val="accent1"/>
          </a:lnRef>
          <a:fillRef idx="0">
            <a:schemeClr val="accent1"/>
          </a:fillRef>
          <a:effectRef idx="0">
            <a:schemeClr val="accent1"/>
          </a:effectRef>
          <a:fontRef idx="minor">
            <a:schemeClr val="tx1"/>
          </a:fontRef>
        </p:style>
      </p:cxnSp>
      <p:pic>
        <p:nvPicPr>
          <p:cNvPr id="2050" name="Picture 2" descr="C:\Users\Jonathan\Evangelisation\Bildarkiv\Evangelism Images\1 - Dan 2\0801099.jpg"/>
          <p:cNvPicPr>
            <a:picLocks noChangeAspect="1" noChangeArrowheads="1"/>
          </p:cNvPicPr>
          <p:nvPr/>
        </p:nvPicPr>
        <p:blipFill rotWithShape="1">
          <a:blip r:embed="rId3">
            <a:extLst>
              <a:ext uri="{28A0092B-C50C-407E-A947-70E740481C1C}">
                <a14:useLocalDpi xmlns:a14="http://schemas.microsoft.com/office/drawing/2010/main" val="0"/>
              </a:ext>
            </a:extLst>
          </a:blip>
          <a:srcRect b="19367"/>
          <a:stretch/>
        </p:blipFill>
        <p:spPr bwMode="auto">
          <a:xfrm>
            <a:off x="1187624" y="4062913"/>
            <a:ext cx="4190872" cy="25344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413077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ruta 3"/>
          <p:cNvSpPr txBox="1"/>
          <p:nvPr/>
        </p:nvSpPr>
        <p:spPr>
          <a:xfrm>
            <a:off x="928662" y="785794"/>
            <a:ext cx="7286676" cy="769441"/>
          </a:xfrm>
          <a:prstGeom prst="rect">
            <a:avLst/>
          </a:prstGeom>
          <a:noFill/>
          <a:effectLst>
            <a:outerShdw blurRad="50800" dist="38100" dir="2700000" algn="tl" rotWithShape="0">
              <a:prstClr val="black">
                <a:alpha val="40000"/>
              </a:prstClr>
            </a:outerShdw>
          </a:effectLst>
        </p:spPr>
        <p:txBody>
          <a:bodyPr wrap="square" rtlCol="0">
            <a:spAutoFit/>
          </a:bodyPr>
          <a:lstStyle/>
          <a:p>
            <a:r>
              <a:rPr lang="sv-SE" sz="4400" dirty="0" smtClean="0">
                <a:solidFill>
                  <a:srgbClr val="FFC000"/>
                </a:solidFill>
                <a:latin typeface="Berlin Sans FB Demi" pitchFamily="34" charset="0"/>
              </a:rPr>
              <a:t>Slaget vid </a:t>
            </a:r>
            <a:r>
              <a:rPr lang="sv-SE" sz="4400" dirty="0" err="1" smtClean="0">
                <a:solidFill>
                  <a:srgbClr val="FFC000"/>
                </a:solidFill>
                <a:latin typeface="Berlin Sans FB Demi" pitchFamily="34" charset="0"/>
              </a:rPr>
              <a:t>Pydna</a:t>
            </a:r>
            <a:r>
              <a:rPr lang="sv-SE" sz="4400" dirty="0" smtClean="0">
                <a:solidFill>
                  <a:srgbClr val="FFC000"/>
                </a:solidFill>
                <a:latin typeface="Berlin Sans FB Demi" pitchFamily="34" charset="0"/>
              </a:rPr>
              <a:t> – 168 </a:t>
            </a:r>
            <a:r>
              <a:rPr lang="sv-SE" sz="4400" dirty="0" err="1" smtClean="0">
                <a:solidFill>
                  <a:srgbClr val="FFC000"/>
                </a:solidFill>
                <a:latin typeface="Berlin Sans FB Demi" pitchFamily="34" charset="0"/>
              </a:rPr>
              <a:t>f.Kr</a:t>
            </a:r>
            <a:endParaRPr lang="sv-SE" sz="4400" dirty="0">
              <a:solidFill>
                <a:srgbClr val="FFC000"/>
              </a:solidFill>
              <a:latin typeface="Berlin Sans FB Demi" pitchFamily="34" charset="0"/>
            </a:endParaRPr>
          </a:p>
        </p:txBody>
      </p:sp>
      <p:sp>
        <p:nvSpPr>
          <p:cNvPr id="5" name="textruta 4"/>
          <p:cNvSpPr txBox="1"/>
          <p:nvPr/>
        </p:nvSpPr>
        <p:spPr>
          <a:xfrm>
            <a:off x="1071538" y="1928802"/>
            <a:ext cx="7172870" cy="1815882"/>
          </a:xfrm>
          <a:prstGeom prst="rect">
            <a:avLst/>
          </a:prstGeom>
          <a:noFill/>
          <a:effectLst>
            <a:outerShdw blurRad="50800" dist="38100" dir="2700000" algn="tl" rotWithShape="0">
              <a:prstClr val="black">
                <a:alpha val="40000"/>
              </a:prstClr>
            </a:outerShdw>
          </a:effectLst>
        </p:spPr>
        <p:txBody>
          <a:bodyPr wrap="square" rtlCol="0">
            <a:spAutoFit/>
          </a:bodyPr>
          <a:lstStyle/>
          <a:p>
            <a:r>
              <a:rPr lang="sv-SE" sz="2800" dirty="0" smtClean="0">
                <a:solidFill>
                  <a:schemeClr val="bg1"/>
                </a:solidFill>
                <a:effectLst>
                  <a:outerShdw blurRad="38100" dist="38100" dir="2700000" algn="tl">
                    <a:srgbClr val="000000">
                      <a:alpha val="43137"/>
                    </a:srgbClr>
                  </a:outerShdw>
                </a:effectLst>
                <a:latin typeface="Arial Rounded MT Bold" pitchFamily="34" charset="0"/>
              </a:rPr>
              <a:t>”</a:t>
            </a:r>
            <a:r>
              <a:rPr lang="sv-SE" sz="2800" dirty="0" err="1" smtClean="0">
                <a:solidFill>
                  <a:schemeClr val="bg1"/>
                </a:solidFill>
                <a:effectLst>
                  <a:outerShdw blurRad="38100" dist="38100" dir="2700000" algn="tl">
                    <a:srgbClr val="000000">
                      <a:alpha val="43137"/>
                    </a:srgbClr>
                  </a:outerShdw>
                </a:effectLst>
                <a:latin typeface="Arial Rounded MT Bold" pitchFamily="34" charset="0"/>
              </a:rPr>
              <a:t>Pydna</a:t>
            </a:r>
            <a:r>
              <a:rPr lang="sv-SE" sz="2800" dirty="0" smtClean="0">
                <a:solidFill>
                  <a:schemeClr val="bg1"/>
                </a:solidFill>
                <a:effectLst>
                  <a:outerShdw blurRad="38100" dist="38100" dir="2700000" algn="tl">
                    <a:srgbClr val="000000">
                      <a:alpha val="43137"/>
                    </a:srgbClr>
                  </a:outerShdw>
                </a:effectLst>
                <a:latin typeface="Arial Rounded MT Bold" pitchFamily="34" charset="0"/>
              </a:rPr>
              <a:t> markerade </a:t>
            </a:r>
            <a:r>
              <a:rPr lang="sv-SE" sz="2800" dirty="0" smtClean="0">
                <a:solidFill>
                  <a:schemeClr val="bg1"/>
                </a:solidFill>
                <a:effectLst>
                  <a:outerShdw blurRad="38100" dist="38100" dir="2700000" algn="tl">
                    <a:srgbClr val="000000">
                      <a:alpha val="43137"/>
                    </a:srgbClr>
                  </a:outerShdw>
                </a:effectLst>
                <a:latin typeface="Arial Rounded MT Bold" pitchFamily="34" charset="0"/>
              </a:rPr>
              <a:t>den </a:t>
            </a:r>
            <a:r>
              <a:rPr lang="sv-SE" sz="2800" dirty="0" smtClean="0">
                <a:solidFill>
                  <a:schemeClr val="bg1"/>
                </a:solidFill>
                <a:effectLst>
                  <a:outerShdw blurRad="38100" dist="38100" dir="2700000" algn="tl">
                    <a:srgbClr val="000000">
                      <a:alpha val="43137"/>
                    </a:srgbClr>
                  </a:outerShdw>
                </a:effectLst>
                <a:latin typeface="Arial Rounded MT Bold" pitchFamily="34" charset="0"/>
              </a:rPr>
              <a:t>slutliga undergången av Alexanders imperium och introducerar romersk auktoritet i Främre Orienten”</a:t>
            </a:r>
          </a:p>
        </p:txBody>
      </p:sp>
      <p:sp>
        <p:nvSpPr>
          <p:cNvPr id="7" name="textruta 6"/>
          <p:cNvSpPr txBox="1"/>
          <p:nvPr/>
        </p:nvSpPr>
        <p:spPr>
          <a:xfrm>
            <a:off x="5148064" y="5517232"/>
            <a:ext cx="3080384" cy="923330"/>
          </a:xfrm>
          <a:prstGeom prst="rect">
            <a:avLst/>
          </a:prstGeom>
          <a:noFill/>
          <a:effectLst>
            <a:outerShdw blurRad="50800" dist="38100" dir="2700000" algn="tl" rotWithShape="0">
              <a:prstClr val="black">
                <a:alpha val="40000"/>
              </a:prstClr>
            </a:outerShdw>
          </a:effectLst>
        </p:spPr>
        <p:txBody>
          <a:bodyPr wrap="square" rtlCol="0">
            <a:spAutoFit/>
          </a:bodyPr>
          <a:lstStyle/>
          <a:p>
            <a:pPr marL="342900" indent="-342900" algn="r"/>
            <a:r>
              <a:rPr lang="en-US" b="1" dirty="0" smtClean="0">
                <a:solidFill>
                  <a:schemeClr val="bg1"/>
                </a:solidFill>
              </a:rPr>
              <a:t>Paul K. Davis, </a:t>
            </a:r>
            <a:r>
              <a:rPr lang="en-US" b="1" i="1" dirty="0" smtClean="0">
                <a:solidFill>
                  <a:schemeClr val="bg1"/>
                </a:solidFill>
              </a:rPr>
              <a:t>100 Decisive Battles from Ancient Times to the Present, s.</a:t>
            </a:r>
            <a:r>
              <a:rPr lang="en-US" b="1" dirty="0" smtClean="0">
                <a:solidFill>
                  <a:schemeClr val="bg1"/>
                </a:solidFill>
              </a:rPr>
              <a:t> 51</a:t>
            </a:r>
            <a:endParaRPr lang="sv-SE" b="1" dirty="0">
              <a:solidFill>
                <a:schemeClr val="bg1"/>
              </a:solidFill>
            </a:endParaRPr>
          </a:p>
        </p:txBody>
      </p:sp>
      <p:pic>
        <p:nvPicPr>
          <p:cNvPr id="6" name="Bildobjekt 5" descr="Battle of Pydna.jpg"/>
          <p:cNvPicPr>
            <a:picLocks noChangeAspect="1"/>
          </p:cNvPicPr>
          <p:nvPr/>
        </p:nvPicPr>
        <p:blipFill>
          <a:blip r:embed="rId3" cstate="screen"/>
          <a:stretch>
            <a:fillRect/>
          </a:stretch>
        </p:blipFill>
        <p:spPr>
          <a:xfrm>
            <a:off x="1158909" y="3717032"/>
            <a:ext cx="4277187" cy="2946832"/>
          </a:xfrm>
          <a:prstGeom prst="rect">
            <a:avLst/>
          </a:prstGeom>
        </p:spPr>
      </p:pic>
      <p:grpSp>
        <p:nvGrpSpPr>
          <p:cNvPr id="8" name="Grupp 7"/>
          <p:cNvGrpSpPr/>
          <p:nvPr/>
        </p:nvGrpSpPr>
        <p:grpSpPr>
          <a:xfrm>
            <a:off x="179512" y="-27384"/>
            <a:ext cx="8640960" cy="1243300"/>
            <a:chOff x="179512" y="-27384"/>
            <a:chExt cx="8640960" cy="1243300"/>
          </a:xfrm>
        </p:grpSpPr>
        <p:sp>
          <p:nvSpPr>
            <p:cNvPr id="9" name="Femhörning 8"/>
            <p:cNvSpPr/>
            <p:nvPr/>
          </p:nvSpPr>
          <p:spPr>
            <a:xfrm>
              <a:off x="323528" y="-27384"/>
              <a:ext cx="720080" cy="360040"/>
            </a:xfrm>
            <a:prstGeom prst="homePlate">
              <a:avLst/>
            </a:prstGeom>
            <a:solidFill>
              <a:schemeClr val="bg1">
                <a:lumMod val="6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sv-SE"/>
            </a:p>
          </p:txBody>
        </p:sp>
        <p:cxnSp>
          <p:nvCxnSpPr>
            <p:cNvPr id="10" name="Rak pil 9"/>
            <p:cNvCxnSpPr/>
            <p:nvPr/>
          </p:nvCxnSpPr>
          <p:spPr>
            <a:xfrm rot="5400000" flipH="1" flipV="1">
              <a:off x="144302" y="493512"/>
              <a:ext cx="359246" cy="794"/>
            </a:xfrm>
            <a:prstGeom prst="straightConnector1">
              <a:avLst/>
            </a:prstGeom>
            <a:ln w="38100">
              <a:solidFill>
                <a:srgbClr val="FF0000"/>
              </a:solidFill>
              <a:tailEnd type="non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1" name="textruta 10"/>
            <p:cNvSpPr txBox="1"/>
            <p:nvPr/>
          </p:nvSpPr>
          <p:spPr>
            <a:xfrm>
              <a:off x="179512" y="673532"/>
              <a:ext cx="648072" cy="523220"/>
            </a:xfrm>
            <a:prstGeom prst="rect">
              <a:avLst/>
            </a:prstGeom>
            <a:noFill/>
          </p:spPr>
          <p:txBody>
            <a:bodyPr wrap="square" rtlCol="0">
              <a:spAutoFit/>
            </a:bodyPr>
            <a:lstStyle/>
            <a:p>
              <a:r>
                <a:rPr lang="sv-SE" sz="1400" b="1" dirty="0" smtClean="0">
                  <a:solidFill>
                    <a:schemeClr val="bg1"/>
                  </a:solidFill>
                </a:rPr>
                <a:t>539 </a:t>
              </a:r>
              <a:r>
                <a:rPr lang="sv-SE" sz="1400" b="1" dirty="0" err="1" smtClean="0">
                  <a:solidFill>
                    <a:schemeClr val="bg1"/>
                  </a:solidFill>
                </a:rPr>
                <a:t>f.Kr</a:t>
              </a:r>
              <a:endParaRPr lang="sv-SE" sz="1400" b="1" dirty="0">
                <a:solidFill>
                  <a:schemeClr val="bg1"/>
                </a:solidFill>
              </a:endParaRPr>
            </a:p>
          </p:txBody>
        </p:sp>
        <p:sp>
          <p:nvSpPr>
            <p:cNvPr id="12" name="V-form 11"/>
            <p:cNvSpPr/>
            <p:nvPr/>
          </p:nvSpPr>
          <p:spPr>
            <a:xfrm>
              <a:off x="899592" y="-27384"/>
              <a:ext cx="792088" cy="360040"/>
            </a:xfrm>
            <a:prstGeom prst="chevron">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sv-SE">
                <a:solidFill>
                  <a:schemeClr val="tx1"/>
                </a:solidFill>
              </a:endParaRPr>
            </a:p>
          </p:txBody>
        </p:sp>
        <p:sp>
          <p:nvSpPr>
            <p:cNvPr id="13" name="V-form 12"/>
            <p:cNvSpPr/>
            <p:nvPr/>
          </p:nvSpPr>
          <p:spPr>
            <a:xfrm>
              <a:off x="1547664" y="-27384"/>
              <a:ext cx="2304256" cy="360040"/>
            </a:xfrm>
            <a:prstGeom prst="chevron">
              <a:avLst/>
            </a:prstGeom>
            <a:solidFill>
              <a:schemeClr val="tx1">
                <a:lumMod val="75000"/>
                <a:lumOff val="25000"/>
              </a:schemeClr>
            </a:solidFill>
          </p:spPr>
          <p:style>
            <a:lnRef idx="0">
              <a:schemeClr val="dk1"/>
            </a:lnRef>
            <a:fillRef idx="3">
              <a:schemeClr val="dk1"/>
            </a:fillRef>
            <a:effectRef idx="3">
              <a:schemeClr val="dk1"/>
            </a:effectRef>
            <a:fontRef idx="minor">
              <a:schemeClr val="lt1"/>
            </a:fontRef>
          </p:style>
          <p:txBody>
            <a:bodyPr rtlCol="0" anchor="ctr"/>
            <a:lstStyle/>
            <a:p>
              <a:pPr algn="ctr"/>
              <a:endParaRPr lang="sv-SE">
                <a:solidFill>
                  <a:schemeClr val="tx1"/>
                </a:solidFill>
              </a:endParaRPr>
            </a:p>
          </p:txBody>
        </p:sp>
        <p:sp>
          <p:nvSpPr>
            <p:cNvPr id="14" name="V-form 13"/>
            <p:cNvSpPr/>
            <p:nvPr/>
          </p:nvSpPr>
          <p:spPr>
            <a:xfrm>
              <a:off x="3707904" y="-27384"/>
              <a:ext cx="4536504" cy="360040"/>
            </a:xfrm>
            <a:prstGeom prst="chevron">
              <a:avLst/>
            </a:prstGeom>
            <a:gradFill>
              <a:gsLst>
                <a:gs pos="0">
                  <a:srgbClr val="4C216D"/>
                </a:gs>
                <a:gs pos="90000">
                  <a:srgbClr val="C00000"/>
                </a:gs>
              </a:gsLst>
              <a:lin ang="5400000" scaled="0"/>
            </a:gradFill>
          </p:spPr>
          <p:style>
            <a:lnRef idx="0">
              <a:schemeClr val="dk1"/>
            </a:lnRef>
            <a:fillRef idx="3">
              <a:schemeClr val="dk1"/>
            </a:fillRef>
            <a:effectRef idx="3">
              <a:schemeClr val="dk1"/>
            </a:effectRef>
            <a:fontRef idx="minor">
              <a:schemeClr val="lt1"/>
            </a:fontRef>
          </p:style>
          <p:txBody>
            <a:bodyPr rtlCol="0" anchor="ctr"/>
            <a:lstStyle/>
            <a:p>
              <a:pPr algn="ctr"/>
              <a:endParaRPr lang="sv-SE">
                <a:solidFill>
                  <a:schemeClr val="tx1"/>
                </a:solidFill>
              </a:endParaRPr>
            </a:p>
          </p:txBody>
        </p:sp>
        <p:sp>
          <p:nvSpPr>
            <p:cNvPr id="15" name="V-form 14"/>
            <p:cNvSpPr/>
            <p:nvPr/>
          </p:nvSpPr>
          <p:spPr>
            <a:xfrm>
              <a:off x="8100392" y="-27384"/>
              <a:ext cx="720080" cy="360040"/>
            </a:xfrm>
            <a:prstGeom prst="chevron">
              <a:avLst>
                <a:gd name="adj" fmla="val 0"/>
              </a:avLst>
            </a:prstGeom>
            <a:solidFill>
              <a:schemeClr val="accent1">
                <a:lumMod val="50000"/>
              </a:schemeClr>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sv-SE">
                <a:solidFill>
                  <a:schemeClr val="tx1"/>
                </a:solidFill>
              </a:endParaRPr>
            </a:p>
          </p:txBody>
        </p:sp>
        <p:cxnSp>
          <p:nvCxnSpPr>
            <p:cNvPr id="16" name="Rak pil 15"/>
            <p:cNvCxnSpPr/>
            <p:nvPr/>
          </p:nvCxnSpPr>
          <p:spPr>
            <a:xfrm rot="5400000" flipH="1" flipV="1">
              <a:off x="7898600" y="511882"/>
              <a:ext cx="359246" cy="794"/>
            </a:xfrm>
            <a:prstGeom prst="straightConnector1">
              <a:avLst/>
            </a:prstGeom>
            <a:ln w="38100">
              <a:solidFill>
                <a:srgbClr val="FF0000"/>
              </a:solidFill>
              <a:tailEnd type="non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7" name="textruta 16"/>
            <p:cNvSpPr txBox="1"/>
            <p:nvPr/>
          </p:nvSpPr>
          <p:spPr>
            <a:xfrm>
              <a:off x="7668344" y="692696"/>
              <a:ext cx="792088" cy="523220"/>
            </a:xfrm>
            <a:prstGeom prst="rect">
              <a:avLst/>
            </a:prstGeom>
            <a:noFill/>
          </p:spPr>
          <p:txBody>
            <a:bodyPr wrap="square" rtlCol="0">
              <a:spAutoFit/>
            </a:bodyPr>
            <a:lstStyle/>
            <a:p>
              <a:pPr algn="ctr"/>
              <a:r>
                <a:rPr lang="sv-SE" sz="1400" b="1" dirty="0" smtClean="0">
                  <a:solidFill>
                    <a:schemeClr val="bg1"/>
                  </a:solidFill>
                </a:rPr>
                <a:t>Ändens tid</a:t>
              </a:r>
              <a:endParaRPr lang="sv-SE" sz="1400" b="1" dirty="0">
                <a:solidFill>
                  <a:schemeClr val="bg1"/>
                </a:solidFill>
              </a:endParaRPr>
            </a:p>
          </p:txBody>
        </p:sp>
        <p:cxnSp>
          <p:nvCxnSpPr>
            <p:cNvPr id="18" name="Rak pil 17"/>
            <p:cNvCxnSpPr/>
            <p:nvPr/>
          </p:nvCxnSpPr>
          <p:spPr>
            <a:xfrm rot="5400000" flipH="1" flipV="1">
              <a:off x="1921793" y="345951"/>
              <a:ext cx="691902" cy="1588"/>
            </a:xfrm>
            <a:prstGeom prst="straightConnector1">
              <a:avLst/>
            </a:prstGeom>
            <a:ln w="38100">
              <a:solidFill>
                <a:srgbClr val="FF0000"/>
              </a:solidFill>
              <a:tailEnd type="non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9" name="textruta 18"/>
            <p:cNvSpPr txBox="1"/>
            <p:nvPr/>
          </p:nvSpPr>
          <p:spPr>
            <a:xfrm>
              <a:off x="2123728" y="672951"/>
              <a:ext cx="360040" cy="307777"/>
            </a:xfrm>
            <a:prstGeom prst="rect">
              <a:avLst/>
            </a:prstGeom>
            <a:noFill/>
          </p:spPr>
          <p:txBody>
            <a:bodyPr wrap="square" rtlCol="0">
              <a:spAutoFit/>
            </a:bodyPr>
            <a:lstStyle/>
            <a:p>
              <a:r>
                <a:rPr lang="sv-SE" sz="1400" b="1" dirty="0" smtClean="0">
                  <a:solidFill>
                    <a:schemeClr val="bg1"/>
                  </a:solidFill>
                  <a:effectLst>
                    <a:outerShdw blurRad="38100" dist="38100" dir="2700000" algn="tl">
                      <a:srgbClr val="000000">
                        <a:alpha val="43137"/>
                      </a:srgbClr>
                    </a:outerShdw>
                  </a:effectLst>
                </a:rPr>
                <a:t>0</a:t>
              </a:r>
              <a:endParaRPr lang="sv-SE" sz="1400" b="1" dirty="0">
                <a:solidFill>
                  <a:schemeClr val="bg1"/>
                </a:solidFill>
                <a:effectLst>
                  <a:outerShdw blurRad="38100" dist="38100" dir="2700000" algn="tl">
                    <a:srgbClr val="000000">
                      <a:alpha val="43137"/>
                    </a:srgbClr>
                  </a:outerShdw>
                </a:effectLst>
              </a:endParaRPr>
            </a:p>
          </p:txBody>
        </p:sp>
      </p:grpSp>
      <p:cxnSp>
        <p:nvCxnSpPr>
          <p:cNvPr id="20" name="Rak pil 19"/>
          <p:cNvCxnSpPr/>
          <p:nvPr/>
        </p:nvCxnSpPr>
        <p:spPr>
          <a:xfrm rot="5400000" flipH="1" flipV="1">
            <a:off x="1295636" y="368660"/>
            <a:ext cx="576064" cy="216024"/>
          </a:xfrm>
          <a:prstGeom prst="straightConnector1">
            <a:avLst/>
          </a:prstGeom>
          <a:ln w="44450">
            <a:solidFill>
              <a:srgbClr val="C00000"/>
            </a:solidFill>
            <a:headEnd type="none"/>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22521106"/>
      </p:ext>
    </p:extLst>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ruta 3"/>
          <p:cNvSpPr txBox="1"/>
          <p:nvPr/>
        </p:nvSpPr>
        <p:spPr>
          <a:xfrm>
            <a:off x="928662" y="785794"/>
            <a:ext cx="7286676" cy="584775"/>
          </a:xfrm>
          <a:prstGeom prst="rect">
            <a:avLst/>
          </a:prstGeom>
          <a:noFill/>
          <a:effectLst>
            <a:outerShdw blurRad="50800" dist="38100" dir="2700000" algn="tl" rotWithShape="0">
              <a:prstClr val="black">
                <a:alpha val="40000"/>
              </a:prstClr>
            </a:outerShdw>
          </a:effectLst>
        </p:spPr>
        <p:txBody>
          <a:bodyPr wrap="square" rtlCol="0">
            <a:spAutoFit/>
          </a:bodyPr>
          <a:lstStyle/>
          <a:p>
            <a:r>
              <a:rPr lang="sv-SE" sz="3200" dirty="0" smtClean="0">
                <a:solidFill>
                  <a:srgbClr val="FFC000"/>
                </a:solidFill>
                <a:latin typeface="Berlin Sans FB Demi" pitchFamily="34" charset="0"/>
              </a:rPr>
              <a:t>Romersk-syriska kriget </a:t>
            </a:r>
            <a:r>
              <a:rPr lang="sv-SE" sz="2000" dirty="0" smtClean="0">
                <a:solidFill>
                  <a:srgbClr val="FFC000"/>
                </a:solidFill>
                <a:latin typeface="Berlin Sans FB Demi" pitchFamily="34" charset="0"/>
              </a:rPr>
              <a:t>(192-188 </a:t>
            </a:r>
            <a:r>
              <a:rPr lang="sv-SE" sz="2000" dirty="0" err="1" smtClean="0">
                <a:solidFill>
                  <a:srgbClr val="FFC000"/>
                </a:solidFill>
                <a:latin typeface="Berlin Sans FB Demi" pitchFamily="34" charset="0"/>
              </a:rPr>
              <a:t>f.Kr</a:t>
            </a:r>
            <a:r>
              <a:rPr lang="sv-SE" sz="2000" dirty="0" smtClean="0">
                <a:solidFill>
                  <a:srgbClr val="FFC000"/>
                </a:solidFill>
                <a:latin typeface="Berlin Sans FB Demi" pitchFamily="34" charset="0"/>
              </a:rPr>
              <a:t>)</a:t>
            </a:r>
            <a:endParaRPr lang="sv-SE" sz="2000" dirty="0">
              <a:solidFill>
                <a:srgbClr val="FFC000"/>
              </a:solidFill>
              <a:latin typeface="Berlin Sans FB Demi" pitchFamily="34" charset="0"/>
            </a:endParaRPr>
          </a:p>
        </p:txBody>
      </p:sp>
      <p:grpSp>
        <p:nvGrpSpPr>
          <p:cNvPr id="2" name="Grupp 17"/>
          <p:cNvGrpSpPr/>
          <p:nvPr/>
        </p:nvGrpSpPr>
        <p:grpSpPr>
          <a:xfrm>
            <a:off x="179512" y="-27384"/>
            <a:ext cx="8640960" cy="1243300"/>
            <a:chOff x="179512" y="-27384"/>
            <a:chExt cx="8640960" cy="1243300"/>
          </a:xfrm>
        </p:grpSpPr>
        <p:sp>
          <p:nvSpPr>
            <p:cNvPr id="19" name="Femhörning 18"/>
            <p:cNvSpPr/>
            <p:nvPr/>
          </p:nvSpPr>
          <p:spPr>
            <a:xfrm>
              <a:off x="323528" y="-27384"/>
              <a:ext cx="720080" cy="360040"/>
            </a:xfrm>
            <a:prstGeom prst="homePlate">
              <a:avLst/>
            </a:prstGeom>
            <a:solidFill>
              <a:schemeClr val="bg1">
                <a:lumMod val="6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sv-SE"/>
            </a:p>
          </p:txBody>
        </p:sp>
        <p:cxnSp>
          <p:nvCxnSpPr>
            <p:cNvPr id="20" name="Rak pil 19"/>
            <p:cNvCxnSpPr/>
            <p:nvPr/>
          </p:nvCxnSpPr>
          <p:spPr>
            <a:xfrm rot="5400000" flipH="1" flipV="1">
              <a:off x="144302" y="493512"/>
              <a:ext cx="359246" cy="794"/>
            </a:xfrm>
            <a:prstGeom prst="straightConnector1">
              <a:avLst/>
            </a:prstGeom>
            <a:ln w="38100">
              <a:solidFill>
                <a:srgbClr val="FF0000"/>
              </a:solidFill>
              <a:tailEnd type="non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1" name="textruta 20"/>
            <p:cNvSpPr txBox="1"/>
            <p:nvPr/>
          </p:nvSpPr>
          <p:spPr>
            <a:xfrm>
              <a:off x="179512" y="673532"/>
              <a:ext cx="648072" cy="523220"/>
            </a:xfrm>
            <a:prstGeom prst="rect">
              <a:avLst/>
            </a:prstGeom>
            <a:noFill/>
          </p:spPr>
          <p:txBody>
            <a:bodyPr wrap="square" rtlCol="0">
              <a:spAutoFit/>
            </a:bodyPr>
            <a:lstStyle/>
            <a:p>
              <a:r>
                <a:rPr lang="sv-SE" sz="1400" b="1" dirty="0" smtClean="0">
                  <a:solidFill>
                    <a:schemeClr val="bg1"/>
                  </a:solidFill>
                </a:rPr>
                <a:t>539 </a:t>
              </a:r>
              <a:r>
                <a:rPr lang="sv-SE" sz="1400" b="1" dirty="0" err="1" smtClean="0">
                  <a:solidFill>
                    <a:schemeClr val="bg1"/>
                  </a:solidFill>
                </a:rPr>
                <a:t>f.Kr</a:t>
              </a:r>
              <a:endParaRPr lang="sv-SE" sz="1400" b="1" dirty="0">
                <a:solidFill>
                  <a:schemeClr val="bg1"/>
                </a:solidFill>
              </a:endParaRPr>
            </a:p>
          </p:txBody>
        </p:sp>
        <p:sp>
          <p:nvSpPr>
            <p:cNvPr id="22" name="V-form 21"/>
            <p:cNvSpPr/>
            <p:nvPr/>
          </p:nvSpPr>
          <p:spPr>
            <a:xfrm>
              <a:off x="899592" y="-27384"/>
              <a:ext cx="792088" cy="360040"/>
            </a:xfrm>
            <a:prstGeom prst="chevron">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sv-SE">
                <a:solidFill>
                  <a:schemeClr val="tx1"/>
                </a:solidFill>
              </a:endParaRPr>
            </a:p>
          </p:txBody>
        </p:sp>
        <p:sp>
          <p:nvSpPr>
            <p:cNvPr id="23" name="V-form 22"/>
            <p:cNvSpPr/>
            <p:nvPr/>
          </p:nvSpPr>
          <p:spPr>
            <a:xfrm>
              <a:off x="1547664" y="-27384"/>
              <a:ext cx="2304256" cy="360040"/>
            </a:xfrm>
            <a:prstGeom prst="chevron">
              <a:avLst/>
            </a:prstGeom>
            <a:solidFill>
              <a:schemeClr val="tx1">
                <a:lumMod val="75000"/>
                <a:lumOff val="25000"/>
              </a:schemeClr>
            </a:solidFill>
          </p:spPr>
          <p:style>
            <a:lnRef idx="0">
              <a:schemeClr val="dk1"/>
            </a:lnRef>
            <a:fillRef idx="3">
              <a:schemeClr val="dk1"/>
            </a:fillRef>
            <a:effectRef idx="3">
              <a:schemeClr val="dk1"/>
            </a:effectRef>
            <a:fontRef idx="minor">
              <a:schemeClr val="lt1"/>
            </a:fontRef>
          </p:style>
          <p:txBody>
            <a:bodyPr rtlCol="0" anchor="ctr"/>
            <a:lstStyle/>
            <a:p>
              <a:pPr algn="ctr"/>
              <a:endParaRPr lang="sv-SE">
                <a:solidFill>
                  <a:schemeClr val="tx1"/>
                </a:solidFill>
              </a:endParaRPr>
            </a:p>
          </p:txBody>
        </p:sp>
        <p:sp>
          <p:nvSpPr>
            <p:cNvPr id="24" name="V-form 23"/>
            <p:cNvSpPr/>
            <p:nvPr/>
          </p:nvSpPr>
          <p:spPr>
            <a:xfrm>
              <a:off x="3707904" y="-27384"/>
              <a:ext cx="4536504" cy="360040"/>
            </a:xfrm>
            <a:prstGeom prst="chevron">
              <a:avLst/>
            </a:prstGeom>
            <a:gradFill>
              <a:gsLst>
                <a:gs pos="0">
                  <a:srgbClr val="4C216D"/>
                </a:gs>
                <a:gs pos="90000">
                  <a:srgbClr val="C00000"/>
                </a:gs>
              </a:gsLst>
              <a:lin ang="5400000" scaled="0"/>
            </a:gradFill>
          </p:spPr>
          <p:style>
            <a:lnRef idx="0">
              <a:schemeClr val="dk1"/>
            </a:lnRef>
            <a:fillRef idx="3">
              <a:schemeClr val="dk1"/>
            </a:fillRef>
            <a:effectRef idx="3">
              <a:schemeClr val="dk1"/>
            </a:effectRef>
            <a:fontRef idx="minor">
              <a:schemeClr val="lt1"/>
            </a:fontRef>
          </p:style>
          <p:txBody>
            <a:bodyPr rtlCol="0" anchor="ctr"/>
            <a:lstStyle/>
            <a:p>
              <a:pPr algn="ctr"/>
              <a:endParaRPr lang="sv-SE">
                <a:solidFill>
                  <a:schemeClr val="tx1"/>
                </a:solidFill>
              </a:endParaRPr>
            </a:p>
          </p:txBody>
        </p:sp>
        <p:sp>
          <p:nvSpPr>
            <p:cNvPr id="25" name="V-form 24"/>
            <p:cNvSpPr/>
            <p:nvPr/>
          </p:nvSpPr>
          <p:spPr>
            <a:xfrm>
              <a:off x="8100392" y="-27384"/>
              <a:ext cx="720080" cy="360040"/>
            </a:xfrm>
            <a:prstGeom prst="chevron">
              <a:avLst>
                <a:gd name="adj" fmla="val 0"/>
              </a:avLst>
            </a:prstGeom>
            <a:solidFill>
              <a:schemeClr val="accent1">
                <a:lumMod val="50000"/>
              </a:schemeClr>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sv-SE">
                <a:solidFill>
                  <a:schemeClr val="tx1"/>
                </a:solidFill>
              </a:endParaRPr>
            </a:p>
          </p:txBody>
        </p:sp>
        <p:cxnSp>
          <p:nvCxnSpPr>
            <p:cNvPr id="26" name="Rak pil 25"/>
            <p:cNvCxnSpPr/>
            <p:nvPr/>
          </p:nvCxnSpPr>
          <p:spPr>
            <a:xfrm rot="5400000" flipH="1" flipV="1">
              <a:off x="7898600" y="511882"/>
              <a:ext cx="359246" cy="794"/>
            </a:xfrm>
            <a:prstGeom prst="straightConnector1">
              <a:avLst/>
            </a:prstGeom>
            <a:ln w="38100">
              <a:solidFill>
                <a:srgbClr val="FF0000"/>
              </a:solidFill>
              <a:tailEnd type="non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7" name="textruta 26"/>
            <p:cNvSpPr txBox="1"/>
            <p:nvPr/>
          </p:nvSpPr>
          <p:spPr>
            <a:xfrm>
              <a:off x="7668344" y="692696"/>
              <a:ext cx="792088" cy="523220"/>
            </a:xfrm>
            <a:prstGeom prst="rect">
              <a:avLst/>
            </a:prstGeom>
            <a:noFill/>
          </p:spPr>
          <p:txBody>
            <a:bodyPr wrap="square" rtlCol="0">
              <a:spAutoFit/>
            </a:bodyPr>
            <a:lstStyle/>
            <a:p>
              <a:pPr algn="ctr"/>
              <a:r>
                <a:rPr lang="sv-SE" sz="1400" b="1" dirty="0" smtClean="0">
                  <a:solidFill>
                    <a:schemeClr val="bg1"/>
                  </a:solidFill>
                </a:rPr>
                <a:t>Ändens tid</a:t>
              </a:r>
              <a:endParaRPr lang="sv-SE" sz="1400" b="1" dirty="0">
                <a:solidFill>
                  <a:schemeClr val="bg1"/>
                </a:solidFill>
              </a:endParaRPr>
            </a:p>
          </p:txBody>
        </p:sp>
        <p:cxnSp>
          <p:nvCxnSpPr>
            <p:cNvPr id="28" name="Rak pil 27"/>
            <p:cNvCxnSpPr/>
            <p:nvPr/>
          </p:nvCxnSpPr>
          <p:spPr>
            <a:xfrm rot="5400000" flipH="1" flipV="1">
              <a:off x="1921793" y="345951"/>
              <a:ext cx="691902" cy="1588"/>
            </a:xfrm>
            <a:prstGeom prst="straightConnector1">
              <a:avLst/>
            </a:prstGeom>
            <a:ln w="38100">
              <a:solidFill>
                <a:srgbClr val="FF0000"/>
              </a:solidFill>
              <a:tailEnd type="non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9" name="textruta 28"/>
            <p:cNvSpPr txBox="1"/>
            <p:nvPr/>
          </p:nvSpPr>
          <p:spPr>
            <a:xfrm>
              <a:off x="2123728" y="672951"/>
              <a:ext cx="360040" cy="307777"/>
            </a:xfrm>
            <a:prstGeom prst="rect">
              <a:avLst/>
            </a:prstGeom>
            <a:noFill/>
          </p:spPr>
          <p:txBody>
            <a:bodyPr wrap="square" rtlCol="0">
              <a:spAutoFit/>
            </a:bodyPr>
            <a:lstStyle/>
            <a:p>
              <a:r>
                <a:rPr lang="sv-SE" sz="1400" b="1" dirty="0" smtClean="0">
                  <a:solidFill>
                    <a:schemeClr val="bg1"/>
                  </a:solidFill>
                  <a:effectLst>
                    <a:outerShdw blurRad="38100" dist="38100" dir="2700000" algn="tl">
                      <a:srgbClr val="000000">
                        <a:alpha val="43137"/>
                      </a:srgbClr>
                    </a:outerShdw>
                  </a:effectLst>
                </a:rPr>
                <a:t>0</a:t>
              </a:r>
              <a:endParaRPr lang="sv-SE" sz="1400" b="1" dirty="0">
                <a:solidFill>
                  <a:schemeClr val="bg1"/>
                </a:solidFill>
                <a:effectLst>
                  <a:outerShdw blurRad="38100" dist="38100" dir="2700000" algn="tl">
                    <a:srgbClr val="000000">
                      <a:alpha val="43137"/>
                    </a:srgbClr>
                  </a:outerShdw>
                </a:effectLst>
              </a:endParaRPr>
            </a:p>
          </p:txBody>
        </p:sp>
      </p:grpSp>
      <p:cxnSp>
        <p:nvCxnSpPr>
          <p:cNvPr id="30" name="Rak pil 29"/>
          <p:cNvCxnSpPr/>
          <p:nvPr/>
        </p:nvCxnSpPr>
        <p:spPr>
          <a:xfrm rot="5400000" flipH="1" flipV="1">
            <a:off x="1223628" y="368660"/>
            <a:ext cx="576064" cy="216024"/>
          </a:xfrm>
          <a:prstGeom prst="straightConnector1">
            <a:avLst/>
          </a:prstGeom>
          <a:ln w="44450">
            <a:solidFill>
              <a:srgbClr val="C00000"/>
            </a:solidFill>
            <a:headEnd type="none"/>
            <a:tailEnd type="arrow"/>
          </a:ln>
        </p:spPr>
        <p:style>
          <a:lnRef idx="1">
            <a:schemeClr val="accent1"/>
          </a:lnRef>
          <a:fillRef idx="0">
            <a:schemeClr val="accent1"/>
          </a:fillRef>
          <a:effectRef idx="0">
            <a:schemeClr val="accent1"/>
          </a:effectRef>
          <a:fontRef idx="minor">
            <a:schemeClr val="tx1"/>
          </a:fontRef>
        </p:style>
      </p:cxnSp>
      <p:sp>
        <p:nvSpPr>
          <p:cNvPr id="17" name="textruta 16"/>
          <p:cNvSpPr txBox="1"/>
          <p:nvPr/>
        </p:nvSpPr>
        <p:spPr>
          <a:xfrm>
            <a:off x="4788024" y="6165304"/>
            <a:ext cx="3440424" cy="523220"/>
          </a:xfrm>
          <a:prstGeom prst="rect">
            <a:avLst/>
          </a:prstGeom>
          <a:noFill/>
          <a:effectLst>
            <a:outerShdw blurRad="50800" dist="38100" dir="2700000" algn="tl" rotWithShape="0">
              <a:prstClr val="black">
                <a:alpha val="40000"/>
              </a:prstClr>
            </a:outerShdw>
          </a:effectLst>
        </p:spPr>
        <p:txBody>
          <a:bodyPr wrap="square" rtlCol="0">
            <a:spAutoFit/>
          </a:bodyPr>
          <a:lstStyle/>
          <a:p>
            <a:pPr marL="342900" indent="-342900" algn="r"/>
            <a:r>
              <a:rPr lang="en-US" sz="1400" b="1" dirty="0" smtClean="0">
                <a:solidFill>
                  <a:schemeClr val="bg1"/>
                </a:solidFill>
                <a:effectLst>
                  <a:outerShdw blurRad="38100" dist="38100" dir="2700000" algn="tl">
                    <a:srgbClr val="000000">
                      <a:alpha val="43137"/>
                    </a:srgbClr>
                  </a:outerShdw>
                </a:effectLst>
              </a:rPr>
              <a:t>University of Texas at Austin. Historical Atlas by William Shepherd (1923-26)</a:t>
            </a:r>
            <a:endParaRPr lang="sv-SE" sz="1400" b="1" dirty="0">
              <a:solidFill>
                <a:schemeClr val="bg1"/>
              </a:solidFill>
              <a:effectLst>
                <a:outerShdw blurRad="38100" dist="38100" dir="2700000" algn="tl">
                  <a:srgbClr val="000000">
                    <a:alpha val="43137"/>
                  </a:srgbClr>
                </a:outerShdw>
              </a:effectLst>
            </a:endParaRPr>
          </a:p>
        </p:txBody>
      </p:sp>
      <p:pic>
        <p:nvPicPr>
          <p:cNvPr id="1026" name="Picture 2" descr="C:\Documents and Settings\Jonathan Karlsson\Mina dokument\Mötesserier\Övrigt\Daniel 11\asia_minor_188_63_bc.jpg"/>
          <p:cNvPicPr>
            <a:picLocks noChangeAspect="1" noChangeArrowheads="1"/>
          </p:cNvPicPr>
          <p:nvPr/>
        </p:nvPicPr>
        <p:blipFill>
          <a:blip r:embed="rId3" cstate="screen"/>
          <a:stretch>
            <a:fillRect/>
          </a:stretch>
        </p:blipFill>
        <p:spPr bwMode="auto">
          <a:xfrm>
            <a:off x="409205" y="1529905"/>
            <a:ext cx="8339259" cy="4516653"/>
          </a:xfrm>
          <a:prstGeom prst="rect">
            <a:avLst/>
          </a:prstGeom>
          <a:noFill/>
        </p:spPr>
      </p:pic>
      <p:sp>
        <p:nvSpPr>
          <p:cNvPr id="31" name="Frihandsfigur 30"/>
          <p:cNvSpPr/>
          <p:nvPr/>
        </p:nvSpPr>
        <p:spPr>
          <a:xfrm>
            <a:off x="3698475" y="3842657"/>
            <a:ext cx="4756724" cy="2451479"/>
          </a:xfrm>
          <a:custGeom>
            <a:avLst/>
            <a:gdLst>
              <a:gd name="connsiteX0" fmla="*/ 4520239 w 4756724"/>
              <a:gd name="connsiteY0" fmla="*/ 2177143 h 2451479"/>
              <a:gd name="connsiteX1" fmla="*/ 4574668 w 4756724"/>
              <a:gd name="connsiteY1" fmla="*/ 2090057 h 2451479"/>
              <a:gd name="connsiteX2" fmla="*/ 4607325 w 4756724"/>
              <a:gd name="connsiteY2" fmla="*/ 2068286 h 2451479"/>
              <a:gd name="connsiteX3" fmla="*/ 4639982 w 4756724"/>
              <a:gd name="connsiteY3" fmla="*/ 2002972 h 2451479"/>
              <a:gd name="connsiteX4" fmla="*/ 4661754 w 4756724"/>
              <a:gd name="connsiteY4" fmla="*/ 1970314 h 2451479"/>
              <a:gd name="connsiteX5" fmla="*/ 4683525 w 4756724"/>
              <a:gd name="connsiteY5" fmla="*/ 1861457 h 2451479"/>
              <a:gd name="connsiteX6" fmla="*/ 4694411 w 4756724"/>
              <a:gd name="connsiteY6" fmla="*/ 1817914 h 2451479"/>
              <a:gd name="connsiteX7" fmla="*/ 4727068 w 4756724"/>
              <a:gd name="connsiteY7" fmla="*/ 1774372 h 2451479"/>
              <a:gd name="connsiteX8" fmla="*/ 4716182 w 4756724"/>
              <a:gd name="connsiteY8" fmla="*/ 1545772 h 2451479"/>
              <a:gd name="connsiteX9" fmla="*/ 4694411 w 4756724"/>
              <a:gd name="connsiteY9" fmla="*/ 1524000 h 2451479"/>
              <a:gd name="connsiteX10" fmla="*/ 4672639 w 4756724"/>
              <a:gd name="connsiteY10" fmla="*/ 1491343 h 2451479"/>
              <a:gd name="connsiteX11" fmla="*/ 4607325 w 4756724"/>
              <a:gd name="connsiteY11" fmla="*/ 1426029 h 2451479"/>
              <a:gd name="connsiteX12" fmla="*/ 4574668 w 4756724"/>
              <a:gd name="connsiteY12" fmla="*/ 1338943 h 2451479"/>
              <a:gd name="connsiteX13" fmla="*/ 4520239 w 4756724"/>
              <a:gd name="connsiteY13" fmla="*/ 1295400 h 2451479"/>
              <a:gd name="connsiteX14" fmla="*/ 4487582 w 4756724"/>
              <a:gd name="connsiteY14" fmla="*/ 1262743 h 2451479"/>
              <a:gd name="connsiteX15" fmla="*/ 4498468 w 4756724"/>
              <a:gd name="connsiteY15" fmla="*/ 1197429 h 2451479"/>
              <a:gd name="connsiteX16" fmla="*/ 4509354 w 4756724"/>
              <a:gd name="connsiteY16" fmla="*/ 1099457 h 2451479"/>
              <a:gd name="connsiteX17" fmla="*/ 4531125 w 4756724"/>
              <a:gd name="connsiteY17" fmla="*/ 1034143 h 2451479"/>
              <a:gd name="connsiteX18" fmla="*/ 4574668 w 4756724"/>
              <a:gd name="connsiteY18" fmla="*/ 979714 h 2451479"/>
              <a:gd name="connsiteX19" fmla="*/ 4629096 w 4756724"/>
              <a:gd name="connsiteY19" fmla="*/ 914400 h 2451479"/>
              <a:gd name="connsiteX20" fmla="*/ 4650868 w 4756724"/>
              <a:gd name="connsiteY20" fmla="*/ 859972 h 2451479"/>
              <a:gd name="connsiteX21" fmla="*/ 4661754 w 4756724"/>
              <a:gd name="connsiteY21" fmla="*/ 816429 h 2451479"/>
              <a:gd name="connsiteX22" fmla="*/ 4683525 w 4756724"/>
              <a:gd name="connsiteY22" fmla="*/ 783772 h 2451479"/>
              <a:gd name="connsiteX23" fmla="*/ 4694411 w 4756724"/>
              <a:gd name="connsiteY23" fmla="*/ 685800 h 2451479"/>
              <a:gd name="connsiteX24" fmla="*/ 4705296 w 4756724"/>
              <a:gd name="connsiteY24" fmla="*/ 653143 h 2451479"/>
              <a:gd name="connsiteX25" fmla="*/ 4716182 w 4756724"/>
              <a:gd name="connsiteY25" fmla="*/ 576943 h 2451479"/>
              <a:gd name="connsiteX26" fmla="*/ 4737954 w 4756724"/>
              <a:gd name="connsiteY26" fmla="*/ 511629 h 2451479"/>
              <a:gd name="connsiteX27" fmla="*/ 4716182 w 4756724"/>
              <a:gd name="connsiteY27" fmla="*/ 304800 h 2451479"/>
              <a:gd name="connsiteX28" fmla="*/ 4672639 w 4756724"/>
              <a:gd name="connsiteY28" fmla="*/ 239486 h 2451479"/>
              <a:gd name="connsiteX29" fmla="*/ 4596439 w 4756724"/>
              <a:gd name="connsiteY29" fmla="*/ 174172 h 2451479"/>
              <a:gd name="connsiteX30" fmla="*/ 4574668 w 4756724"/>
              <a:gd name="connsiteY30" fmla="*/ 141514 h 2451479"/>
              <a:gd name="connsiteX31" fmla="*/ 4367839 w 4756724"/>
              <a:gd name="connsiteY31" fmla="*/ 76200 h 2451479"/>
              <a:gd name="connsiteX32" fmla="*/ 4237211 w 4756724"/>
              <a:gd name="connsiteY32" fmla="*/ 0 h 2451479"/>
              <a:gd name="connsiteX33" fmla="*/ 4161011 w 4756724"/>
              <a:gd name="connsiteY33" fmla="*/ 10886 h 2451479"/>
              <a:gd name="connsiteX34" fmla="*/ 4139239 w 4756724"/>
              <a:gd name="connsiteY34" fmla="*/ 32657 h 2451479"/>
              <a:gd name="connsiteX35" fmla="*/ 4106582 w 4756724"/>
              <a:gd name="connsiteY35" fmla="*/ 54429 h 2451479"/>
              <a:gd name="connsiteX36" fmla="*/ 4073925 w 4756724"/>
              <a:gd name="connsiteY36" fmla="*/ 97972 h 2451479"/>
              <a:gd name="connsiteX37" fmla="*/ 4008611 w 4756724"/>
              <a:gd name="connsiteY37" fmla="*/ 130629 h 2451479"/>
              <a:gd name="connsiteX38" fmla="*/ 3965068 w 4756724"/>
              <a:gd name="connsiteY38" fmla="*/ 206829 h 2451479"/>
              <a:gd name="connsiteX39" fmla="*/ 3943296 w 4756724"/>
              <a:gd name="connsiteY39" fmla="*/ 228600 h 2451479"/>
              <a:gd name="connsiteX40" fmla="*/ 3921525 w 4756724"/>
              <a:gd name="connsiteY40" fmla="*/ 261257 h 2451479"/>
              <a:gd name="connsiteX41" fmla="*/ 3877982 w 4756724"/>
              <a:gd name="connsiteY41" fmla="*/ 304800 h 2451479"/>
              <a:gd name="connsiteX42" fmla="*/ 3845325 w 4756724"/>
              <a:gd name="connsiteY42" fmla="*/ 359229 h 2451479"/>
              <a:gd name="connsiteX43" fmla="*/ 3834439 w 4756724"/>
              <a:gd name="connsiteY43" fmla="*/ 391886 h 2451479"/>
              <a:gd name="connsiteX44" fmla="*/ 3790896 w 4756724"/>
              <a:gd name="connsiteY44" fmla="*/ 424543 h 2451479"/>
              <a:gd name="connsiteX45" fmla="*/ 3714696 w 4756724"/>
              <a:gd name="connsiteY45" fmla="*/ 500743 h 2451479"/>
              <a:gd name="connsiteX46" fmla="*/ 3682039 w 4756724"/>
              <a:gd name="connsiteY46" fmla="*/ 511629 h 2451479"/>
              <a:gd name="connsiteX47" fmla="*/ 3649382 w 4756724"/>
              <a:gd name="connsiteY47" fmla="*/ 533400 h 2451479"/>
              <a:gd name="connsiteX48" fmla="*/ 3301039 w 4756724"/>
              <a:gd name="connsiteY48" fmla="*/ 511629 h 2451479"/>
              <a:gd name="connsiteX49" fmla="*/ 3268382 w 4756724"/>
              <a:gd name="connsiteY49" fmla="*/ 489857 h 2451479"/>
              <a:gd name="connsiteX50" fmla="*/ 3224839 w 4756724"/>
              <a:gd name="connsiteY50" fmla="*/ 435429 h 2451479"/>
              <a:gd name="connsiteX51" fmla="*/ 3170411 w 4756724"/>
              <a:gd name="connsiteY51" fmla="*/ 381000 h 2451479"/>
              <a:gd name="connsiteX52" fmla="*/ 3148639 w 4756724"/>
              <a:gd name="connsiteY52" fmla="*/ 359229 h 2451479"/>
              <a:gd name="connsiteX53" fmla="*/ 3126868 w 4756724"/>
              <a:gd name="connsiteY53" fmla="*/ 337457 h 2451479"/>
              <a:gd name="connsiteX54" fmla="*/ 3083325 w 4756724"/>
              <a:gd name="connsiteY54" fmla="*/ 283029 h 2451479"/>
              <a:gd name="connsiteX55" fmla="*/ 3061554 w 4756724"/>
              <a:gd name="connsiteY55" fmla="*/ 261257 h 2451479"/>
              <a:gd name="connsiteX56" fmla="*/ 2985354 w 4756724"/>
              <a:gd name="connsiteY56" fmla="*/ 206829 h 2451479"/>
              <a:gd name="connsiteX57" fmla="*/ 2941811 w 4756724"/>
              <a:gd name="connsiteY57" fmla="*/ 185057 h 2451479"/>
              <a:gd name="connsiteX58" fmla="*/ 2865611 w 4756724"/>
              <a:gd name="connsiteY58" fmla="*/ 141514 h 2451479"/>
              <a:gd name="connsiteX59" fmla="*/ 2778525 w 4756724"/>
              <a:gd name="connsiteY59" fmla="*/ 119743 h 2451479"/>
              <a:gd name="connsiteX60" fmla="*/ 1668182 w 4756724"/>
              <a:gd name="connsiteY60" fmla="*/ 97972 h 2451479"/>
              <a:gd name="connsiteX61" fmla="*/ 1548439 w 4756724"/>
              <a:gd name="connsiteY61" fmla="*/ 65314 h 2451479"/>
              <a:gd name="connsiteX62" fmla="*/ 1287182 w 4756724"/>
              <a:gd name="connsiteY62" fmla="*/ 43543 h 2451479"/>
              <a:gd name="connsiteX63" fmla="*/ 1113011 w 4756724"/>
              <a:gd name="connsiteY63" fmla="*/ 65314 h 2451479"/>
              <a:gd name="connsiteX64" fmla="*/ 1069468 w 4756724"/>
              <a:gd name="connsiteY64" fmla="*/ 76200 h 2451479"/>
              <a:gd name="connsiteX65" fmla="*/ 1004154 w 4756724"/>
              <a:gd name="connsiteY65" fmla="*/ 87086 h 2451479"/>
              <a:gd name="connsiteX66" fmla="*/ 960611 w 4756724"/>
              <a:gd name="connsiteY66" fmla="*/ 97972 h 2451479"/>
              <a:gd name="connsiteX67" fmla="*/ 873525 w 4756724"/>
              <a:gd name="connsiteY67" fmla="*/ 108857 h 2451479"/>
              <a:gd name="connsiteX68" fmla="*/ 851754 w 4756724"/>
              <a:gd name="connsiteY68" fmla="*/ 130629 h 2451479"/>
              <a:gd name="connsiteX69" fmla="*/ 786439 w 4756724"/>
              <a:gd name="connsiteY69" fmla="*/ 152400 h 2451479"/>
              <a:gd name="connsiteX70" fmla="*/ 764668 w 4756724"/>
              <a:gd name="connsiteY70" fmla="*/ 174172 h 2451479"/>
              <a:gd name="connsiteX71" fmla="*/ 666696 w 4756724"/>
              <a:gd name="connsiteY71" fmla="*/ 195943 h 2451479"/>
              <a:gd name="connsiteX72" fmla="*/ 612268 w 4756724"/>
              <a:gd name="connsiteY72" fmla="*/ 217714 h 2451479"/>
              <a:gd name="connsiteX73" fmla="*/ 546954 w 4756724"/>
              <a:gd name="connsiteY73" fmla="*/ 261257 h 2451479"/>
              <a:gd name="connsiteX74" fmla="*/ 481639 w 4756724"/>
              <a:gd name="connsiteY74" fmla="*/ 293914 h 2451479"/>
              <a:gd name="connsiteX75" fmla="*/ 165954 w 4756724"/>
              <a:gd name="connsiteY75" fmla="*/ 315686 h 2451479"/>
              <a:gd name="connsiteX76" fmla="*/ 100639 w 4756724"/>
              <a:gd name="connsiteY76" fmla="*/ 435429 h 2451479"/>
              <a:gd name="connsiteX77" fmla="*/ 67982 w 4756724"/>
              <a:gd name="connsiteY77" fmla="*/ 468086 h 2451479"/>
              <a:gd name="connsiteX78" fmla="*/ 46211 w 4756724"/>
              <a:gd name="connsiteY78" fmla="*/ 511629 h 2451479"/>
              <a:gd name="connsiteX79" fmla="*/ 35325 w 4756724"/>
              <a:gd name="connsiteY79" fmla="*/ 576943 h 2451479"/>
              <a:gd name="connsiteX80" fmla="*/ 67982 w 4756724"/>
              <a:gd name="connsiteY80" fmla="*/ 587829 h 2451479"/>
              <a:gd name="connsiteX81" fmla="*/ 111525 w 4756724"/>
              <a:gd name="connsiteY81" fmla="*/ 631372 h 2451479"/>
              <a:gd name="connsiteX82" fmla="*/ 144182 w 4756724"/>
              <a:gd name="connsiteY82" fmla="*/ 664029 h 2451479"/>
              <a:gd name="connsiteX83" fmla="*/ 187725 w 4756724"/>
              <a:gd name="connsiteY83" fmla="*/ 685800 h 2451479"/>
              <a:gd name="connsiteX84" fmla="*/ 274811 w 4756724"/>
              <a:gd name="connsiteY84" fmla="*/ 772886 h 2451479"/>
              <a:gd name="connsiteX85" fmla="*/ 307468 w 4756724"/>
              <a:gd name="connsiteY85" fmla="*/ 805543 h 2451479"/>
              <a:gd name="connsiteX86" fmla="*/ 329239 w 4756724"/>
              <a:gd name="connsiteY86" fmla="*/ 849086 h 2451479"/>
              <a:gd name="connsiteX87" fmla="*/ 361896 w 4756724"/>
              <a:gd name="connsiteY87" fmla="*/ 859972 h 2451479"/>
              <a:gd name="connsiteX88" fmla="*/ 405439 w 4756724"/>
              <a:gd name="connsiteY88" fmla="*/ 870857 h 2451479"/>
              <a:gd name="connsiteX89" fmla="*/ 438096 w 4756724"/>
              <a:gd name="connsiteY89" fmla="*/ 881743 h 2451479"/>
              <a:gd name="connsiteX90" fmla="*/ 514296 w 4756724"/>
              <a:gd name="connsiteY90" fmla="*/ 903514 h 2451479"/>
              <a:gd name="connsiteX91" fmla="*/ 688468 w 4756724"/>
              <a:gd name="connsiteY91" fmla="*/ 859972 h 2451479"/>
              <a:gd name="connsiteX92" fmla="*/ 710239 w 4756724"/>
              <a:gd name="connsiteY92" fmla="*/ 838200 h 2451479"/>
              <a:gd name="connsiteX93" fmla="*/ 721125 w 4756724"/>
              <a:gd name="connsiteY93" fmla="*/ 751114 h 2451479"/>
              <a:gd name="connsiteX94" fmla="*/ 764668 w 4756724"/>
              <a:gd name="connsiteY94" fmla="*/ 696686 h 2451479"/>
              <a:gd name="connsiteX95" fmla="*/ 829982 w 4756724"/>
              <a:gd name="connsiteY95" fmla="*/ 653143 h 2451479"/>
              <a:gd name="connsiteX96" fmla="*/ 895296 w 4756724"/>
              <a:gd name="connsiteY96" fmla="*/ 664029 h 2451479"/>
              <a:gd name="connsiteX97" fmla="*/ 938839 w 4756724"/>
              <a:gd name="connsiteY97" fmla="*/ 729343 h 2451479"/>
              <a:gd name="connsiteX98" fmla="*/ 917068 w 4756724"/>
              <a:gd name="connsiteY98" fmla="*/ 1088572 h 2451479"/>
              <a:gd name="connsiteX99" fmla="*/ 884411 w 4756724"/>
              <a:gd name="connsiteY99" fmla="*/ 1132114 h 2451479"/>
              <a:gd name="connsiteX100" fmla="*/ 862639 w 4756724"/>
              <a:gd name="connsiteY100" fmla="*/ 1175657 h 2451479"/>
              <a:gd name="connsiteX101" fmla="*/ 819096 w 4756724"/>
              <a:gd name="connsiteY101" fmla="*/ 1230086 h 2451479"/>
              <a:gd name="connsiteX102" fmla="*/ 775554 w 4756724"/>
              <a:gd name="connsiteY102" fmla="*/ 1328057 h 2451479"/>
              <a:gd name="connsiteX103" fmla="*/ 753782 w 4756724"/>
              <a:gd name="connsiteY103" fmla="*/ 1404257 h 2451479"/>
              <a:gd name="connsiteX104" fmla="*/ 732011 w 4756724"/>
              <a:gd name="connsiteY104" fmla="*/ 1426029 h 2451479"/>
              <a:gd name="connsiteX105" fmla="*/ 677582 w 4756724"/>
              <a:gd name="connsiteY105" fmla="*/ 1491343 h 2451479"/>
              <a:gd name="connsiteX106" fmla="*/ 655811 w 4756724"/>
              <a:gd name="connsiteY106" fmla="*/ 1545772 h 2451479"/>
              <a:gd name="connsiteX107" fmla="*/ 634039 w 4756724"/>
              <a:gd name="connsiteY107" fmla="*/ 1578429 h 2451479"/>
              <a:gd name="connsiteX108" fmla="*/ 590496 w 4756724"/>
              <a:gd name="connsiteY108" fmla="*/ 1665514 h 2451479"/>
              <a:gd name="connsiteX109" fmla="*/ 579611 w 4756724"/>
              <a:gd name="connsiteY109" fmla="*/ 1698172 h 2451479"/>
              <a:gd name="connsiteX110" fmla="*/ 557839 w 4756724"/>
              <a:gd name="connsiteY110" fmla="*/ 1730829 h 2451479"/>
              <a:gd name="connsiteX111" fmla="*/ 536068 w 4756724"/>
              <a:gd name="connsiteY111" fmla="*/ 1948543 h 2451479"/>
              <a:gd name="connsiteX112" fmla="*/ 546954 w 4756724"/>
              <a:gd name="connsiteY112" fmla="*/ 2035629 h 2451479"/>
              <a:gd name="connsiteX113" fmla="*/ 590496 w 4756724"/>
              <a:gd name="connsiteY113" fmla="*/ 2057400 h 2451479"/>
              <a:gd name="connsiteX114" fmla="*/ 634039 w 4756724"/>
              <a:gd name="connsiteY114" fmla="*/ 2111829 h 2451479"/>
              <a:gd name="connsiteX115" fmla="*/ 688468 w 4756724"/>
              <a:gd name="connsiteY115" fmla="*/ 2155372 h 2451479"/>
              <a:gd name="connsiteX116" fmla="*/ 797325 w 4756724"/>
              <a:gd name="connsiteY116" fmla="*/ 2177143 h 2451479"/>
              <a:gd name="connsiteX117" fmla="*/ 895296 w 4756724"/>
              <a:gd name="connsiteY117" fmla="*/ 2198914 h 2451479"/>
              <a:gd name="connsiteX118" fmla="*/ 927954 w 4756724"/>
              <a:gd name="connsiteY118" fmla="*/ 2209800 h 2451479"/>
              <a:gd name="connsiteX119" fmla="*/ 1123896 w 4756724"/>
              <a:gd name="connsiteY119" fmla="*/ 2188029 h 2451479"/>
              <a:gd name="connsiteX120" fmla="*/ 1145668 w 4756724"/>
              <a:gd name="connsiteY120" fmla="*/ 2144486 h 2451479"/>
              <a:gd name="connsiteX121" fmla="*/ 1167439 w 4756724"/>
              <a:gd name="connsiteY121" fmla="*/ 2111829 h 2451479"/>
              <a:gd name="connsiteX122" fmla="*/ 1210982 w 4756724"/>
              <a:gd name="connsiteY122" fmla="*/ 2079172 h 2451479"/>
              <a:gd name="connsiteX123" fmla="*/ 1308954 w 4756724"/>
              <a:gd name="connsiteY123" fmla="*/ 2002972 h 2451479"/>
              <a:gd name="connsiteX124" fmla="*/ 1374268 w 4756724"/>
              <a:gd name="connsiteY124" fmla="*/ 1948543 h 2451479"/>
              <a:gd name="connsiteX125" fmla="*/ 1406925 w 4756724"/>
              <a:gd name="connsiteY125" fmla="*/ 1915886 h 2451479"/>
              <a:gd name="connsiteX126" fmla="*/ 1483125 w 4756724"/>
              <a:gd name="connsiteY126" fmla="*/ 1872343 h 2451479"/>
              <a:gd name="connsiteX127" fmla="*/ 1559325 w 4756724"/>
              <a:gd name="connsiteY127" fmla="*/ 1785257 h 2451479"/>
              <a:gd name="connsiteX128" fmla="*/ 1570211 w 4756724"/>
              <a:gd name="connsiteY128" fmla="*/ 1621972 h 2451479"/>
              <a:gd name="connsiteX129" fmla="*/ 1613754 w 4756724"/>
              <a:gd name="connsiteY129" fmla="*/ 1556657 h 2451479"/>
              <a:gd name="connsiteX130" fmla="*/ 1624639 w 4756724"/>
              <a:gd name="connsiteY130" fmla="*/ 1524000 h 2451479"/>
              <a:gd name="connsiteX131" fmla="*/ 1700839 w 4756724"/>
              <a:gd name="connsiteY131" fmla="*/ 1436914 h 2451479"/>
              <a:gd name="connsiteX132" fmla="*/ 1733496 w 4756724"/>
              <a:gd name="connsiteY132" fmla="*/ 1415143 h 2451479"/>
              <a:gd name="connsiteX133" fmla="*/ 1755268 w 4756724"/>
              <a:gd name="connsiteY133" fmla="*/ 1382486 h 2451479"/>
              <a:gd name="connsiteX134" fmla="*/ 1787925 w 4756724"/>
              <a:gd name="connsiteY134" fmla="*/ 1317172 h 2451479"/>
              <a:gd name="connsiteX135" fmla="*/ 1820582 w 4756724"/>
              <a:gd name="connsiteY135" fmla="*/ 1240972 h 2451479"/>
              <a:gd name="connsiteX136" fmla="*/ 1853239 w 4756724"/>
              <a:gd name="connsiteY136" fmla="*/ 1230086 h 2451479"/>
              <a:gd name="connsiteX137" fmla="*/ 1896782 w 4756724"/>
              <a:gd name="connsiteY137" fmla="*/ 1240972 h 2451479"/>
              <a:gd name="connsiteX138" fmla="*/ 1929439 w 4756724"/>
              <a:gd name="connsiteY138" fmla="*/ 1262743 h 2451479"/>
              <a:gd name="connsiteX139" fmla="*/ 1983868 w 4756724"/>
              <a:gd name="connsiteY139" fmla="*/ 1273629 h 2451479"/>
              <a:gd name="connsiteX140" fmla="*/ 2092725 w 4756724"/>
              <a:gd name="connsiteY140" fmla="*/ 1306286 h 2451479"/>
              <a:gd name="connsiteX141" fmla="*/ 2125382 w 4756724"/>
              <a:gd name="connsiteY141" fmla="*/ 1328057 h 2451479"/>
              <a:gd name="connsiteX142" fmla="*/ 2158039 w 4756724"/>
              <a:gd name="connsiteY142" fmla="*/ 1371600 h 2451479"/>
              <a:gd name="connsiteX143" fmla="*/ 2212468 w 4756724"/>
              <a:gd name="connsiteY143" fmla="*/ 1469572 h 2451479"/>
              <a:gd name="connsiteX144" fmla="*/ 2277782 w 4756724"/>
              <a:gd name="connsiteY144" fmla="*/ 1491343 h 2451479"/>
              <a:gd name="connsiteX145" fmla="*/ 2332211 w 4756724"/>
              <a:gd name="connsiteY145" fmla="*/ 1524000 h 2451479"/>
              <a:gd name="connsiteX146" fmla="*/ 2386639 w 4756724"/>
              <a:gd name="connsiteY146" fmla="*/ 1556657 h 2451479"/>
              <a:gd name="connsiteX147" fmla="*/ 2473725 w 4756724"/>
              <a:gd name="connsiteY147" fmla="*/ 1578429 h 2451479"/>
              <a:gd name="connsiteX148" fmla="*/ 2539039 w 4756724"/>
              <a:gd name="connsiteY148" fmla="*/ 1611086 h 2451479"/>
              <a:gd name="connsiteX149" fmla="*/ 2615239 w 4756724"/>
              <a:gd name="connsiteY149" fmla="*/ 1643743 h 2451479"/>
              <a:gd name="connsiteX150" fmla="*/ 2669668 w 4756724"/>
              <a:gd name="connsiteY150" fmla="*/ 1687286 h 2451479"/>
              <a:gd name="connsiteX151" fmla="*/ 2702325 w 4756724"/>
              <a:gd name="connsiteY151" fmla="*/ 1698172 h 2451479"/>
              <a:gd name="connsiteX152" fmla="*/ 2767639 w 4756724"/>
              <a:gd name="connsiteY152" fmla="*/ 1763486 h 2451479"/>
              <a:gd name="connsiteX153" fmla="*/ 2800296 w 4756724"/>
              <a:gd name="connsiteY153" fmla="*/ 1785257 h 2451479"/>
              <a:gd name="connsiteX154" fmla="*/ 2822068 w 4756724"/>
              <a:gd name="connsiteY154" fmla="*/ 1817914 h 2451479"/>
              <a:gd name="connsiteX155" fmla="*/ 2843839 w 4756724"/>
              <a:gd name="connsiteY155" fmla="*/ 1894114 h 2451479"/>
              <a:gd name="connsiteX156" fmla="*/ 2865611 w 4756724"/>
              <a:gd name="connsiteY156" fmla="*/ 1926772 h 2451479"/>
              <a:gd name="connsiteX157" fmla="*/ 2909154 w 4756724"/>
              <a:gd name="connsiteY157" fmla="*/ 2002972 h 2451479"/>
              <a:gd name="connsiteX158" fmla="*/ 2941811 w 4756724"/>
              <a:gd name="connsiteY158" fmla="*/ 2024743 h 2451479"/>
              <a:gd name="connsiteX159" fmla="*/ 3028896 w 4756724"/>
              <a:gd name="connsiteY159" fmla="*/ 2079172 h 2451479"/>
              <a:gd name="connsiteX160" fmla="*/ 3126868 w 4756724"/>
              <a:gd name="connsiteY160" fmla="*/ 2155372 h 2451479"/>
              <a:gd name="connsiteX161" fmla="*/ 3224839 w 4756724"/>
              <a:gd name="connsiteY161" fmla="*/ 2231572 h 2451479"/>
              <a:gd name="connsiteX162" fmla="*/ 3290154 w 4756724"/>
              <a:gd name="connsiteY162" fmla="*/ 2253343 h 2451479"/>
              <a:gd name="connsiteX163" fmla="*/ 3409896 w 4756724"/>
              <a:gd name="connsiteY163" fmla="*/ 2318657 h 2451479"/>
              <a:gd name="connsiteX164" fmla="*/ 3442554 w 4756724"/>
              <a:gd name="connsiteY164" fmla="*/ 2329543 h 2451479"/>
              <a:gd name="connsiteX165" fmla="*/ 3475211 w 4756724"/>
              <a:gd name="connsiteY165" fmla="*/ 2351314 h 2451479"/>
              <a:gd name="connsiteX166" fmla="*/ 3573182 w 4756724"/>
              <a:gd name="connsiteY166" fmla="*/ 2373086 h 2451479"/>
              <a:gd name="connsiteX167" fmla="*/ 3899754 w 4756724"/>
              <a:gd name="connsiteY167" fmla="*/ 2373086 h 2451479"/>
              <a:gd name="connsiteX168" fmla="*/ 4139239 w 4756724"/>
              <a:gd name="connsiteY168" fmla="*/ 2383972 h 2451479"/>
              <a:gd name="connsiteX169" fmla="*/ 4476696 w 4756724"/>
              <a:gd name="connsiteY169" fmla="*/ 2362200 h 2451479"/>
              <a:gd name="connsiteX170" fmla="*/ 4487582 w 4756724"/>
              <a:gd name="connsiteY170" fmla="*/ 2286000 h 2451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Lst>
            <a:rect l="l" t="t" r="r" b="b"/>
            <a:pathLst>
              <a:path w="4756724" h="2451479">
                <a:moveTo>
                  <a:pt x="4520239" y="2177143"/>
                </a:moveTo>
                <a:cubicBezTo>
                  <a:pt x="4626270" y="2071112"/>
                  <a:pt x="4471583" y="2234375"/>
                  <a:pt x="4574668" y="2090057"/>
                </a:cubicBezTo>
                <a:cubicBezTo>
                  <a:pt x="4582272" y="2079411"/>
                  <a:pt x="4596439" y="2075543"/>
                  <a:pt x="4607325" y="2068286"/>
                </a:cubicBezTo>
                <a:cubicBezTo>
                  <a:pt x="4669721" y="1974691"/>
                  <a:pt x="4594911" y="2093113"/>
                  <a:pt x="4639982" y="2002972"/>
                </a:cubicBezTo>
                <a:cubicBezTo>
                  <a:pt x="4645833" y="1991270"/>
                  <a:pt x="4654497" y="1981200"/>
                  <a:pt x="4661754" y="1970314"/>
                </a:cubicBezTo>
                <a:cubicBezTo>
                  <a:pt x="4684109" y="1903245"/>
                  <a:pt x="4663510" y="1971535"/>
                  <a:pt x="4683525" y="1861457"/>
                </a:cubicBezTo>
                <a:cubicBezTo>
                  <a:pt x="4686201" y="1846737"/>
                  <a:pt x="4687720" y="1831296"/>
                  <a:pt x="4694411" y="1817914"/>
                </a:cubicBezTo>
                <a:cubicBezTo>
                  <a:pt x="4702525" y="1801687"/>
                  <a:pt x="4716182" y="1788886"/>
                  <a:pt x="4727068" y="1774372"/>
                </a:cubicBezTo>
                <a:cubicBezTo>
                  <a:pt x="4756724" y="1685404"/>
                  <a:pt x="4750740" y="1718562"/>
                  <a:pt x="4716182" y="1545772"/>
                </a:cubicBezTo>
                <a:cubicBezTo>
                  <a:pt x="4714169" y="1535708"/>
                  <a:pt x="4700822" y="1532014"/>
                  <a:pt x="4694411" y="1524000"/>
                </a:cubicBezTo>
                <a:cubicBezTo>
                  <a:pt x="4686238" y="1513784"/>
                  <a:pt x="4681331" y="1501121"/>
                  <a:pt x="4672639" y="1491343"/>
                </a:cubicBezTo>
                <a:cubicBezTo>
                  <a:pt x="4652184" y="1468331"/>
                  <a:pt x="4607325" y="1426029"/>
                  <a:pt x="4607325" y="1426029"/>
                </a:cubicBezTo>
                <a:cubicBezTo>
                  <a:pt x="4597752" y="1387738"/>
                  <a:pt x="4597436" y="1373095"/>
                  <a:pt x="4574668" y="1338943"/>
                </a:cubicBezTo>
                <a:cubicBezTo>
                  <a:pt x="4558835" y="1315194"/>
                  <a:pt x="4542071" y="1313593"/>
                  <a:pt x="4520239" y="1295400"/>
                </a:cubicBezTo>
                <a:cubicBezTo>
                  <a:pt x="4508413" y="1285545"/>
                  <a:pt x="4498468" y="1273629"/>
                  <a:pt x="4487582" y="1262743"/>
                </a:cubicBezTo>
                <a:cubicBezTo>
                  <a:pt x="4491211" y="1240972"/>
                  <a:pt x="4495551" y="1219307"/>
                  <a:pt x="4498468" y="1197429"/>
                </a:cubicBezTo>
                <a:cubicBezTo>
                  <a:pt x="4502811" y="1164859"/>
                  <a:pt x="4502910" y="1131677"/>
                  <a:pt x="4509354" y="1099457"/>
                </a:cubicBezTo>
                <a:cubicBezTo>
                  <a:pt x="4513855" y="1076954"/>
                  <a:pt x="4518395" y="1053238"/>
                  <a:pt x="4531125" y="1034143"/>
                </a:cubicBezTo>
                <a:cubicBezTo>
                  <a:pt x="4598133" y="933630"/>
                  <a:pt x="4512623" y="1057270"/>
                  <a:pt x="4574668" y="979714"/>
                </a:cubicBezTo>
                <a:cubicBezTo>
                  <a:pt x="4635290" y="903936"/>
                  <a:pt x="4551520" y="991976"/>
                  <a:pt x="4629096" y="914400"/>
                </a:cubicBezTo>
                <a:cubicBezTo>
                  <a:pt x="4636353" y="896257"/>
                  <a:pt x="4644689" y="878510"/>
                  <a:pt x="4650868" y="859972"/>
                </a:cubicBezTo>
                <a:cubicBezTo>
                  <a:pt x="4655599" y="845779"/>
                  <a:pt x="4655861" y="830180"/>
                  <a:pt x="4661754" y="816429"/>
                </a:cubicBezTo>
                <a:cubicBezTo>
                  <a:pt x="4666908" y="804404"/>
                  <a:pt x="4676268" y="794658"/>
                  <a:pt x="4683525" y="783772"/>
                </a:cubicBezTo>
                <a:cubicBezTo>
                  <a:pt x="4687154" y="751115"/>
                  <a:pt x="4689009" y="718211"/>
                  <a:pt x="4694411" y="685800"/>
                </a:cubicBezTo>
                <a:cubicBezTo>
                  <a:pt x="4696297" y="674482"/>
                  <a:pt x="4703046" y="664395"/>
                  <a:pt x="4705296" y="653143"/>
                </a:cubicBezTo>
                <a:cubicBezTo>
                  <a:pt x="4710328" y="627983"/>
                  <a:pt x="4710412" y="601944"/>
                  <a:pt x="4716182" y="576943"/>
                </a:cubicBezTo>
                <a:cubicBezTo>
                  <a:pt x="4721342" y="554582"/>
                  <a:pt x="4737954" y="511629"/>
                  <a:pt x="4737954" y="511629"/>
                </a:cubicBezTo>
                <a:cubicBezTo>
                  <a:pt x="4730697" y="442686"/>
                  <a:pt x="4732360" y="372210"/>
                  <a:pt x="4716182" y="304800"/>
                </a:cubicBezTo>
                <a:cubicBezTo>
                  <a:pt x="4710076" y="279357"/>
                  <a:pt x="4691141" y="257988"/>
                  <a:pt x="4672639" y="239486"/>
                </a:cubicBezTo>
                <a:cubicBezTo>
                  <a:pt x="4619845" y="186692"/>
                  <a:pt x="4646175" y="207329"/>
                  <a:pt x="4596439" y="174172"/>
                </a:cubicBezTo>
                <a:cubicBezTo>
                  <a:pt x="4589182" y="163286"/>
                  <a:pt x="4585386" y="149017"/>
                  <a:pt x="4574668" y="141514"/>
                </a:cubicBezTo>
                <a:cubicBezTo>
                  <a:pt x="4498917" y="88488"/>
                  <a:pt x="4459987" y="92955"/>
                  <a:pt x="4367839" y="76200"/>
                </a:cubicBezTo>
                <a:cubicBezTo>
                  <a:pt x="4249802" y="17182"/>
                  <a:pt x="4287668" y="50459"/>
                  <a:pt x="4237211" y="0"/>
                </a:cubicBezTo>
                <a:cubicBezTo>
                  <a:pt x="4211811" y="3629"/>
                  <a:pt x="4185352" y="2772"/>
                  <a:pt x="4161011" y="10886"/>
                </a:cubicBezTo>
                <a:cubicBezTo>
                  <a:pt x="4151274" y="14131"/>
                  <a:pt x="4147253" y="26246"/>
                  <a:pt x="4139239" y="32657"/>
                </a:cubicBezTo>
                <a:cubicBezTo>
                  <a:pt x="4129023" y="40830"/>
                  <a:pt x="4115833" y="45178"/>
                  <a:pt x="4106582" y="54429"/>
                </a:cubicBezTo>
                <a:cubicBezTo>
                  <a:pt x="4093753" y="67258"/>
                  <a:pt x="4086754" y="85143"/>
                  <a:pt x="4073925" y="97972"/>
                </a:cubicBezTo>
                <a:cubicBezTo>
                  <a:pt x="4052824" y="119073"/>
                  <a:pt x="4035171" y="121776"/>
                  <a:pt x="4008611" y="130629"/>
                </a:cubicBezTo>
                <a:cubicBezTo>
                  <a:pt x="3959584" y="179654"/>
                  <a:pt x="4016234" y="117288"/>
                  <a:pt x="3965068" y="206829"/>
                </a:cubicBezTo>
                <a:cubicBezTo>
                  <a:pt x="3959976" y="215740"/>
                  <a:pt x="3949707" y="220586"/>
                  <a:pt x="3943296" y="228600"/>
                </a:cubicBezTo>
                <a:cubicBezTo>
                  <a:pt x="3935123" y="238816"/>
                  <a:pt x="3930039" y="251324"/>
                  <a:pt x="3921525" y="261257"/>
                </a:cubicBezTo>
                <a:cubicBezTo>
                  <a:pt x="3908167" y="276842"/>
                  <a:pt x="3877982" y="304800"/>
                  <a:pt x="3877982" y="304800"/>
                </a:cubicBezTo>
                <a:cubicBezTo>
                  <a:pt x="3847144" y="397312"/>
                  <a:pt x="3890152" y="284516"/>
                  <a:pt x="3845325" y="359229"/>
                </a:cubicBezTo>
                <a:cubicBezTo>
                  <a:pt x="3839421" y="369068"/>
                  <a:pt x="3841785" y="383071"/>
                  <a:pt x="3834439" y="391886"/>
                </a:cubicBezTo>
                <a:cubicBezTo>
                  <a:pt x="3822824" y="405824"/>
                  <a:pt x="3803725" y="411714"/>
                  <a:pt x="3790896" y="424543"/>
                </a:cubicBezTo>
                <a:cubicBezTo>
                  <a:pt x="3737675" y="477764"/>
                  <a:pt x="3782431" y="462037"/>
                  <a:pt x="3714696" y="500743"/>
                </a:cubicBezTo>
                <a:cubicBezTo>
                  <a:pt x="3704733" y="506436"/>
                  <a:pt x="3692302" y="506497"/>
                  <a:pt x="3682039" y="511629"/>
                </a:cubicBezTo>
                <a:cubicBezTo>
                  <a:pt x="3670337" y="517480"/>
                  <a:pt x="3660268" y="526143"/>
                  <a:pt x="3649382" y="533400"/>
                </a:cubicBezTo>
                <a:cubicBezTo>
                  <a:pt x="3533268" y="526143"/>
                  <a:pt x="3416627" y="524839"/>
                  <a:pt x="3301039" y="511629"/>
                </a:cubicBezTo>
                <a:cubicBezTo>
                  <a:pt x="3288041" y="510143"/>
                  <a:pt x="3277633" y="499108"/>
                  <a:pt x="3268382" y="489857"/>
                </a:cubicBezTo>
                <a:cubicBezTo>
                  <a:pt x="3251953" y="473428"/>
                  <a:pt x="3240382" y="452699"/>
                  <a:pt x="3224839" y="435429"/>
                </a:cubicBezTo>
                <a:cubicBezTo>
                  <a:pt x="3207675" y="416358"/>
                  <a:pt x="3188554" y="399143"/>
                  <a:pt x="3170411" y="381000"/>
                </a:cubicBezTo>
                <a:lnTo>
                  <a:pt x="3148639" y="359229"/>
                </a:lnTo>
                <a:lnTo>
                  <a:pt x="3126868" y="337457"/>
                </a:lnTo>
                <a:cubicBezTo>
                  <a:pt x="3109601" y="285657"/>
                  <a:pt x="3128088" y="318840"/>
                  <a:pt x="3083325" y="283029"/>
                </a:cubicBezTo>
                <a:cubicBezTo>
                  <a:pt x="3075311" y="276618"/>
                  <a:pt x="3069438" y="267827"/>
                  <a:pt x="3061554" y="261257"/>
                </a:cubicBezTo>
                <a:cubicBezTo>
                  <a:pt x="3048809" y="250636"/>
                  <a:pt x="3003351" y="217113"/>
                  <a:pt x="2985354" y="206829"/>
                </a:cubicBezTo>
                <a:cubicBezTo>
                  <a:pt x="2971265" y="198778"/>
                  <a:pt x="2955313" y="194058"/>
                  <a:pt x="2941811" y="185057"/>
                </a:cubicBezTo>
                <a:cubicBezTo>
                  <a:pt x="2881817" y="145061"/>
                  <a:pt x="2976033" y="175490"/>
                  <a:pt x="2865611" y="141514"/>
                </a:cubicBezTo>
                <a:cubicBezTo>
                  <a:pt x="2837012" y="132714"/>
                  <a:pt x="2808427" y="120830"/>
                  <a:pt x="2778525" y="119743"/>
                </a:cubicBezTo>
                <a:cubicBezTo>
                  <a:pt x="2408584" y="106291"/>
                  <a:pt x="2038296" y="105229"/>
                  <a:pt x="1668182" y="97972"/>
                </a:cubicBezTo>
                <a:cubicBezTo>
                  <a:pt x="1629737" y="85157"/>
                  <a:pt x="1587726" y="70225"/>
                  <a:pt x="1548439" y="65314"/>
                </a:cubicBezTo>
                <a:cubicBezTo>
                  <a:pt x="1461726" y="54475"/>
                  <a:pt x="1374268" y="50800"/>
                  <a:pt x="1287182" y="43543"/>
                </a:cubicBezTo>
                <a:cubicBezTo>
                  <a:pt x="1229125" y="50800"/>
                  <a:pt x="1170872" y="56635"/>
                  <a:pt x="1113011" y="65314"/>
                </a:cubicBezTo>
                <a:cubicBezTo>
                  <a:pt x="1098215" y="67533"/>
                  <a:pt x="1084139" y="73266"/>
                  <a:pt x="1069468" y="76200"/>
                </a:cubicBezTo>
                <a:cubicBezTo>
                  <a:pt x="1047825" y="80529"/>
                  <a:pt x="1025797" y="82757"/>
                  <a:pt x="1004154" y="87086"/>
                </a:cubicBezTo>
                <a:cubicBezTo>
                  <a:pt x="989483" y="90020"/>
                  <a:pt x="975369" y="95512"/>
                  <a:pt x="960611" y="97972"/>
                </a:cubicBezTo>
                <a:cubicBezTo>
                  <a:pt x="931754" y="102781"/>
                  <a:pt x="902554" y="105229"/>
                  <a:pt x="873525" y="108857"/>
                </a:cubicBezTo>
                <a:cubicBezTo>
                  <a:pt x="866268" y="116114"/>
                  <a:pt x="860934" y="126039"/>
                  <a:pt x="851754" y="130629"/>
                </a:cubicBezTo>
                <a:cubicBezTo>
                  <a:pt x="831228" y="140892"/>
                  <a:pt x="786439" y="152400"/>
                  <a:pt x="786439" y="152400"/>
                </a:cubicBezTo>
                <a:cubicBezTo>
                  <a:pt x="779182" y="159657"/>
                  <a:pt x="773848" y="169582"/>
                  <a:pt x="764668" y="174172"/>
                </a:cubicBezTo>
                <a:cubicBezTo>
                  <a:pt x="752111" y="180451"/>
                  <a:pt x="675276" y="193369"/>
                  <a:pt x="666696" y="195943"/>
                </a:cubicBezTo>
                <a:cubicBezTo>
                  <a:pt x="647980" y="201558"/>
                  <a:pt x="630411" y="210457"/>
                  <a:pt x="612268" y="217714"/>
                </a:cubicBezTo>
                <a:cubicBezTo>
                  <a:pt x="574001" y="275115"/>
                  <a:pt x="612562" y="233140"/>
                  <a:pt x="546954" y="261257"/>
                </a:cubicBezTo>
                <a:cubicBezTo>
                  <a:pt x="490757" y="285341"/>
                  <a:pt x="538979" y="282446"/>
                  <a:pt x="481639" y="293914"/>
                </a:cubicBezTo>
                <a:cubicBezTo>
                  <a:pt x="383750" y="313491"/>
                  <a:pt x="252240" y="311764"/>
                  <a:pt x="165954" y="315686"/>
                </a:cubicBezTo>
                <a:cubicBezTo>
                  <a:pt x="153557" y="340480"/>
                  <a:pt x="125500" y="405596"/>
                  <a:pt x="100639" y="435429"/>
                </a:cubicBezTo>
                <a:cubicBezTo>
                  <a:pt x="90784" y="447255"/>
                  <a:pt x="78868" y="457200"/>
                  <a:pt x="67982" y="468086"/>
                </a:cubicBezTo>
                <a:cubicBezTo>
                  <a:pt x="60725" y="482600"/>
                  <a:pt x="55212" y="498127"/>
                  <a:pt x="46211" y="511629"/>
                </a:cubicBezTo>
                <a:cubicBezTo>
                  <a:pt x="28917" y="537570"/>
                  <a:pt x="0" y="532786"/>
                  <a:pt x="35325" y="576943"/>
                </a:cubicBezTo>
                <a:cubicBezTo>
                  <a:pt x="42493" y="585903"/>
                  <a:pt x="57096" y="584200"/>
                  <a:pt x="67982" y="587829"/>
                </a:cubicBezTo>
                <a:lnTo>
                  <a:pt x="111525" y="631372"/>
                </a:lnTo>
                <a:cubicBezTo>
                  <a:pt x="122411" y="642258"/>
                  <a:pt x="130413" y="657144"/>
                  <a:pt x="144182" y="664029"/>
                </a:cubicBezTo>
                <a:lnTo>
                  <a:pt x="187725" y="685800"/>
                </a:lnTo>
                <a:lnTo>
                  <a:pt x="274811" y="772886"/>
                </a:lnTo>
                <a:lnTo>
                  <a:pt x="307468" y="805543"/>
                </a:lnTo>
                <a:cubicBezTo>
                  <a:pt x="314725" y="820057"/>
                  <a:pt x="317765" y="837611"/>
                  <a:pt x="329239" y="849086"/>
                </a:cubicBezTo>
                <a:cubicBezTo>
                  <a:pt x="337353" y="857200"/>
                  <a:pt x="350863" y="856820"/>
                  <a:pt x="361896" y="859972"/>
                </a:cubicBezTo>
                <a:cubicBezTo>
                  <a:pt x="376281" y="864082"/>
                  <a:pt x="391054" y="866747"/>
                  <a:pt x="405439" y="870857"/>
                </a:cubicBezTo>
                <a:cubicBezTo>
                  <a:pt x="416472" y="874009"/>
                  <a:pt x="427105" y="878446"/>
                  <a:pt x="438096" y="881743"/>
                </a:cubicBezTo>
                <a:cubicBezTo>
                  <a:pt x="463398" y="889334"/>
                  <a:pt x="488896" y="896257"/>
                  <a:pt x="514296" y="903514"/>
                </a:cubicBezTo>
                <a:cubicBezTo>
                  <a:pt x="585640" y="891624"/>
                  <a:pt x="633119" y="896871"/>
                  <a:pt x="688468" y="859972"/>
                </a:cubicBezTo>
                <a:cubicBezTo>
                  <a:pt x="697007" y="854279"/>
                  <a:pt x="702982" y="845457"/>
                  <a:pt x="710239" y="838200"/>
                </a:cubicBezTo>
                <a:cubicBezTo>
                  <a:pt x="713868" y="809171"/>
                  <a:pt x="713428" y="779338"/>
                  <a:pt x="721125" y="751114"/>
                </a:cubicBezTo>
                <a:cubicBezTo>
                  <a:pt x="724798" y="737645"/>
                  <a:pt x="752308" y="705956"/>
                  <a:pt x="764668" y="696686"/>
                </a:cubicBezTo>
                <a:cubicBezTo>
                  <a:pt x="785601" y="680987"/>
                  <a:pt x="829982" y="653143"/>
                  <a:pt x="829982" y="653143"/>
                </a:cubicBezTo>
                <a:cubicBezTo>
                  <a:pt x="851753" y="656772"/>
                  <a:pt x="877214" y="651372"/>
                  <a:pt x="895296" y="664029"/>
                </a:cubicBezTo>
                <a:cubicBezTo>
                  <a:pt x="916732" y="679034"/>
                  <a:pt x="938839" y="729343"/>
                  <a:pt x="938839" y="729343"/>
                </a:cubicBezTo>
                <a:cubicBezTo>
                  <a:pt x="967338" y="871833"/>
                  <a:pt x="965101" y="832397"/>
                  <a:pt x="917068" y="1088572"/>
                </a:cubicBezTo>
                <a:cubicBezTo>
                  <a:pt x="913725" y="1106404"/>
                  <a:pt x="894027" y="1116729"/>
                  <a:pt x="884411" y="1132114"/>
                </a:cubicBezTo>
                <a:cubicBezTo>
                  <a:pt x="875810" y="1145875"/>
                  <a:pt x="870690" y="1161568"/>
                  <a:pt x="862639" y="1175657"/>
                </a:cubicBezTo>
                <a:cubicBezTo>
                  <a:pt x="844329" y="1207700"/>
                  <a:pt x="842938" y="1206244"/>
                  <a:pt x="819096" y="1230086"/>
                </a:cubicBezTo>
                <a:cubicBezTo>
                  <a:pt x="800129" y="1268021"/>
                  <a:pt x="789453" y="1286360"/>
                  <a:pt x="775554" y="1328057"/>
                </a:cubicBezTo>
                <a:cubicBezTo>
                  <a:pt x="767200" y="1353118"/>
                  <a:pt x="764511" y="1380117"/>
                  <a:pt x="753782" y="1404257"/>
                </a:cubicBezTo>
                <a:cubicBezTo>
                  <a:pt x="749614" y="1413636"/>
                  <a:pt x="738422" y="1418015"/>
                  <a:pt x="732011" y="1426029"/>
                </a:cubicBezTo>
                <a:cubicBezTo>
                  <a:pt x="671395" y="1501800"/>
                  <a:pt x="755149" y="1413776"/>
                  <a:pt x="677582" y="1491343"/>
                </a:cubicBezTo>
                <a:cubicBezTo>
                  <a:pt x="670325" y="1509486"/>
                  <a:pt x="664550" y="1528294"/>
                  <a:pt x="655811" y="1545772"/>
                </a:cubicBezTo>
                <a:cubicBezTo>
                  <a:pt x="649960" y="1557474"/>
                  <a:pt x="639890" y="1566727"/>
                  <a:pt x="634039" y="1578429"/>
                </a:cubicBezTo>
                <a:cubicBezTo>
                  <a:pt x="580778" y="1684950"/>
                  <a:pt x="640938" y="1589853"/>
                  <a:pt x="590496" y="1665514"/>
                </a:cubicBezTo>
                <a:cubicBezTo>
                  <a:pt x="586868" y="1676400"/>
                  <a:pt x="584743" y="1687909"/>
                  <a:pt x="579611" y="1698172"/>
                </a:cubicBezTo>
                <a:cubicBezTo>
                  <a:pt x="573760" y="1709874"/>
                  <a:pt x="560081" y="1717939"/>
                  <a:pt x="557839" y="1730829"/>
                </a:cubicBezTo>
                <a:cubicBezTo>
                  <a:pt x="545342" y="1802684"/>
                  <a:pt x="543325" y="1875972"/>
                  <a:pt x="536068" y="1948543"/>
                </a:cubicBezTo>
                <a:cubicBezTo>
                  <a:pt x="539697" y="1977572"/>
                  <a:pt x="533871" y="2009463"/>
                  <a:pt x="546954" y="2035629"/>
                </a:cubicBezTo>
                <a:cubicBezTo>
                  <a:pt x="554211" y="2050143"/>
                  <a:pt x="576994" y="2048399"/>
                  <a:pt x="590496" y="2057400"/>
                </a:cubicBezTo>
                <a:cubicBezTo>
                  <a:pt x="613027" y="2072421"/>
                  <a:pt x="617400" y="2091031"/>
                  <a:pt x="634039" y="2111829"/>
                </a:cubicBezTo>
                <a:cubicBezTo>
                  <a:pt x="647537" y="2128702"/>
                  <a:pt x="669612" y="2145944"/>
                  <a:pt x="688468" y="2155372"/>
                </a:cubicBezTo>
                <a:cubicBezTo>
                  <a:pt x="719760" y="2171018"/>
                  <a:pt x="767247" y="2172130"/>
                  <a:pt x="797325" y="2177143"/>
                </a:cubicBezTo>
                <a:cubicBezTo>
                  <a:pt x="824255" y="2181631"/>
                  <a:pt x="867902" y="2191087"/>
                  <a:pt x="895296" y="2198914"/>
                </a:cubicBezTo>
                <a:cubicBezTo>
                  <a:pt x="906329" y="2202066"/>
                  <a:pt x="917068" y="2206171"/>
                  <a:pt x="927954" y="2209800"/>
                </a:cubicBezTo>
                <a:cubicBezTo>
                  <a:pt x="993268" y="2202543"/>
                  <a:pt x="1060952" y="2206912"/>
                  <a:pt x="1123896" y="2188029"/>
                </a:cubicBezTo>
                <a:cubicBezTo>
                  <a:pt x="1139439" y="2183366"/>
                  <a:pt x="1137617" y="2158575"/>
                  <a:pt x="1145668" y="2144486"/>
                </a:cubicBezTo>
                <a:cubicBezTo>
                  <a:pt x="1152159" y="2133127"/>
                  <a:pt x="1158188" y="2121080"/>
                  <a:pt x="1167439" y="2111829"/>
                </a:cubicBezTo>
                <a:cubicBezTo>
                  <a:pt x="1180268" y="2099000"/>
                  <a:pt x="1197422" y="2091225"/>
                  <a:pt x="1210982" y="2079172"/>
                </a:cubicBezTo>
                <a:cubicBezTo>
                  <a:pt x="1295715" y="2003854"/>
                  <a:pt x="1230553" y="2042172"/>
                  <a:pt x="1308954" y="2002972"/>
                </a:cubicBezTo>
                <a:cubicBezTo>
                  <a:pt x="1365504" y="1946420"/>
                  <a:pt x="1283712" y="2026162"/>
                  <a:pt x="1374268" y="1948543"/>
                </a:cubicBezTo>
                <a:cubicBezTo>
                  <a:pt x="1385957" y="1938524"/>
                  <a:pt x="1395099" y="1925741"/>
                  <a:pt x="1406925" y="1915886"/>
                </a:cubicBezTo>
                <a:cubicBezTo>
                  <a:pt x="1430007" y="1896650"/>
                  <a:pt x="1456503" y="1885654"/>
                  <a:pt x="1483125" y="1872343"/>
                </a:cubicBezTo>
                <a:cubicBezTo>
                  <a:pt x="1546805" y="1808663"/>
                  <a:pt x="1523322" y="1839263"/>
                  <a:pt x="1559325" y="1785257"/>
                </a:cubicBezTo>
                <a:cubicBezTo>
                  <a:pt x="1562954" y="1730829"/>
                  <a:pt x="1557576" y="1675038"/>
                  <a:pt x="1570211" y="1621972"/>
                </a:cubicBezTo>
                <a:cubicBezTo>
                  <a:pt x="1576272" y="1596517"/>
                  <a:pt x="1613754" y="1556657"/>
                  <a:pt x="1613754" y="1556657"/>
                </a:cubicBezTo>
                <a:cubicBezTo>
                  <a:pt x="1617382" y="1545771"/>
                  <a:pt x="1619507" y="1534263"/>
                  <a:pt x="1624639" y="1524000"/>
                </a:cubicBezTo>
                <a:cubicBezTo>
                  <a:pt x="1639023" y="1495233"/>
                  <a:pt x="1679562" y="1451098"/>
                  <a:pt x="1700839" y="1436914"/>
                </a:cubicBezTo>
                <a:lnTo>
                  <a:pt x="1733496" y="1415143"/>
                </a:lnTo>
                <a:cubicBezTo>
                  <a:pt x="1740753" y="1404257"/>
                  <a:pt x="1749417" y="1394188"/>
                  <a:pt x="1755268" y="1382486"/>
                </a:cubicBezTo>
                <a:cubicBezTo>
                  <a:pt x="1800342" y="1292341"/>
                  <a:pt x="1725526" y="1410771"/>
                  <a:pt x="1787925" y="1317172"/>
                </a:cubicBezTo>
                <a:cubicBezTo>
                  <a:pt x="1794462" y="1291026"/>
                  <a:pt x="1797090" y="1259766"/>
                  <a:pt x="1820582" y="1240972"/>
                </a:cubicBezTo>
                <a:cubicBezTo>
                  <a:pt x="1829542" y="1233804"/>
                  <a:pt x="1842353" y="1233715"/>
                  <a:pt x="1853239" y="1230086"/>
                </a:cubicBezTo>
                <a:cubicBezTo>
                  <a:pt x="1867753" y="1233715"/>
                  <a:pt x="1883031" y="1235079"/>
                  <a:pt x="1896782" y="1240972"/>
                </a:cubicBezTo>
                <a:cubicBezTo>
                  <a:pt x="1908807" y="1246126"/>
                  <a:pt x="1917189" y="1258149"/>
                  <a:pt x="1929439" y="1262743"/>
                </a:cubicBezTo>
                <a:cubicBezTo>
                  <a:pt x="1946763" y="1269240"/>
                  <a:pt x="1965806" y="1269615"/>
                  <a:pt x="1983868" y="1273629"/>
                </a:cubicBezTo>
                <a:cubicBezTo>
                  <a:pt x="2006691" y="1278701"/>
                  <a:pt x="2079152" y="1297237"/>
                  <a:pt x="2092725" y="1306286"/>
                </a:cubicBezTo>
                <a:lnTo>
                  <a:pt x="2125382" y="1328057"/>
                </a:lnTo>
                <a:cubicBezTo>
                  <a:pt x="2136268" y="1342571"/>
                  <a:pt x="2149038" y="1355848"/>
                  <a:pt x="2158039" y="1371600"/>
                </a:cubicBezTo>
                <a:cubicBezTo>
                  <a:pt x="2176081" y="1403174"/>
                  <a:pt x="2165111" y="1453787"/>
                  <a:pt x="2212468" y="1469572"/>
                </a:cubicBezTo>
                <a:lnTo>
                  <a:pt x="2277782" y="1491343"/>
                </a:lnTo>
                <a:cubicBezTo>
                  <a:pt x="2320308" y="1533867"/>
                  <a:pt x="2275685" y="1495737"/>
                  <a:pt x="2332211" y="1524000"/>
                </a:cubicBezTo>
                <a:cubicBezTo>
                  <a:pt x="2351135" y="1533462"/>
                  <a:pt x="2367715" y="1547195"/>
                  <a:pt x="2386639" y="1556657"/>
                </a:cubicBezTo>
                <a:cubicBezTo>
                  <a:pt x="2408955" y="1567815"/>
                  <a:pt x="2453021" y="1574288"/>
                  <a:pt x="2473725" y="1578429"/>
                </a:cubicBezTo>
                <a:cubicBezTo>
                  <a:pt x="2567315" y="1640821"/>
                  <a:pt x="2448902" y="1566018"/>
                  <a:pt x="2539039" y="1611086"/>
                </a:cubicBezTo>
                <a:cubicBezTo>
                  <a:pt x="2614214" y="1648673"/>
                  <a:pt x="2524618" y="1621087"/>
                  <a:pt x="2615239" y="1643743"/>
                </a:cubicBezTo>
                <a:cubicBezTo>
                  <a:pt x="2633382" y="1658257"/>
                  <a:pt x="2649965" y="1674972"/>
                  <a:pt x="2669668" y="1687286"/>
                </a:cubicBezTo>
                <a:cubicBezTo>
                  <a:pt x="2679398" y="1693368"/>
                  <a:pt x="2693268" y="1691127"/>
                  <a:pt x="2702325" y="1698172"/>
                </a:cubicBezTo>
                <a:cubicBezTo>
                  <a:pt x="2726629" y="1717075"/>
                  <a:pt x="2742021" y="1746407"/>
                  <a:pt x="2767639" y="1763486"/>
                </a:cubicBezTo>
                <a:lnTo>
                  <a:pt x="2800296" y="1785257"/>
                </a:lnTo>
                <a:cubicBezTo>
                  <a:pt x="2807553" y="1796143"/>
                  <a:pt x="2816914" y="1805889"/>
                  <a:pt x="2822068" y="1817914"/>
                </a:cubicBezTo>
                <a:cubicBezTo>
                  <a:pt x="2842991" y="1866733"/>
                  <a:pt x="2822660" y="1851755"/>
                  <a:pt x="2843839" y="1894114"/>
                </a:cubicBezTo>
                <a:cubicBezTo>
                  <a:pt x="2849690" y="1905816"/>
                  <a:pt x="2858354" y="1915886"/>
                  <a:pt x="2865611" y="1926772"/>
                </a:cubicBezTo>
                <a:cubicBezTo>
                  <a:pt x="2878066" y="1964138"/>
                  <a:pt x="2876201" y="1970019"/>
                  <a:pt x="2909154" y="2002972"/>
                </a:cubicBezTo>
                <a:cubicBezTo>
                  <a:pt x="2918405" y="2012223"/>
                  <a:pt x="2931345" y="2016893"/>
                  <a:pt x="2941811" y="2024743"/>
                </a:cubicBezTo>
                <a:cubicBezTo>
                  <a:pt x="3012807" y="2077990"/>
                  <a:pt x="2970440" y="2059686"/>
                  <a:pt x="3028896" y="2079172"/>
                </a:cubicBezTo>
                <a:cubicBezTo>
                  <a:pt x="3102325" y="2152600"/>
                  <a:pt x="3065002" y="2134749"/>
                  <a:pt x="3126868" y="2155372"/>
                </a:cubicBezTo>
                <a:cubicBezTo>
                  <a:pt x="3155045" y="2183549"/>
                  <a:pt x="3185779" y="2218552"/>
                  <a:pt x="3224839" y="2231572"/>
                </a:cubicBezTo>
                <a:lnTo>
                  <a:pt x="3290154" y="2253343"/>
                </a:lnTo>
                <a:cubicBezTo>
                  <a:pt x="3329903" y="2279842"/>
                  <a:pt x="3360506" y="2302194"/>
                  <a:pt x="3409896" y="2318657"/>
                </a:cubicBezTo>
                <a:cubicBezTo>
                  <a:pt x="3420782" y="2322286"/>
                  <a:pt x="3432291" y="2324411"/>
                  <a:pt x="3442554" y="2329543"/>
                </a:cubicBezTo>
                <a:cubicBezTo>
                  <a:pt x="3454256" y="2335394"/>
                  <a:pt x="3463509" y="2345463"/>
                  <a:pt x="3475211" y="2351314"/>
                </a:cubicBezTo>
                <a:cubicBezTo>
                  <a:pt x="3502010" y="2364714"/>
                  <a:pt x="3548094" y="2368905"/>
                  <a:pt x="3573182" y="2373086"/>
                </a:cubicBezTo>
                <a:cubicBezTo>
                  <a:pt x="3690773" y="2451479"/>
                  <a:pt x="3568815" y="2379839"/>
                  <a:pt x="3899754" y="2373086"/>
                </a:cubicBezTo>
                <a:cubicBezTo>
                  <a:pt x="3979648" y="2371456"/>
                  <a:pt x="4059411" y="2380343"/>
                  <a:pt x="4139239" y="2383972"/>
                </a:cubicBezTo>
                <a:cubicBezTo>
                  <a:pt x="4251725" y="2376715"/>
                  <a:pt x="4368186" y="2392718"/>
                  <a:pt x="4476696" y="2362200"/>
                </a:cubicBezTo>
                <a:cubicBezTo>
                  <a:pt x="4501396" y="2355253"/>
                  <a:pt x="4487582" y="2286000"/>
                  <a:pt x="4487582" y="2286000"/>
                </a:cubicBezTo>
              </a:path>
            </a:pathLst>
          </a:custGeom>
          <a:ln w="4762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grpSp>
        <p:nvGrpSpPr>
          <p:cNvPr id="32" name="Grupp 31"/>
          <p:cNvGrpSpPr/>
          <p:nvPr/>
        </p:nvGrpSpPr>
        <p:grpSpPr>
          <a:xfrm>
            <a:off x="5148064" y="3501008"/>
            <a:ext cx="2448272" cy="864096"/>
            <a:chOff x="5148064" y="4077072"/>
            <a:chExt cx="2448272" cy="864096"/>
          </a:xfrm>
        </p:grpSpPr>
        <p:cxnSp>
          <p:nvCxnSpPr>
            <p:cNvPr id="33" name="Rak pil 32"/>
            <p:cNvCxnSpPr/>
            <p:nvPr/>
          </p:nvCxnSpPr>
          <p:spPr>
            <a:xfrm rot="5400000">
              <a:off x="5148064" y="4365104"/>
              <a:ext cx="576064" cy="576064"/>
            </a:xfrm>
            <a:prstGeom prst="straightConnector1">
              <a:avLst/>
            </a:prstGeom>
            <a:ln w="44450" cmpd="sng">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34" name="textruta 33"/>
            <p:cNvSpPr txBox="1"/>
            <p:nvPr/>
          </p:nvSpPr>
          <p:spPr>
            <a:xfrm>
              <a:off x="5652120" y="4077072"/>
              <a:ext cx="1944216" cy="369332"/>
            </a:xfrm>
            <a:prstGeom prst="rect">
              <a:avLst/>
            </a:prstGeom>
            <a:gradFill>
              <a:gsLst>
                <a:gs pos="0">
                  <a:schemeClr val="accent6">
                    <a:lumMod val="50000"/>
                  </a:schemeClr>
                </a:gs>
                <a:gs pos="50000">
                  <a:schemeClr val="accent6">
                    <a:lumMod val="75000"/>
                  </a:schemeClr>
                </a:gs>
                <a:gs pos="100000">
                  <a:schemeClr val="accent6">
                    <a:lumMod val="40000"/>
                    <a:lumOff val="60000"/>
                  </a:schemeClr>
                </a:gs>
              </a:gsLst>
              <a:lin ang="5400000" scaled="0"/>
            </a:gradFill>
            <a:ln>
              <a:solidFill>
                <a:schemeClr val="tx1"/>
              </a:solidFill>
            </a:ln>
          </p:spPr>
          <p:txBody>
            <a:bodyPr wrap="square" rtlCol="0">
              <a:spAutoFit/>
            </a:bodyPr>
            <a:lstStyle/>
            <a:p>
              <a:pPr algn="ctr"/>
              <a:r>
                <a:rPr lang="sv-SE" b="1" dirty="0" err="1" smtClean="0"/>
                <a:t>Seleukidiska</a:t>
              </a:r>
              <a:r>
                <a:rPr lang="sv-SE" b="1" dirty="0" smtClean="0"/>
                <a:t> riket</a:t>
              </a:r>
              <a:endParaRPr lang="sv-SE" b="1" dirty="0"/>
            </a:p>
          </p:txBody>
        </p:sp>
      </p:grpSp>
      <p:grpSp>
        <p:nvGrpSpPr>
          <p:cNvPr id="40" name="Grupp 39"/>
          <p:cNvGrpSpPr/>
          <p:nvPr/>
        </p:nvGrpSpPr>
        <p:grpSpPr>
          <a:xfrm>
            <a:off x="683568" y="2843644"/>
            <a:ext cx="1152128" cy="2025516"/>
            <a:chOff x="5220072" y="4221088"/>
            <a:chExt cx="1152128" cy="2025516"/>
          </a:xfrm>
        </p:grpSpPr>
        <p:cxnSp>
          <p:nvCxnSpPr>
            <p:cNvPr id="41" name="Rak pil 40"/>
            <p:cNvCxnSpPr/>
            <p:nvPr/>
          </p:nvCxnSpPr>
          <p:spPr>
            <a:xfrm rot="16200000" flipV="1">
              <a:off x="4639362" y="4801798"/>
              <a:ext cx="1737484" cy="576064"/>
            </a:xfrm>
            <a:prstGeom prst="straightConnector1">
              <a:avLst/>
            </a:prstGeom>
            <a:ln w="44450" cmpd="sng">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42" name="textruta 41"/>
            <p:cNvSpPr txBox="1"/>
            <p:nvPr/>
          </p:nvSpPr>
          <p:spPr>
            <a:xfrm>
              <a:off x="5364088" y="5877272"/>
              <a:ext cx="1008112" cy="369332"/>
            </a:xfrm>
            <a:prstGeom prst="rect">
              <a:avLst/>
            </a:prstGeom>
            <a:gradFill>
              <a:gsLst>
                <a:gs pos="0">
                  <a:schemeClr val="tx1">
                    <a:lumMod val="95000"/>
                    <a:lumOff val="5000"/>
                  </a:schemeClr>
                </a:gs>
                <a:gs pos="50000">
                  <a:schemeClr val="tx1">
                    <a:lumMod val="75000"/>
                    <a:lumOff val="25000"/>
                  </a:schemeClr>
                </a:gs>
                <a:gs pos="100000">
                  <a:schemeClr val="tx1">
                    <a:lumMod val="50000"/>
                    <a:lumOff val="50000"/>
                  </a:schemeClr>
                </a:gs>
              </a:gsLst>
              <a:lin ang="5400000" scaled="0"/>
            </a:gradFill>
            <a:ln>
              <a:solidFill>
                <a:schemeClr val="tx1"/>
              </a:solidFill>
            </a:ln>
          </p:spPr>
          <p:txBody>
            <a:bodyPr wrap="square" rtlCol="0">
              <a:spAutoFit/>
            </a:bodyPr>
            <a:lstStyle/>
            <a:p>
              <a:pPr algn="ctr"/>
              <a:r>
                <a:rPr lang="sv-SE" b="1" dirty="0" smtClean="0">
                  <a:solidFill>
                    <a:schemeClr val="bg1"/>
                  </a:solidFill>
                </a:rPr>
                <a:t>Rom</a:t>
              </a:r>
              <a:endParaRPr lang="sv-SE" b="1" dirty="0">
                <a:solidFill>
                  <a:schemeClr val="bg1"/>
                </a:solidFill>
              </a:endParaRPr>
            </a:p>
          </p:txBody>
        </p:sp>
      </p:grpSp>
    </p:spTree>
    <p:extLst>
      <p:ext uri="{BB962C8B-B14F-4D97-AF65-F5344CB8AC3E}">
        <p14:creationId xmlns:p14="http://schemas.microsoft.com/office/powerpoint/2010/main" val="256734649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ruta 4"/>
          <p:cNvSpPr txBox="1"/>
          <p:nvPr/>
        </p:nvSpPr>
        <p:spPr>
          <a:xfrm>
            <a:off x="971600" y="1628800"/>
            <a:ext cx="6840760" cy="1200329"/>
          </a:xfrm>
          <a:prstGeom prst="rect">
            <a:avLst/>
          </a:prstGeom>
          <a:noFill/>
          <a:effectLst>
            <a:outerShdw blurRad="50800" dist="38100" dir="2700000" algn="tl" rotWithShape="0">
              <a:prstClr val="black">
                <a:alpha val="40000"/>
              </a:prstClr>
            </a:outerShdw>
          </a:effectLst>
        </p:spPr>
        <p:txBody>
          <a:bodyPr wrap="square" rtlCol="0">
            <a:spAutoFit/>
          </a:bodyPr>
          <a:lstStyle/>
          <a:p>
            <a:r>
              <a:rPr lang="sv-SE" sz="3600" dirty="0" smtClean="0">
                <a:solidFill>
                  <a:schemeClr val="bg1"/>
                </a:solidFill>
                <a:effectLst>
                  <a:outerShdw blurRad="38100" dist="38100" dir="2700000" algn="tl">
                    <a:srgbClr val="000000">
                      <a:alpha val="43137"/>
                    </a:srgbClr>
                  </a:outerShdw>
                </a:effectLst>
                <a:latin typeface="Arial Rounded MT Bold" pitchFamily="34" charset="0"/>
              </a:rPr>
              <a:t>alla händelser som förutsagts kommer </a:t>
            </a:r>
            <a:r>
              <a:rPr lang="sv-SE" sz="3600" dirty="0" smtClean="0">
                <a:solidFill>
                  <a:srgbClr val="FFFF00"/>
                </a:solidFill>
                <a:effectLst>
                  <a:outerShdw blurRad="38100" dist="38100" dir="2700000" algn="tl">
                    <a:srgbClr val="000000">
                      <a:alpha val="43137"/>
                    </a:srgbClr>
                  </a:outerShdw>
                </a:effectLst>
                <a:latin typeface="Arial Rounded MT Bold" pitchFamily="34" charset="0"/>
              </a:rPr>
              <a:t>snart</a:t>
            </a:r>
            <a:r>
              <a:rPr lang="sv-SE" sz="3600" dirty="0" smtClean="0">
                <a:solidFill>
                  <a:schemeClr val="bg1"/>
                </a:solidFill>
                <a:effectLst>
                  <a:outerShdw blurRad="38100" dist="38100" dir="2700000" algn="tl">
                    <a:srgbClr val="000000">
                      <a:alpha val="43137"/>
                    </a:srgbClr>
                  </a:outerShdw>
                </a:effectLst>
                <a:latin typeface="Arial Rounded MT Bold" pitchFamily="34" charset="0"/>
              </a:rPr>
              <a:t> att ha ägt rum.”</a:t>
            </a:r>
            <a:endParaRPr lang="sv-SE" sz="3600" b="1" dirty="0" smtClean="0">
              <a:solidFill>
                <a:schemeClr val="bg1"/>
              </a:solidFill>
              <a:effectLst>
                <a:outerShdw blurRad="38100" dist="38100" dir="2700000" algn="tl">
                  <a:srgbClr val="000000">
                    <a:alpha val="43137"/>
                  </a:srgbClr>
                </a:outerShdw>
              </a:effectLst>
              <a:latin typeface="Arial Rounded MT Bold" pitchFamily="34" charset="0"/>
            </a:endParaRPr>
          </a:p>
        </p:txBody>
      </p:sp>
      <p:sp>
        <p:nvSpPr>
          <p:cNvPr id="21" name="textruta 20"/>
          <p:cNvSpPr txBox="1"/>
          <p:nvPr/>
        </p:nvSpPr>
        <p:spPr>
          <a:xfrm>
            <a:off x="6343516" y="6014177"/>
            <a:ext cx="2360304" cy="646331"/>
          </a:xfrm>
          <a:prstGeom prst="rect">
            <a:avLst/>
          </a:prstGeom>
          <a:noFill/>
          <a:effectLst>
            <a:outerShdw blurRad="50800" dist="38100" dir="2700000" algn="tl" rotWithShape="0">
              <a:prstClr val="black">
                <a:alpha val="40000"/>
              </a:prstClr>
            </a:outerShdw>
          </a:effectLst>
        </p:spPr>
        <p:txBody>
          <a:bodyPr wrap="square" rtlCol="0">
            <a:spAutoFit/>
          </a:bodyPr>
          <a:lstStyle/>
          <a:p>
            <a:pPr marL="342900" indent="-342900" algn="r"/>
            <a:r>
              <a:rPr lang="en-US" b="1" i="1" dirty="0" smtClean="0">
                <a:solidFill>
                  <a:schemeClr val="bg1"/>
                </a:solidFill>
              </a:rPr>
              <a:t>Review and Herald</a:t>
            </a:r>
            <a:r>
              <a:rPr lang="sv-SE" b="1" dirty="0" smtClean="0">
                <a:solidFill>
                  <a:schemeClr val="bg1"/>
                </a:solidFill>
              </a:rPr>
              <a:t>, </a:t>
            </a:r>
            <a:br>
              <a:rPr lang="sv-SE" b="1" dirty="0" smtClean="0">
                <a:solidFill>
                  <a:schemeClr val="bg1"/>
                </a:solidFill>
              </a:rPr>
            </a:br>
            <a:r>
              <a:rPr lang="sv-SE" b="1" dirty="0" smtClean="0">
                <a:solidFill>
                  <a:schemeClr val="bg1"/>
                </a:solidFill>
              </a:rPr>
              <a:t>24 november, 1904</a:t>
            </a:r>
            <a:endParaRPr lang="sv-SE" b="1" dirty="0">
              <a:solidFill>
                <a:schemeClr val="bg1"/>
              </a:solidFill>
            </a:endParaRPr>
          </a:p>
        </p:txBody>
      </p:sp>
      <p:pic>
        <p:nvPicPr>
          <p:cNvPr id="1027" name="Picture 3" descr="C:\Users\Jonathan\Evangelisation\Bildarkiv\Evangelism Images\23 - Spirit of Prophecy\0823031 - goat ram Daniel 8.jpg"/>
          <p:cNvPicPr>
            <a:picLocks noChangeAspect="1" noChangeArrowheads="1"/>
          </p:cNvPicPr>
          <p:nvPr/>
        </p:nvPicPr>
        <p:blipFill rotWithShape="1">
          <a:blip r:embed="rId3">
            <a:extLst>
              <a:ext uri="{28A0092B-C50C-407E-A947-70E740481C1C}">
                <a14:useLocalDpi xmlns:a14="http://schemas.microsoft.com/office/drawing/2010/main" val="0"/>
              </a:ext>
            </a:extLst>
          </a:blip>
          <a:srcRect t="40622"/>
          <a:stretch/>
        </p:blipFill>
        <p:spPr bwMode="auto">
          <a:xfrm>
            <a:off x="642251" y="3068960"/>
            <a:ext cx="6306013" cy="280831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Documents and Settings\Jonathan Karlsson\Mina dokument\Mötesserier\Bildarkiv\Evangelism Images\23 - Spirit of Prophecy\0823128 - Ellen White vision.jpg"/>
          <p:cNvPicPr>
            <a:picLocks noChangeAspect="1" noChangeArrowheads="1"/>
          </p:cNvPicPr>
          <p:nvPr/>
        </p:nvPicPr>
        <p:blipFill>
          <a:blip r:embed="rId4" cstate="screen"/>
          <a:srcRect/>
          <a:stretch>
            <a:fillRect/>
          </a:stretch>
        </p:blipFill>
        <p:spPr bwMode="auto">
          <a:xfrm flipH="1">
            <a:off x="7286644" y="4120571"/>
            <a:ext cx="1440160" cy="1736193"/>
          </a:xfrm>
          <a:prstGeom prst="rect">
            <a:avLst/>
          </a:prstGeom>
          <a:noFill/>
        </p:spPr>
      </p:pic>
      <p:sp>
        <p:nvSpPr>
          <p:cNvPr id="8" name="textruta 7"/>
          <p:cNvSpPr txBox="1"/>
          <p:nvPr/>
        </p:nvSpPr>
        <p:spPr>
          <a:xfrm>
            <a:off x="928662" y="785794"/>
            <a:ext cx="7286676" cy="830997"/>
          </a:xfrm>
          <a:prstGeom prst="rect">
            <a:avLst/>
          </a:prstGeom>
          <a:noFill/>
          <a:effectLst>
            <a:outerShdw blurRad="50800" dist="38100" dir="2700000" algn="tl" rotWithShape="0">
              <a:prstClr val="black">
                <a:alpha val="40000"/>
              </a:prstClr>
            </a:outerShdw>
          </a:effectLst>
        </p:spPr>
        <p:txBody>
          <a:bodyPr wrap="square" rtlCol="0">
            <a:spAutoFit/>
          </a:bodyPr>
          <a:lstStyle/>
          <a:p>
            <a:r>
              <a:rPr lang="sv-SE" sz="4800" dirty="0" smtClean="0">
                <a:solidFill>
                  <a:srgbClr val="FFC000"/>
                </a:solidFill>
                <a:latin typeface="Berlin Sans FB Demi" pitchFamily="34" charset="0"/>
              </a:rPr>
              <a:t>Varför studera Daniel 11?</a:t>
            </a:r>
            <a:endParaRPr lang="sv-SE" sz="4800" dirty="0">
              <a:solidFill>
                <a:srgbClr val="FFC000"/>
              </a:solidFill>
              <a:latin typeface="Berlin Sans FB Demi" pitchFamily="34" charset="0"/>
            </a:endParaRPr>
          </a:p>
        </p:txBody>
      </p:sp>
    </p:spTree>
    <p:extLst>
      <p:ext uri="{BB962C8B-B14F-4D97-AF65-F5344CB8AC3E}">
        <p14:creationId xmlns:p14="http://schemas.microsoft.com/office/powerpoint/2010/main" val="420153114"/>
      </p:ext>
    </p:extLst>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ruta 3"/>
          <p:cNvSpPr txBox="1"/>
          <p:nvPr/>
        </p:nvSpPr>
        <p:spPr>
          <a:xfrm>
            <a:off x="928662" y="785794"/>
            <a:ext cx="7286676" cy="584775"/>
          </a:xfrm>
          <a:prstGeom prst="rect">
            <a:avLst/>
          </a:prstGeom>
          <a:noFill/>
          <a:effectLst>
            <a:outerShdw blurRad="50800" dist="38100" dir="2700000" algn="tl" rotWithShape="0">
              <a:prstClr val="black">
                <a:alpha val="40000"/>
              </a:prstClr>
            </a:outerShdw>
          </a:effectLst>
        </p:spPr>
        <p:txBody>
          <a:bodyPr wrap="square" rtlCol="0">
            <a:spAutoFit/>
          </a:bodyPr>
          <a:lstStyle/>
          <a:p>
            <a:r>
              <a:rPr lang="sv-SE" sz="3200" dirty="0" err="1" smtClean="0">
                <a:solidFill>
                  <a:srgbClr val="FFC000"/>
                </a:solidFill>
                <a:latin typeface="Berlin Sans FB Demi" pitchFamily="34" charset="0"/>
              </a:rPr>
              <a:t>Mithridatiska</a:t>
            </a:r>
            <a:r>
              <a:rPr lang="sv-SE" sz="3200" dirty="0" smtClean="0">
                <a:solidFill>
                  <a:srgbClr val="FFC000"/>
                </a:solidFill>
                <a:latin typeface="Berlin Sans FB Demi" pitchFamily="34" charset="0"/>
              </a:rPr>
              <a:t> kriget </a:t>
            </a:r>
            <a:r>
              <a:rPr lang="sv-SE" sz="2000" dirty="0" smtClean="0">
                <a:solidFill>
                  <a:srgbClr val="FFC000"/>
                </a:solidFill>
                <a:latin typeface="Berlin Sans FB Demi" pitchFamily="34" charset="0"/>
              </a:rPr>
              <a:t>(90-85 </a:t>
            </a:r>
            <a:r>
              <a:rPr lang="sv-SE" sz="2000" dirty="0" err="1" smtClean="0">
                <a:solidFill>
                  <a:srgbClr val="FFC000"/>
                </a:solidFill>
                <a:latin typeface="Berlin Sans FB Demi" pitchFamily="34" charset="0"/>
              </a:rPr>
              <a:t>f.Kr</a:t>
            </a:r>
            <a:r>
              <a:rPr lang="sv-SE" sz="2000" dirty="0" smtClean="0">
                <a:solidFill>
                  <a:srgbClr val="FFC000"/>
                </a:solidFill>
                <a:latin typeface="Berlin Sans FB Demi" pitchFamily="34" charset="0"/>
              </a:rPr>
              <a:t>)</a:t>
            </a:r>
            <a:endParaRPr lang="sv-SE" sz="2000" dirty="0">
              <a:solidFill>
                <a:srgbClr val="FFC000"/>
              </a:solidFill>
              <a:latin typeface="Berlin Sans FB Demi" pitchFamily="34" charset="0"/>
            </a:endParaRPr>
          </a:p>
        </p:txBody>
      </p:sp>
      <p:grpSp>
        <p:nvGrpSpPr>
          <p:cNvPr id="18" name="Grupp 17"/>
          <p:cNvGrpSpPr/>
          <p:nvPr/>
        </p:nvGrpSpPr>
        <p:grpSpPr>
          <a:xfrm>
            <a:off x="179512" y="-27384"/>
            <a:ext cx="8640960" cy="1243300"/>
            <a:chOff x="179512" y="-27384"/>
            <a:chExt cx="8640960" cy="1243300"/>
          </a:xfrm>
        </p:grpSpPr>
        <p:sp>
          <p:nvSpPr>
            <p:cNvPr id="19" name="Femhörning 18"/>
            <p:cNvSpPr/>
            <p:nvPr/>
          </p:nvSpPr>
          <p:spPr>
            <a:xfrm>
              <a:off x="323528" y="-27384"/>
              <a:ext cx="720080" cy="360040"/>
            </a:xfrm>
            <a:prstGeom prst="homePlate">
              <a:avLst/>
            </a:prstGeom>
            <a:solidFill>
              <a:schemeClr val="bg1">
                <a:lumMod val="6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sv-SE"/>
            </a:p>
          </p:txBody>
        </p:sp>
        <p:cxnSp>
          <p:nvCxnSpPr>
            <p:cNvPr id="20" name="Rak pil 19"/>
            <p:cNvCxnSpPr/>
            <p:nvPr/>
          </p:nvCxnSpPr>
          <p:spPr>
            <a:xfrm rot="5400000" flipH="1" flipV="1">
              <a:off x="144302" y="493512"/>
              <a:ext cx="359246" cy="794"/>
            </a:xfrm>
            <a:prstGeom prst="straightConnector1">
              <a:avLst/>
            </a:prstGeom>
            <a:ln w="38100">
              <a:solidFill>
                <a:srgbClr val="FF0000"/>
              </a:solidFill>
              <a:tailEnd type="non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1" name="textruta 20"/>
            <p:cNvSpPr txBox="1"/>
            <p:nvPr/>
          </p:nvSpPr>
          <p:spPr>
            <a:xfrm>
              <a:off x="179512" y="673532"/>
              <a:ext cx="648072" cy="523220"/>
            </a:xfrm>
            <a:prstGeom prst="rect">
              <a:avLst/>
            </a:prstGeom>
            <a:noFill/>
          </p:spPr>
          <p:txBody>
            <a:bodyPr wrap="square" rtlCol="0">
              <a:spAutoFit/>
            </a:bodyPr>
            <a:lstStyle/>
            <a:p>
              <a:r>
                <a:rPr lang="sv-SE" sz="1400" b="1" dirty="0" smtClean="0">
                  <a:solidFill>
                    <a:schemeClr val="bg1"/>
                  </a:solidFill>
                </a:rPr>
                <a:t>539 </a:t>
              </a:r>
              <a:r>
                <a:rPr lang="sv-SE" sz="1400" b="1" dirty="0" err="1" smtClean="0">
                  <a:solidFill>
                    <a:schemeClr val="bg1"/>
                  </a:solidFill>
                </a:rPr>
                <a:t>f.Kr</a:t>
              </a:r>
              <a:endParaRPr lang="sv-SE" sz="1400" b="1" dirty="0">
                <a:solidFill>
                  <a:schemeClr val="bg1"/>
                </a:solidFill>
              </a:endParaRPr>
            </a:p>
          </p:txBody>
        </p:sp>
        <p:sp>
          <p:nvSpPr>
            <p:cNvPr id="22" name="V-form 21"/>
            <p:cNvSpPr/>
            <p:nvPr/>
          </p:nvSpPr>
          <p:spPr>
            <a:xfrm>
              <a:off x="899592" y="-27384"/>
              <a:ext cx="792088" cy="360040"/>
            </a:xfrm>
            <a:prstGeom prst="chevron">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sv-SE">
                <a:solidFill>
                  <a:schemeClr val="tx1"/>
                </a:solidFill>
              </a:endParaRPr>
            </a:p>
          </p:txBody>
        </p:sp>
        <p:sp>
          <p:nvSpPr>
            <p:cNvPr id="23" name="V-form 22"/>
            <p:cNvSpPr/>
            <p:nvPr/>
          </p:nvSpPr>
          <p:spPr>
            <a:xfrm>
              <a:off x="1547664" y="-27384"/>
              <a:ext cx="2304256" cy="360040"/>
            </a:xfrm>
            <a:prstGeom prst="chevron">
              <a:avLst/>
            </a:prstGeom>
            <a:solidFill>
              <a:schemeClr val="tx1">
                <a:lumMod val="75000"/>
                <a:lumOff val="25000"/>
              </a:schemeClr>
            </a:solidFill>
          </p:spPr>
          <p:style>
            <a:lnRef idx="0">
              <a:schemeClr val="dk1"/>
            </a:lnRef>
            <a:fillRef idx="3">
              <a:schemeClr val="dk1"/>
            </a:fillRef>
            <a:effectRef idx="3">
              <a:schemeClr val="dk1"/>
            </a:effectRef>
            <a:fontRef idx="minor">
              <a:schemeClr val="lt1"/>
            </a:fontRef>
          </p:style>
          <p:txBody>
            <a:bodyPr rtlCol="0" anchor="ctr"/>
            <a:lstStyle/>
            <a:p>
              <a:pPr algn="ctr"/>
              <a:endParaRPr lang="sv-SE">
                <a:solidFill>
                  <a:schemeClr val="tx1"/>
                </a:solidFill>
              </a:endParaRPr>
            </a:p>
          </p:txBody>
        </p:sp>
        <p:sp>
          <p:nvSpPr>
            <p:cNvPr id="24" name="V-form 23"/>
            <p:cNvSpPr/>
            <p:nvPr/>
          </p:nvSpPr>
          <p:spPr>
            <a:xfrm>
              <a:off x="3707904" y="-27384"/>
              <a:ext cx="4536504" cy="360040"/>
            </a:xfrm>
            <a:prstGeom prst="chevron">
              <a:avLst/>
            </a:prstGeom>
            <a:gradFill>
              <a:gsLst>
                <a:gs pos="0">
                  <a:srgbClr val="4C216D"/>
                </a:gs>
                <a:gs pos="90000">
                  <a:srgbClr val="C00000"/>
                </a:gs>
              </a:gsLst>
              <a:lin ang="5400000" scaled="0"/>
            </a:gradFill>
          </p:spPr>
          <p:style>
            <a:lnRef idx="0">
              <a:schemeClr val="dk1"/>
            </a:lnRef>
            <a:fillRef idx="3">
              <a:schemeClr val="dk1"/>
            </a:fillRef>
            <a:effectRef idx="3">
              <a:schemeClr val="dk1"/>
            </a:effectRef>
            <a:fontRef idx="minor">
              <a:schemeClr val="lt1"/>
            </a:fontRef>
          </p:style>
          <p:txBody>
            <a:bodyPr rtlCol="0" anchor="ctr"/>
            <a:lstStyle/>
            <a:p>
              <a:pPr algn="ctr"/>
              <a:endParaRPr lang="sv-SE">
                <a:solidFill>
                  <a:schemeClr val="tx1"/>
                </a:solidFill>
              </a:endParaRPr>
            </a:p>
          </p:txBody>
        </p:sp>
        <p:sp>
          <p:nvSpPr>
            <p:cNvPr id="25" name="V-form 24"/>
            <p:cNvSpPr/>
            <p:nvPr/>
          </p:nvSpPr>
          <p:spPr>
            <a:xfrm>
              <a:off x="8100392" y="-27384"/>
              <a:ext cx="720080" cy="360040"/>
            </a:xfrm>
            <a:prstGeom prst="chevron">
              <a:avLst>
                <a:gd name="adj" fmla="val 0"/>
              </a:avLst>
            </a:prstGeom>
            <a:solidFill>
              <a:schemeClr val="accent1">
                <a:lumMod val="50000"/>
              </a:schemeClr>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sv-SE">
                <a:solidFill>
                  <a:schemeClr val="tx1"/>
                </a:solidFill>
              </a:endParaRPr>
            </a:p>
          </p:txBody>
        </p:sp>
        <p:cxnSp>
          <p:nvCxnSpPr>
            <p:cNvPr id="26" name="Rak pil 25"/>
            <p:cNvCxnSpPr/>
            <p:nvPr/>
          </p:nvCxnSpPr>
          <p:spPr>
            <a:xfrm rot="5400000" flipH="1" flipV="1">
              <a:off x="7898600" y="511882"/>
              <a:ext cx="359246" cy="794"/>
            </a:xfrm>
            <a:prstGeom prst="straightConnector1">
              <a:avLst/>
            </a:prstGeom>
            <a:ln w="38100">
              <a:solidFill>
                <a:srgbClr val="FF0000"/>
              </a:solidFill>
              <a:tailEnd type="non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7" name="textruta 26"/>
            <p:cNvSpPr txBox="1"/>
            <p:nvPr/>
          </p:nvSpPr>
          <p:spPr>
            <a:xfrm>
              <a:off x="7668344" y="692696"/>
              <a:ext cx="792088" cy="523220"/>
            </a:xfrm>
            <a:prstGeom prst="rect">
              <a:avLst/>
            </a:prstGeom>
            <a:noFill/>
          </p:spPr>
          <p:txBody>
            <a:bodyPr wrap="square" rtlCol="0">
              <a:spAutoFit/>
            </a:bodyPr>
            <a:lstStyle/>
            <a:p>
              <a:pPr algn="ctr"/>
              <a:r>
                <a:rPr lang="sv-SE" sz="1400" b="1" dirty="0" smtClean="0">
                  <a:solidFill>
                    <a:schemeClr val="bg1"/>
                  </a:solidFill>
                </a:rPr>
                <a:t>Ändens tid</a:t>
              </a:r>
              <a:endParaRPr lang="sv-SE" sz="1400" b="1" dirty="0">
                <a:solidFill>
                  <a:schemeClr val="bg1"/>
                </a:solidFill>
              </a:endParaRPr>
            </a:p>
          </p:txBody>
        </p:sp>
        <p:cxnSp>
          <p:nvCxnSpPr>
            <p:cNvPr id="28" name="Rak pil 27"/>
            <p:cNvCxnSpPr/>
            <p:nvPr/>
          </p:nvCxnSpPr>
          <p:spPr>
            <a:xfrm rot="5400000" flipH="1" flipV="1">
              <a:off x="1921793" y="345951"/>
              <a:ext cx="691902" cy="1588"/>
            </a:xfrm>
            <a:prstGeom prst="straightConnector1">
              <a:avLst/>
            </a:prstGeom>
            <a:ln w="38100">
              <a:solidFill>
                <a:srgbClr val="FF0000"/>
              </a:solidFill>
              <a:tailEnd type="non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9" name="textruta 28"/>
            <p:cNvSpPr txBox="1"/>
            <p:nvPr/>
          </p:nvSpPr>
          <p:spPr>
            <a:xfrm>
              <a:off x="2123728" y="672951"/>
              <a:ext cx="360040" cy="307777"/>
            </a:xfrm>
            <a:prstGeom prst="rect">
              <a:avLst/>
            </a:prstGeom>
            <a:noFill/>
          </p:spPr>
          <p:txBody>
            <a:bodyPr wrap="square" rtlCol="0">
              <a:spAutoFit/>
            </a:bodyPr>
            <a:lstStyle/>
            <a:p>
              <a:r>
                <a:rPr lang="sv-SE" sz="1400" b="1" dirty="0" smtClean="0">
                  <a:solidFill>
                    <a:schemeClr val="bg1"/>
                  </a:solidFill>
                  <a:effectLst>
                    <a:outerShdw blurRad="38100" dist="38100" dir="2700000" algn="tl">
                      <a:srgbClr val="000000">
                        <a:alpha val="43137"/>
                      </a:srgbClr>
                    </a:outerShdw>
                  </a:effectLst>
                </a:rPr>
                <a:t>0</a:t>
              </a:r>
              <a:endParaRPr lang="sv-SE" sz="1400" b="1" dirty="0">
                <a:solidFill>
                  <a:schemeClr val="bg1"/>
                </a:solidFill>
                <a:effectLst>
                  <a:outerShdw blurRad="38100" dist="38100" dir="2700000" algn="tl">
                    <a:srgbClr val="000000">
                      <a:alpha val="43137"/>
                    </a:srgbClr>
                  </a:outerShdw>
                </a:effectLst>
              </a:endParaRPr>
            </a:p>
          </p:txBody>
        </p:sp>
      </p:grpSp>
      <p:cxnSp>
        <p:nvCxnSpPr>
          <p:cNvPr id="30" name="Rak pil 29"/>
          <p:cNvCxnSpPr/>
          <p:nvPr/>
        </p:nvCxnSpPr>
        <p:spPr>
          <a:xfrm rot="5400000" flipH="1" flipV="1">
            <a:off x="1511660" y="368660"/>
            <a:ext cx="576064" cy="216024"/>
          </a:xfrm>
          <a:prstGeom prst="straightConnector1">
            <a:avLst/>
          </a:prstGeom>
          <a:ln w="44450">
            <a:solidFill>
              <a:srgbClr val="C00000"/>
            </a:solidFill>
            <a:headEnd type="none"/>
            <a:tailEnd type="arrow"/>
          </a:ln>
        </p:spPr>
        <p:style>
          <a:lnRef idx="1">
            <a:schemeClr val="accent1"/>
          </a:lnRef>
          <a:fillRef idx="0">
            <a:schemeClr val="accent1"/>
          </a:fillRef>
          <a:effectRef idx="0">
            <a:schemeClr val="accent1"/>
          </a:effectRef>
          <a:fontRef idx="minor">
            <a:schemeClr val="tx1"/>
          </a:fontRef>
        </p:style>
      </p:cxnSp>
      <p:sp>
        <p:nvSpPr>
          <p:cNvPr id="17" name="textruta 16"/>
          <p:cNvSpPr txBox="1"/>
          <p:nvPr/>
        </p:nvSpPr>
        <p:spPr>
          <a:xfrm>
            <a:off x="4788024" y="6165304"/>
            <a:ext cx="3440424" cy="523220"/>
          </a:xfrm>
          <a:prstGeom prst="rect">
            <a:avLst/>
          </a:prstGeom>
          <a:noFill/>
          <a:effectLst>
            <a:outerShdw blurRad="50800" dist="38100" dir="2700000" algn="tl" rotWithShape="0">
              <a:prstClr val="black">
                <a:alpha val="40000"/>
              </a:prstClr>
            </a:outerShdw>
          </a:effectLst>
        </p:spPr>
        <p:txBody>
          <a:bodyPr wrap="square" rtlCol="0">
            <a:spAutoFit/>
          </a:bodyPr>
          <a:lstStyle/>
          <a:p>
            <a:pPr marL="342900" indent="-342900" algn="r"/>
            <a:r>
              <a:rPr lang="en-US" sz="1400" b="1" dirty="0" smtClean="0">
                <a:solidFill>
                  <a:schemeClr val="bg1"/>
                </a:solidFill>
                <a:effectLst>
                  <a:outerShdw blurRad="38100" dist="38100" dir="2700000" algn="tl">
                    <a:srgbClr val="000000">
                      <a:alpha val="43137"/>
                    </a:srgbClr>
                  </a:outerShdw>
                </a:effectLst>
              </a:rPr>
              <a:t>University of Texas at Austin. Historical Atlas by William Shepherd (1923-26)</a:t>
            </a:r>
            <a:endParaRPr lang="sv-SE" sz="1400" b="1" dirty="0">
              <a:solidFill>
                <a:schemeClr val="bg1"/>
              </a:solidFill>
              <a:effectLst>
                <a:outerShdw blurRad="38100" dist="38100" dir="2700000" algn="tl">
                  <a:srgbClr val="000000">
                    <a:alpha val="43137"/>
                  </a:srgbClr>
                </a:outerShdw>
              </a:effectLst>
            </a:endParaRPr>
          </a:p>
        </p:txBody>
      </p:sp>
      <p:pic>
        <p:nvPicPr>
          <p:cNvPr id="1026" name="Picture 2" descr="C:\Documents and Settings\Jonathan Karlsson\Mina dokument\Mötesserier\Övrigt\Daniel 11\asia_minor_188_63_bc.jpg"/>
          <p:cNvPicPr>
            <a:picLocks noChangeAspect="1" noChangeArrowheads="1"/>
          </p:cNvPicPr>
          <p:nvPr/>
        </p:nvPicPr>
        <p:blipFill>
          <a:blip r:embed="rId3" cstate="screen"/>
          <a:stretch>
            <a:fillRect/>
          </a:stretch>
        </p:blipFill>
        <p:spPr bwMode="auto">
          <a:xfrm>
            <a:off x="451349" y="1536250"/>
            <a:ext cx="8297115" cy="4433572"/>
          </a:xfrm>
          <a:prstGeom prst="rect">
            <a:avLst/>
          </a:prstGeom>
          <a:noFill/>
        </p:spPr>
      </p:pic>
      <p:sp>
        <p:nvSpPr>
          <p:cNvPr id="39" name="Frihandsfigur 38"/>
          <p:cNvSpPr/>
          <p:nvPr/>
        </p:nvSpPr>
        <p:spPr>
          <a:xfrm>
            <a:off x="4178110" y="3988981"/>
            <a:ext cx="1933829" cy="2030819"/>
          </a:xfrm>
          <a:custGeom>
            <a:avLst/>
            <a:gdLst>
              <a:gd name="connsiteX0" fmla="*/ 1134119 w 1933829"/>
              <a:gd name="connsiteY0" fmla="*/ 49619 h 2030819"/>
              <a:gd name="connsiteX1" fmla="*/ 872861 w 1933829"/>
              <a:gd name="connsiteY1" fmla="*/ 6076 h 2030819"/>
              <a:gd name="connsiteX2" fmla="*/ 840204 w 1933829"/>
              <a:gd name="connsiteY2" fmla="*/ 38733 h 2030819"/>
              <a:gd name="connsiteX3" fmla="*/ 796661 w 1933829"/>
              <a:gd name="connsiteY3" fmla="*/ 49619 h 2030819"/>
              <a:gd name="connsiteX4" fmla="*/ 709576 w 1933829"/>
              <a:gd name="connsiteY4" fmla="*/ 71390 h 2030819"/>
              <a:gd name="connsiteX5" fmla="*/ 306804 w 1933829"/>
              <a:gd name="connsiteY5" fmla="*/ 104048 h 2030819"/>
              <a:gd name="connsiteX6" fmla="*/ 285033 w 1933829"/>
              <a:gd name="connsiteY6" fmla="*/ 136705 h 2030819"/>
              <a:gd name="connsiteX7" fmla="*/ 241490 w 1933829"/>
              <a:gd name="connsiteY7" fmla="*/ 158476 h 2030819"/>
              <a:gd name="connsiteX8" fmla="*/ 219719 w 1933829"/>
              <a:gd name="connsiteY8" fmla="*/ 191133 h 2030819"/>
              <a:gd name="connsiteX9" fmla="*/ 110861 w 1933829"/>
              <a:gd name="connsiteY9" fmla="*/ 245562 h 2030819"/>
              <a:gd name="connsiteX10" fmla="*/ 45547 w 1933829"/>
              <a:gd name="connsiteY10" fmla="*/ 289105 h 2030819"/>
              <a:gd name="connsiteX11" fmla="*/ 99976 w 1933829"/>
              <a:gd name="connsiteY11" fmla="*/ 474162 h 2030819"/>
              <a:gd name="connsiteX12" fmla="*/ 154404 w 1933829"/>
              <a:gd name="connsiteY12" fmla="*/ 452390 h 2030819"/>
              <a:gd name="connsiteX13" fmla="*/ 187061 w 1933829"/>
              <a:gd name="connsiteY13" fmla="*/ 419733 h 2030819"/>
              <a:gd name="connsiteX14" fmla="*/ 208833 w 1933829"/>
              <a:gd name="connsiteY14" fmla="*/ 332648 h 2030819"/>
              <a:gd name="connsiteX15" fmla="*/ 448319 w 1933829"/>
              <a:gd name="connsiteY15" fmla="*/ 343533 h 2030819"/>
              <a:gd name="connsiteX16" fmla="*/ 502747 w 1933829"/>
              <a:gd name="connsiteY16" fmla="*/ 354419 h 2030819"/>
              <a:gd name="connsiteX17" fmla="*/ 513633 w 1933829"/>
              <a:gd name="connsiteY17" fmla="*/ 387076 h 2030819"/>
              <a:gd name="connsiteX18" fmla="*/ 491861 w 1933829"/>
              <a:gd name="connsiteY18" fmla="*/ 517705 h 2030819"/>
              <a:gd name="connsiteX19" fmla="*/ 480976 w 1933829"/>
              <a:gd name="connsiteY19" fmla="*/ 550362 h 2030819"/>
              <a:gd name="connsiteX20" fmla="*/ 491861 w 1933829"/>
              <a:gd name="connsiteY20" fmla="*/ 626562 h 2030819"/>
              <a:gd name="connsiteX21" fmla="*/ 448319 w 1933829"/>
              <a:gd name="connsiteY21" fmla="*/ 974905 h 2030819"/>
              <a:gd name="connsiteX22" fmla="*/ 426547 w 1933829"/>
              <a:gd name="connsiteY22" fmla="*/ 996676 h 2030819"/>
              <a:gd name="connsiteX23" fmla="*/ 404776 w 1933829"/>
              <a:gd name="connsiteY23" fmla="*/ 1083762 h 2030819"/>
              <a:gd name="connsiteX24" fmla="*/ 383004 w 1933829"/>
              <a:gd name="connsiteY24" fmla="*/ 1116419 h 2030819"/>
              <a:gd name="connsiteX25" fmla="*/ 361233 w 1933829"/>
              <a:gd name="connsiteY25" fmla="*/ 1170848 h 2030819"/>
              <a:gd name="connsiteX26" fmla="*/ 339461 w 1933829"/>
              <a:gd name="connsiteY26" fmla="*/ 1203505 h 2030819"/>
              <a:gd name="connsiteX27" fmla="*/ 285033 w 1933829"/>
              <a:gd name="connsiteY27" fmla="*/ 1279705 h 2030819"/>
              <a:gd name="connsiteX28" fmla="*/ 274147 w 1933829"/>
              <a:gd name="connsiteY28" fmla="*/ 1312362 h 2030819"/>
              <a:gd name="connsiteX29" fmla="*/ 230604 w 1933829"/>
              <a:gd name="connsiteY29" fmla="*/ 1388562 h 2030819"/>
              <a:gd name="connsiteX30" fmla="*/ 176176 w 1933829"/>
              <a:gd name="connsiteY30" fmla="*/ 1551848 h 2030819"/>
              <a:gd name="connsiteX31" fmla="*/ 187061 w 1933829"/>
              <a:gd name="connsiteY31" fmla="*/ 1791333 h 2030819"/>
              <a:gd name="connsiteX32" fmla="*/ 219719 w 1933829"/>
              <a:gd name="connsiteY32" fmla="*/ 1856648 h 2030819"/>
              <a:gd name="connsiteX33" fmla="*/ 317690 w 1933829"/>
              <a:gd name="connsiteY33" fmla="*/ 1943733 h 2030819"/>
              <a:gd name="connsiteX34" fmla="*/ 383004 w 1933829"/>
              <a:gd name="connsiteY34" fmla="*/ 1998162 h 2030819"/>
              <a:gd name="connsiteX35" fmla="*/ 415661 w 1933829"/>
              <a:gd name="connsiteY35" fmla="*/ 2019933 h 2030819"/>
              <a:gd name="connsiteX36" fmla="*/ 491861 w 1933829"/>
              <a:gd name="connsiteY36" fmla="*/ 2030819 h 2030819"/>
              <a:gd name="connsiteX37" fmla="*/ 578947 w 1933829"/>
              <a:gd name="connsiteY37" fmla="*/ 2009048 h 2030819"/>
              <a:gd name="connsiteX38" fmla="*/ 655147 w 1933829"/>
              <a:gd name="connsiteY38" fmla="*/ 1965505 h 2030819"/>
              <a:gd name="connsiteX39" fmla="*/ 687804 w 1933829"/>
              <a:gd name="connsiteY39" fmla="*/ 1954619 h 2030819"/>
              <a:gd name="connsiteX40" fmla="*/ 709576 w 1933829"/>
              <a:gd name="connsiteY40" fmla="*/ 1932848 h 2030819"/>
              <a:gd name="connsiteX41" fmla="*/ 731347 w 1933829"/>
              <a:gd name="connsiteY41" fmla="*/ 1845762 h 2030819"/>
              <a:gd name="connsiteX42" fmla="*/ 753119 w 1933829"/>
              <a:gd name="connsiteY42" fmla="*/ 1823990 h 2030819"/>
              <a:gd name="connsiteX43" fmla="*/ 774890 w 1933829"/>
              <a:gd name="connsiteY43" fmla="*/ 1780448 h 2030819"/>
              <a:gd name="connsiteX44" fmla="*/ 785776 w 1933829"/>
              <a:gd name="connsiteY44" fmla="*/ 1704248 h 2030819"/>
              <a:gd name="connsiteX45" fmla="*/ 807547 w 1933829"/>
              <a:gd name="connsiteY45" fmla="*/ 1682476 h 2030819"/>
              <a:gd name="connsiteX46" fmla="*/ 818433 w 1933829"/>
              <a:gd name="connsiteY46" fmla="*/ 1649819 h 2030819"/>
              <a:gd name="connsiteX47" fmla="*/ 829319 w 1933829"/>
              <a:gd name="connsiteY47" fmla="*/ 1595390 h 2030819"/>
              <a:gd name="connsiteX48" fmla="*/ 905519 w 1933829"/>
              <a:gd name="connsiteY48" fmla="*/ 1530076 h 2030819"/>
              <a:gd name="connsiteX49" fmla="*/ 970833 w 1933829"/>
              <a:gd name="connsiteY49" fmla="*/ 1464762 h 2030819"/>
              <a:gd name="connsiteX50" fmla="*/ 992604 w 1933829"/>
              <a:gd name="connsiteY50" fmla="*/ 1442990 h 2030819"/>
              <a:gd name="connsiteX51" fmla="*/ 1047033 w 1933829"/>
              <a:gd name="connsiteY51" fmla="*/ 1421219 h 2030819"/>
              <a:gd name="connsiteX52" fmla="*/ 1090576 w 1933829"/>
              <a:gd name="connsiteY52" fmla="*/ 1399448 h 2030819"/>
              <a:gd name="connsiteX53" fmla="*/ 1123233 w 1933829"/>
              <a:gd name="connsiteY53" fmla="*/ 1388562 h 2030819"/>
              <a:gd name="connsiteX54" fmla="*/ 1199433 w 1933829"/>
              <a:gd name="connsiteY54" fmla="*/ 1366790 h 2030819"/>
              <a:gd name="connsiteX55" fmla="*/ 1297404 w 1933829"/>
              <a:gd name="connsiteY55" fmla="*/ 1323248 h 2030819"/>
              <a:gd name="connsiteX56" fmla="*/ 1384490 w 1933829"/>
              <a:gd name="connsiteY56" fmla="*/ 1290590 h 2030819"/>
              <a:gd name="connsiteX57" fmla="*/ 1417147 w 1933829"/>
              <a:gd name="connsiteY57" fmla="*/ 1268819 h 2030819"/>
              <a:gd name="connsiteX58" fmla="*/ 1493347 w 1933829"/>
              <a:gd name="connsiteY58" fmla="*/ 1247048 h 2030819"/>
              <a:gd name="connsiteX59" fmla="*/ 1526004 w 1933829"/>
              <a:gd name="connsiteY59" fmla="*/ 1225276 h 2030819"/>
              <a:gd name="connsiteX60" fmla="*/ 1623976 w 1933829"/>
              <a:gd name="connsiteY60" fmla="*/ 1192619 h 2030819"/>
              <a:gd name="connsiteX61" fmla="*/ 1656633 w 1933829"/>
              <a:gd name="connsiteY61" fmla="*/ 1170848 h 2030819"/>
              <a:gd name="connsiteX62" fmla="*/ 1732833 w 1933829"/>
              <a:gd name="connsiteY62" fmla="*/ 1149076 h 2030819"/>
              <a:gd name="connsiteX63" fmla="*/ 1765490 w 1933829"/>
              <a:gd name="connsiteY63" fmla="*/ 1116419 h 2030819"/>
              <a:gd name="connsiteX64" fmla="*/ 1841690 w 1933829"/>
              <a:gd name="connsiteY64" fmla="*/ 1072876 h 2030819"/>
              <a:gd name="connsiteX65" fmla="*/ 1863461 w 1933829"/>
              <a:gd name="connsiteY65" fmla="*/ 1040219 h 2030819"/>
              <a:gd name="connsiteX66" fmla="*/ 1907004 w 1933829"/>
              <a:gd name="connsiteY66" fmla="*/ 996676 h 2030819"/>
              <a:gd name="connsiteX67" fmla="*/ 1928776 w 1933829"/>
              <a:gd name="connsiteY67" fmla="*/ 909590 h 2030819"/>
              <a:gd name="connsiteX68" fmla="*/ 1863461 w 1933829"/>
              <a:gd name="connsiteY68" fmla="*/ 844276 h 2030819"/>
              <a:gd name="connsiteX69" fmla="*/ 1830804 w 1933829"/>
              <a:gd name="connsiteY69" fmla="*/ 822505 h 2030819"/>
              <a:gd name="connsiteX70" fmla="*/ 1798147 w 1933829"/>
              <a:gd name="connsiteY70" fmla="*/ 811619 h 2030819"/>
              <a:gd name="connsiteX71" fmla="*/ 1721947 w 1933829"/>
              <a:gd name="connsiteY71" fmla="*/ 789848 h 2030819"/>
              <a:gd name="connsiteX72" fmla="*/ 1678404 w 1933829"/>
              <a:gd name="connsiteY72" fmla="*/ 757190 h 2030819"/>
              <a:gd name="connsiteX73" fmla="*/ 1580433 w 1933829"/>
              <a:gd name="connsiteY73" fmla="*/ 702762 h 2030819"/>
              <a:gd name="connsiteX74" fmla="*/ 1526004 w 1933829"/>
              <a:gd name="connsiteY74" fmla="*/ 648333 h 2030819"/>
              <a:gd name="connsiteX75" fmla="*/ 1482461 w 1933829"/>
              <a:gd name="connsiteY75" fmla="*/ 604790 h 2030819"/>
              <a:gd name="connsiteX76" fmla="*/ 1406261 w 1933829"/>
              <a:gd name="connsiteY76" fmla="*/ 561248 h 2030819"/>
              <a:gd name="connsiteX77" fmla="*/ 1351833 w 1933829"/>
              <a:gd name="connsiteY77" fmla="*/ 506819 h 2030819"/>
              <a:gd name="connsiteX78" fmla="*/ 1286519 w 1933829"/>
              <a:gd name="connsiteY78" fmla="*/ 485048 h 2030819"/>
              <a:gd name="connsiteX79" fmla="*/ 1155890 w 1933829"/>
              <a:gd name="connsiteY79" fmla="*/ 463276 h 2030819"/>
              <a:gd name="connsiteX80" fmla="*/ 1101461 w 1933829"/>
              <a:gd name="connsiteY80" fmla="*/ 452390 h 2030819"/>
              <a:gd name="connsiteX81" fmla="*/ 1068804 w 1933829"/>
              <a:gd name="connsiteY81" fmla="*/ 419733 h 2030819"/>
              <a:gd name="connsiteX82" fmla="*/ 1036147 w 1933829"/>
              <a:gd name="connsiteY82" fmla="*/ 397962 h 2030819"/>
              <a:gd name="connsiteX83" fmla="*/ 1014376 w 1933829"/>
              <a:gd name="connsiteY83" fmla="*/ 365305 h 2030819"/>
              <a:gd name="connsiteX84" fmla="*/ 1036147 w 1933829"/>
              <a:gd name="connsiteY84" fmla="*/ 299990 h 2030819"/>
              <a:gd name="connsiteX85" fmla="*/ 1047033 w 1933829"/>
              <a:gd name="connsiteY85" fmla="*/ 158476 h 2030819"/>
              <a:gd name="connsiteX86" fmla="*/ 1079690 w 1933829"/>
              <a:gd name="connsiteY86" fmla="*/ 136705 h 2030819"/>
              <a:gd name="connsiteX87" fmla="*/ 1177661 w 1933829"/>
              <a:gd name="connsiteY87" fmla="*/ 114933 h 2030819"/>
              <a:gd name="connsiteX88" fmla="*/ 1134119 w 1933829"/>
              <a:gd name="connsiteY88" fmla="*/ 38733 h 2030819"/>
              <a:gd name="connsiteX89" fmla="*/ 1025261 w 1933829"/>
              <a:gd name="connsiteY89" fmla="*/ 16962 h 2030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1933829" h="2030819">
                <a:moveTo>
                  <a:pt x="1134119" y="49619"/>
                </a:moveTo>
                <a:cubicBezTo>
                  <a:pt x="1038291" y="17677"/>
                  <a:pt x="1000463" y="0"/>
                  <a:pt x="872861" y="6076"/>
                </a:cubicBezTo>
                <a:cubicBezTo>
                  <a:pt x="857484" y="6808"/>
                  <a:pt x="853570" y="31095"/>
                  <a:pt x="840204" y="38733"/>
                </a:cubicBezTo>
                <a:cubicBezTo>
                  <a:pt x="827214" y="46156"/>
                  <a:pt x="811266" y="46373"/>
                  <a:pt x="796661" y="49619"/>
                </a:cubicBezTo>
                <a:cubicBezTo>
                  <a:pt x="717843" y="67135"/>
                  <a:pt x="767934" y="51939"/>
                  <a:pt x="709576" y="71390"/>
                </a:cubicBezTo>
                <a:cubicBezTo>
                  <a:pt x="568251" y="165609"/>
                  <a:pt x="746346" y="55210"/>
                  <a:pt x="306804" y="104048"/>
                </a:cubicBezTo>
                <a:cubicBezTo>
                  <a:pt x="293801" y="105493"/>
                  <a:pt x="295084" y="128330"/>
                  <a:pt x="285033" y="136705"/>
                </a:cubicBezTo>
                <a:cubicBezTo>
                  <a:pt x="272567" y="147094"/>
                  <a:pt x="256004" y="151219"/>
                  <a:pt x="241490" y="158476"/>
                </a:cubicBezTo>
                <a:cubicBezTo>
                  <a:pt x="234233" y="169362"/>
                  <a:pt x="229565" y="182518"/>
                  <a:pt x="219719" y="191133"/>
                </a:cubicBezTo>
                <a:cubicBezTo>
                  <a:pt x="167877" y="236494"/>
                  <a:pt x="164968" y="232035"/>
                  <a:pt x="110861" y="245562"/>
                </a:cubicBezTo>
                <a:cubicBezTo>
                  <a:pt x="89090" y="260076"/>
                  <a:pt x="43915" y="262990"/>
                  <a:pt x="45547" y="289105"/>
                </a:cubicBezTo>
                <a:cubicBezTo>
                  <a:pt x="57366" y="478208"/>
                  <a:pt x="0" y="449167"/>
                  <a:pt x="99976" y="474162"/>
                </a:cubicBezTo>
                <a:cubicBezTo>
                  <a:pt x="118119" y="466905"/>
                  <a:pt x="137834" y="462746"/>
                  <a:pt x="154404" y="452390"/>
                </a:cubicBezTo>
                <a:cubicBezTo>
                  <a:pt x="167459" y="444231"/>
                  <a:pt x="178522" y="432542"/>
                  <a:pt x="187061" y="419733"/>
                </a:cubicBezTo>
                <a:cubicBezTo>
                  <a:pt x="196625" y="405387"/>
                  <a:pt x="207263" y="340500"/>
                  <a:pt x="208833" y="332648"/>
                </a:cubicBezTo>
                <a:cubicBezTo>
                  <a:pt x="288662" y="336276"/>
                  <a:pt x="368626" y="337630"/>
                  <a:pt x="448319" y="343533"/>
                </a:cubicBezTo>
                <a:cubicBezTo>
                  <a:pt x="466770" y="344900"/>
                  <a:pt x="487352" y="344156"/>
                  <a:pt x="502747" y="354419"/>
                </a:cubicBezTo>
                <a:cubicBezTo>
                  <a:pt x="512294" y="360784"/>
                  <a:pt x="510004" y="376190"/>
                  <a:pt x="513633" y="387076"/>
                </a:cubicBezTo>
                <a:cubicBezTo>
                  <a:pt x="506376" y="430619"/>
                  <a:pt x="500518" y="474419"/>
                  <a:pt x="491861" y="517705"/>
                </a:cubicBezTo>
                <a:cubicBezTo>
                  <a:pt x="489611" y="528957"/>
                  <a:pt x="480976" y="538888"/>
                  <a:pt x="480976" y="550362"/>
                </a:cubicBezTo>
                <a:cubicBezTo>
                  <a:pt x="480976" y="576020"/>
                  <a:pt x="488233" y="601162"/>
                  <a:pt x="491861" y="626562"/>
                </a:cubicBezTo>
                <a:cubicBezTo>
                  <a:pt x="487707" y="680569"/>
                  <a:pt x="495311" y="880920"/>
                  <a:pt x="448319" y="974905"/>
                </a:cubicBezTo>
                <a:cubicBezTo>
                  <a:pt x="443729" y="984085"/>
                  <a:pt x="433804" y="989419"/>
                  <a:pt x="426547" y="996676"/>
                </a:cubicBezTo>
                <a:cubicBezTo>
                  <a:pt x="419290" y="1025705"/>
                  <a:pt x="415002" y="1055641"/>
                  <a:pt x="404776" y="1083762"/>
                </a:cubicBezTo>
                <a:cubicBezTo>
                  <a:pt x="400305" y="1096057"/>
                  <a:pt x="388855" y="1104717"/>
                  <a:pt x="383004" y="1116419"/>
                </a:cubicBezTo>
                <a:cubicBezTo>
                  <a:pt x="374265" y="1133897"/>
                  <a:pt x="369972" y="1153370"/>
                  <a:pt x="361233" y="1170848"/>
                </a:cubicBezTo>
                <a:cubicBezTo>
                  <a:pt x="355382" y="1182550"/>
                  <a:pt x="345952" y="1192146"/>
                  <a:pt x="339461" y="1203505"/>
                </a:cubicBezTo>
                <a:cubicBezTo>
                  <a:pt x="301252" y="1270371"/>
                  <a:pt x="338228" y="1226510"/>
                  <a:pt x="285033" y="1279705"/>
                </a:cubicBezTo>
                <a:cubicBezTo>
                  <a:pt x="281404" y="1290591"/>
                  <a:pt x="279279" y="1302099"/>
                  <a:pt x="274147" y="1312362"/>
                </a:cubicBezTo>
                <a:cubicBezTo>
                  <a:pt x="244107" y="1372443"/>
                  <a:pt x="257319" y="1316049"/>
                  <a:pt x="230604" y="1388562"/>
                </a:cubicBezTo>
                <a:cubicBezTo>
                  <a:pt x="210770" y="1442397"/>
                  <a:pt x="176176" y="1551848"/>
                  <a:pt x="176176" y="1551848"/>
                </a:cubicBezTo>
                <a:cubicBezTo>
                  <a:pt x="179804" y="1631676"/>
                  <a:pt x="180689" y="1711677"/>
                  <a:pt x="187061" y="1791333"/>
                </a:cubicBezTo>
                <a:cubicBezTo>
                  <a:pt x="188724" y="1812117"/>
                  <a:pt x="206816" y="1842132"/>
                  <a:pt x="219719" y="1856648"/>
                </a:cubicBezTo>
                <a:cubicBezTo>
                  <a:pt x="273948" y="1917656"/>
                  <a:pt x="268056" y="1910644"/>
                  <a:pt x="317690" y="1943733"/>
                </a:cubicBezTo>
                <a:cubicBezTo>
                  <a:pt x="351888" y="1995031"/>
                  <a:pt x="323510" y="1964166"/>
                  <a:pt x="383004" y="1998162"/>
                </a:cubicBezTo>
                <a:cubicBezTo>
                  <a:pt x="394363" y="2004653"/>
                  <a:pt x="403130" y="2016174"/>
                  <a:pt x="415661" y="2019933"/>
                </a:cubicBezTo>
                <a:cubicBezTo>
                  <a:pt x="440237" y="2027306"/>
                  <a:pt x="466461" y="2027190"/>
                  <a:pt x="491861" y="2030819"/>
                </a:cubicBezTo>
                <a:cubicBezTo>
                  <a:pt x="520890" y="2023562"/>
                  <a:pt x="550560" y="2018510"/>
                  <a:pt x="578947" y="2009048"/>
                </a:cubicBezTo>
                <a:cubicBezTo>
                  <a:pt x="636194" y="1989966"/>
                  <a:pt x="607373" y="1989392"/>
                  <a:pt x="655147" y="1965505"/>
                </a:cubicBezTo>
                <a:cubicBezTo>
                  <a:pt x="665410" y="1960373"/>
                  <a:pt x="676918" y="1958248"/>
                  <a:pt x="687804" y="1954619"/>
                </a:cubicBezTo>
                <a:cubicBezTo>
                  <a:pt x="695061" y="1947362"/>
                  <a:pt x="705533" y="1942281"/>
                  <a:pt x="709576" y="1932848"/>
                </a:cubicBezTo>
                <a:cubicBezTo>
                  <a:pt x="721286" y="1905525"/>
                  <a:pt x="715494" y="1872183"/>
                  <a:pt x="731347" y="1845762"/>
                </a:cubicBezTo>
                <a:cubicBezTo>
                  <a:pt x="736628" y="1836961"/>
                  <a:pt x="747426" y="1832530"/>
                  <a:pt x="753119" y="1823990"/>
                </a:cubicBezTo>
                <a:cubicBezTo>
                  <a:pt x="762120" y="1810488"/>
                  <a:pt x="767633" y="1794962"/>
                  <a:pt x="774890" y="1780448"/>
                </a:cubicBezTo>
                <a:cubicBezTo>
                  <a:pt x="778519" y="1755048"/>
                  <a:pt x="777662" y="1728589"/>
                  <a:pt x="785776" y="1704248"/>
                </a:cubicBezTo>
                <a:cubicBezTo>
                  <a:pt x="789021" y="1694511"/>
                  <a:pt x="802267" y="1691277"/>
                  <a:pt x="807547" y="1682476"/>
                </a:cubicBezTo>
                <a:cubicBezTo>
                  <a:pt x="813451" y="1672637"/>
                  <a:pt x="815650" y="1660951"/>
                  <a:pt x="818433" y="1649819"/>
                </a:cubicBezTo>
                <a:cubicBezTo>
                  <a:pt x="822921" y="1631869"/>
                  <a:pt x="821045" y="1611939"/>
                  <a:pt x="829319" y="1595390"/>
                </a:cubicBezTo>
                <a:cubicBezTo>
                  <a:pt x="838416" y="1577195"/>
                  <a:pt x="892545" y="1539807"/>
                  <a:pt x="905519" y="1530076"/>
                </a:cubicBezTo>
                <a:cubicBezTo>
                  <a:pt x="942223" y="1475019"/>
                  <a:pt x="910071" y="1515397"/>
                  <a:pt x="970833" y="1464762"/>
                </a:cubicBezTo>
                <a:cubicBezTo>
                  <a:pt x="978717" y="1458192"/>
                  <a:pt x="983693" y="1448082"/>
                  <a:pt x="992604" y="1442990"/>
                </a:cubicBezTo>
                <a:cubicBezTo>
                  <a:pt x="1009570" y="1433295"/>
                  <a:pt x="1029177" y="1429155"/>
                  <a:pt x="1047033" y="1421219"/>
                </a:cubicBezTo>
                <a:cubicBezTo>
                  <a:pt x="1061862" y="1414629"/>
                  <a:pt x="1075661" y="1405840"/>
                  <a:pt x="1090576" y="1399448"/>
                </a:cubicBezTo>
                <a:cubicBezTo>
                  <a:pt x="1101123" y="1394928"/>
                  <a:pt x="1112242" y="1391859"/>
                  <a:pt x="1123233" y="1388562"/>
                </a:cubicBezTo>
                <a:cubicBezTo>
                  <a:pt x="1148535" y="1380971"/>
                  <a:pt x="1174372" y="1375144"/>
                  <a:pt x="1199433" y="1366790"/>
                </a:cubicBezTo>
                <a:cubicBezTo>
                  <a:pt x="1286803" y="1337666"/>
                  <a:pt x="1221539" y="1354859"/>
                  <a:pt x="1297404" y="1323248"/>
                </a:cubicBezTo>
                <a:cubicBezTo>
                  <a:pt x="1326022" y="1311324"/>
                  <a:pt x="1356266" y="1303419"/>
                  <a:pt x="1384490" y="1290590"/>
                </a:cubicBezTo>
                <a:cubicBezTo>
                  <a:pt x="1396400" y="1285176"/>
                  <a:pt x="1405000" y="1273678"/>
                  <a:pt x="1417147" y="1268819"/>
                </a:cubicBezTo>
                <a:cubicBezTo>
                  <a:pt x="1441674" y="1259008"/>
                  <a:pt x="1467947" y="1254305"/>
                  <a:pt x="1493347" y="1247048"/>
                </a:cubicBezTo>
                <a:cubicBezTo>
                  <a:pt x="1504233" y="1239791"/>
                  <a:pt x="1513927" y="1230308"/>
                  <a:pt x="1526004" y="1225276"/>
                </a:cubicBezTo>
                <a:cubicBezTo>
                  <a:pt x="1557780" y="1212036"/>
                  <a:pt x="1595334" y="1211714"/>
                  <a:pt x="1623976" y="1192619"/>
                </a:cubicBezTo>
                <a:cubicBezTo>
                  <a:pt x="1634862" y="1185362"/>
                  <a:pt x="1644931" y="1176699"/>
                  <a:pt x="1656633" y="1170848"/>
                </a:cubicBezTo>
                <a:cubicBezTo>
                  <a:pt x="1672251" y="1163039"/>
                  <a:pt x="1718880" y="1152564"/>
                  <a:pt x="1732833" y="1149076"/>
                </a:cubicBezTo>
                <a:cubicBezTo>
                  <a:pt x="1743719" y="1138190"/>
                  <a:pt x="1753663" y="1126274"/>
                  <a:pt x="1765490" y="1116419"/>
                </a:cubicBezTo>
                <a:cubicBezTo>
                  <a:pt x="1788568" y="1097188"/>
                  <a:pt x="1815075" y="1086184"/>
                  <a:pt x="1841690" y="1072876"/>
                </a:cubicBezTo>
                <a:cubicBezTo>
                  <a:pt x="1848947" y="1061990"/>
                  <a:pt x="1854947" y="1050152"/>
                  <a:pt x="1863461" y="1040219"/>
                </a:cubicBezTo>
                <a:cubicBezTo>
                  <a:pt x="1876819" y="1024634"/>
                  <a:pt x="1907004" y="996676"/>
                  <a:pt x="1907004" y="996676"/>
                </a:cubicBezTo>
                <a:cubicBezTo>
                  <a:pt x="1912461" y="980306"/>
                  <a:pt x="1933829" y="920706"/>
                  <a:pt x="1928776" y="909590"/>
                </a:cubicBezTo>
                <a:cubicBezTo>
                  <a:pt x="1916035" y="881560"/>
                  <a:pt x="1889080" y="861355"/>
                  <a:pt x="1863461" y="844276"/>
                </a:cubicBezTo>
                <a:cubicBezTo>
                  <a:pt x="1852575" y="837019"/>
                  <a:pt x="1842506" y="828356"/>
                  <a:pt x="1830804" y="822505"/>
                </a:cubicBezTo>
                <a:cubicBezTo>
                  <a:pt x="1820541" y="817373"/>
                  <a:pt x="1809138" y="814916"/>
                  <a:pt x="1798147" y="811619"/>
                </a:cubicBezTo>
                <a:cubicBezTo>
                  <a:pt x="1772845" y="804028"/>
                  <a:pt x="1747347" y="797105"/>
                  <a:pt x="1721947" y="789848"/>
                </a:cubicBezTo>
                <a:cubicBezTo>
                  <a:pt x="1707433" y="778962"/>
                  <a:pt x="1694157" y="766192"/>
                  <a:pt x="1678404" y="757190"/>
                </a:cubicBezTo>
                <a:cubicBezTo>
                  <a:pt x="1614520" y="720685"/>
                  <a:pt x="1669897" y="792226"/>
                  <a:pt x="1580433" y="702762"/>
                </a:cubicBezTo>
                <a:lnTo>
                  <a:pt x="1526004" y="648333"/>
                </a:lnTo>
                <a:cubicBezTo>
                  <a:pt x="1511490" y="633819"/>
                  <a:pt x="1499540" y="616176"/>
                  <a:pt x="1482461" y="604790"/>
                </a:cubicBezTo>
                <a:cubicBezTo>
                  <a:pt x="1436302" y="574018"/>
                  <a:pt x="1461506" y="588870"/>
                  <a:pt x="1406261" y="561248"/>
                </a:cubicBezTo>
                <a:cubicBezTo>
                  <a:pt x="1388118" y="543105"/>
                  <a:pt x="1376174" y="514933"/>
                  <a:pt x="1351833" y="506819"/>
                </a:cubicBezTo>
                <a:cubicBezTo>
                  <a:pt x="1330062" y="499562"/>
                  <a:pt x="1308921" y="490026"/>
                  <a:pt x="1286519" y="485048"/>
                </a:cubicBezTo>
                <a:cubicBezTo>
                  <a:pt x="1243427" y="475472"/>
                  <a:pt x="1199362" y="470948"/>
                  <a:pt x="1155890" y="463276"/>
                </a:cubicBezTo>
                <a:cubicBezTo>
                  <a:pt x="1137669" y="460061"/>
                  <a:pt x="1119604" y="456019"/>
                  <a:pt x="1101461" y="452390"/>
                </a:cubicBezTo>
                <a:cubicBezTo>
                  <a:pt x="1090575" y="441504"/>
                  <a:pt x="1080631" y="429588"/>
                  <a:pt x="1068804" y="419733"/>
                </a:cubicBezTo>
                <a:cubicBezTo>
                  <a:pt x="1058753" y="411358"/>
                  <a:pt x="1045398" y="407213"/>
                  <a:pt x="1036147" y="397962"/>
                </a:cubicBezTo>
                <a:cubicBezTo>
                  <a:pt x="1026896" y="388711"/>
                  <a:pt x="1021633" y="376191"/>
                  <a:pt x="1014376" y="365305"/>
                </a:cubicBezTo>
                <a:cubicBezTo>
                  <a:pt x="1021633" y="343533"/>
                  <a:pt x="1032568" y="322658"/>
                  <a:pt x="1036147" y="299990"/>
                </a:cubicBezTo>
                <a:cubicBezTo>
                  <a:pt x="1043526" y="253258"/>
                  <a:pt x="1034843" y="204189"/>
                  <a:pt x="1047033" y="158476"/>
                </a:cubicBezTo>
                <a:cubicBezTo>
                  <a:pt x="1050404" y="145835"/>
                  <a:pt x="1067278" y="140842"/>
                  <a:pt x="1079690" y="136705"/>
                </a:cubicBezTo>
                <a:cubicBezTo>
                  <a:pt x="1111427" y="126126"/>
                  <a:pt x="1145004" y="122190"/>
                  <a:pt x="1177661" y="114933"/>
                </a:cubicBezTo>
                <a:cubicBezTo>
                  <a:pt x="1176154" y="111920"/>
                  <a:pt x="1143837" y="42782"/>
                  <a:pt x="1134119" y="38733"/>
                </a:cubicBezTo>
                <a:cubicBezTo>
                  <a:pt x="1099961" y="24501"/>
                  <a:pt x="1025261" y="16962"/>
                  <a:pt x="1025261" y="16962"/>
                </a:cubicBezTo>
              </a:path>
            </a:pathLst>
          </a:custGeom>
          <a:ln w="4762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grpSp>
        <p:nvGrpSpPr>
          <p:cNvPr id="40" name="Grupp 39"/>
          <p:cNvGrpSpPr/>
          <p:nvPr/>
        </p:nvGrpSpPr>
        <p:grpSpPr>
          <a:xfrm>
            <a:off x="5148064" y="3501008"/>
            <a:ext cx="2448272" cy="864096"/>
            <a:chOff x="5148064" y="4077072"/>
            <a:chExt cx="2448272" cy="864096"/>
          </a:xfrm>
        </p:grpSpPr>
        <p:cxnSp>
          <p:nvCxnSpPr>
            <p:cNvPr id="41" name="Rak pil 40"/>
            <p:cNvCxnSpPr/>
            <p:nvPr/>
          </p:nvCxnSpPr>
          <p:spPr>
            <a:xfrm rot="5400000">
              <a:off x="5148064" y="4365104"/>
              <a:ext cx="576064" cy="576064"/>
            </a:xfrm>
            <a:prstGeom prst="straightConnector1">
              <a:avLst/>
            </a:prstGeom>
            <a:ln w="44450" cmpd="sng">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42" name="textruta 41"/>
            <p:cNvSpPr txBox="1"/>
            <p:nvPr/>
          </p:nvSpPr>
          <p:spPr>
            <a:xfrm>
              <a:off x="5652120" y="4077072"/>
              <a:ext cx="1944216" cy="369332"/>
            </a:xfrm>
            <a:prstGeom prst="rect">
              <a:avLst/>
            </a:prstGeom>
            <a:gradFill>
              <a:gsLst>
                <a:gs pos="0">
                  <a:schemeClr val="accent6">
                    <a:lumMod val="50000"/>
                  </a:schemeClr>
                </a:gs>
                <a:gs pos="50000">
                  <a:schemeClr val="accent6">
                    <a:lumMod val="75000"/>
                  </a:schemeClr>
                </a:gs>
                <a:gs pos="100000">
                  <a:schemeClr val="accent6">
                    <a:lumMod val="40000"/>
                    <a:lumOff val="60000"/>
                  </a:schemeClr>
                </a:gs>
              </a:gsLst>
              <a:lin ang="5400000" scaled="0"/>
            </a:gradFill>
            <a:ln>
              <a:solidFill>
                <a:schemeClr val="tx1"/>
              </a:solidFill>
            </a:ln>
          </p:spPr>
          <p:txBody>
            <a:bodyPr wrap="square" rtlCol="0">
              <a:spAutoFit/>
            </a:bodyPr>
            <a:lstStyle/>
            <a:p>
              <a:pPr algn="ctr"/>
              <a:r>
                <a:rPr lang="sv-SE" b="1" dirty="0" err="1" smtClean="0"/>
                <a:t>Seleukidiska</a:t>
              </a:r>
              <a:r>
                <a:rPr lang="sv-SE" b="1" dirty="0" smtClean="0"/>
                <a:t> riket</a:t>
              </a:r>
              <a:endParaRPr lang="sv-SE" b="1" dirty="0"/>
            </a:p>
          </p:txBody>
        </p:sp>
      </p:grpSp>
      <p:cxnSp>
        <p:nvCxnSpPr>
          <p:cNvPr id="52" name="Rak pil 51"/>
          <p:cNvCxnSpPr/>
          <p:nvPr/>
        </p:nvCxnSpPr>
        <p:spPr>
          <a:xfrm rot="16200000" flipV="1">
            <a:off x="102858" y="3424354"/>
            <a:ext cx="1737484" cy="576064"/>
          </a:xfrm>
          <a:prstGeom prst="straightConnector1">
            <a:avLst/>
          </a:prstGeom>
          <a:ln w="44450" cmpd="sng">
            <a:solidFill>
              <a:srgbClr val="C00000"/>
            </a:solidFill>
            <a:tailEnd type="arrow"/>
          </a:ln>
        </p:spPr>
        <p:style>
          <a:lnRef idx="1">
            <a:schemeClr val="accent1"/>
          </a:lnRef>
          <a:fillRef idx="0">
            <a:schemeClr val="accent1"/>
          </a:fillRef>
          <a:effectRef idx="0">
            <a:schemeClr val="accent1"/>
          </a:effectRef>
          <a:fontRef idx="minor">
            <a:schemeClr val="tx1"/>
          </a:fontRef>
        </p:style>
      </p:cxnSp>
      <p:grpSp>
        <p:nvGrpSpPr>
          <p:cNvPr id="46" name="Grupp 45"/>
          <p:cNvGrpSpPr/>
          <p:nvPr/>
        </p:nvGrpSpPr>
        <p:grpSpPr>
          <a:xfrm>
            <a:off x="835968" y="3933056"/>
            <a:ext cx="1863824" cy="737756"/>
            <a:chOff x="5364088" y="5508848"/>
            <a:chExt cx="1863824" cy="737756"/>
          </a:xfrm>
        </p:grpSpPr>
        <p:cxnSp>
          <p:nvCxnSpPr>
            <p:cNvPr id="47" name="Rak pil 46"/>
            <p:cNvCxnSpPr/>
            <p:nvPr/>
          </p:nvCxnSpPr>
          <p:spPr>
            <a:xfrm flipV="1">
              <a:off x="6147792" y="5508848"/>
              <a:ext cx="1080120" cy="432048"/>
            </a:xfrm>
            <a:prstGeom prst="straightConnector1">
              <a:avLst/>
            </a:prstGeom>
            <a:ln w="44450" cmpd="sng">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48" name="textruta 47"/>
            <p:cNvSpPr txBox="1"/>
            <p:nvPr/>
          </p:nvSpPr>
          <p:spPr>
            <a:xfrm>
              <a:off x="5364088" y="5877272"/>
              <a:ext cx="1008112" cy="369332"/>
            </a:xfrm>
            <a:prstGeom prst="rect">
              <a:avLst/>
            </a:prstGeom>
            <a:gradFill>
              <a:gsLst>
                <a:gs pos="0">
                  <a:schemeClr val="tx1">
                    <a:lumMod val="95000"/>
                    <a:lumOff val="5000"/>
                  </a:schemeClr>
                </a:gs>
                <a:gs pos="50000">
                  <a:schemeClr val="tx1">
                    <a:lumMod val="75000"/>
                    <a:lumOff val="25000"/>
                  </a:schemeClr>
                </a:gs>
                <a:gs pos="100000">
                  <a:schemeClr val="tx1">
                    <a:lumMod val="50000"/>
                    <a:lumOff val="50000"/>
                  </a:schemeClr>
                </a:gs>
              </a:gsLst>
              <a:lin ang="5400000" scaled="0"/>
            </a:gradFill>
            <a:ln>
              <a:solidFill>
                <a:schemeClr val="tx1"/>
              </a:solidFill>
            </a:ln>
          </p:spPr>
          <p:txBody>
            <a:bodyPr wrap="square" rtlCol="0">
              <a:spAutoFit/>
            </a:bodyPr>
            <a:lstStyle/>
            <a:p>
              <a:pPr algn="ctr"/>
              <a:r>
                <a:rPr lang="sv-SE" b="1" dirty="0" smtClean="0">
                  <a:solidFill>
                    <a:schemeClr val="bg1"/>
                  </a:solidFill>
                </a:rPr>
                <a:t>Rom</a:t>
              </a:r>
              <a:endParaRPr lang="sv-SE" b="1" dirty="0">
                <a:solidFill>
                  <a:schemeClr val="bg1"/>
                </a:solidFill>
              </a:endParaRPr>
            </a:p>
          </p:txBody>
        </p:sp>
      </p:grpSp>
    </p:spTree>
    <p:extLst>
      <p:ext uri="{BB962C8B-B14F-4D97-AF65-F5344CB8AC3E}">
        <p14:creationId xmlns:p14="http://schemas.microsoft.com/office/powerpoint/2010/main" val="963206489"/>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ruta 3"/>
          <p:cNvSpPr txBox="1"/>
          <p:nvPr/>
        </p:nvSpPr>
        <p:spPr>
          <a:xfrm>
            <a:off x="928662" y="785794"/>
            <a:ext cx="7286676" cy="584775"/>
          </a:xfrm>
          <a:prstGeom prst="rect">
            <a:avLst/>
          </a:prstGeom>
          <a:noFill/>
          <a:effectLst>
            <a:outerShdw blurRad="50800" dist="38100" dir="2700000" algn="tl" rotWithShape="0">
              <a:prstClr val="black">
                <a:alpha val="40000"/>
              </a:prstClr>
            </a:outerShdw>
          </a:effectLst>
        </p:spPr>
        <p:txBody>
          <a:bodyPr wrap="square" rtlCol="0">
            <a:spAutoFit/>
          </a:bodyPr>
          <a:lstStyle/>
          <a:p>
            <a:r>
              <a:rPr lang="sv-SE" sz="3200" dirty="0" err="1" smtClean="0">
                <a:solidFill>
                  <a:srgbClr val="FFC000"/>
                </a:solidFill>
                <a:latin typeface="Berlin Sans FB Demi" pitchFamily="34" charset="0"/>
              </a:rPr>
              <a:t>Pompeijus</a:t>
            </a:r>
            <a:r>
              <a:rPr lang="sv-SE" sz="3200" dirty="0" smtClean="0">
                <a:solidFill>
                  <a:srgbClr val="FFC000"/>
                </a:solidFill>
                <a:latin typeface="Berlin Sans FB Demi" pitchFamily="34" charset="0"/>
              </a:rPr>
              <a:t> erövringar </a:t>
            </a:r>
            <a:r>
              <a:rPr lang="sv-SE" sz="2000" dirty="0" smtClean="0">
                <a:solidFill>
                  <a:srgbClr val="FFC000"/>
                </a:solidFill>
                <a:latin typeface="Berlin Sans FB Demi" pitchFamily="34" charset="0"/>
              </a:rPr>
              <a:t>(66-63 </a:t>
            </a:r>
            <a:r>
              <a:rPr lang="sv-SE" sz="2000" dirty="0" err="1" smtClean="0">
                <a:solidFill>
                  <a:srgbClr val="FFC000"/>
                </a:solidFill>
                <a:latin typeface="Berlin Sans FB Demi" pitchFamily="34" charset="0"/>
              </a:rPr>
              <a:t>f.Kr</a:t>
            </a:r>
            <a:r>
              <a:rPr lang="sv-SE" sz="2000" dirty="0" smtClean="0">
                <a:solidFill>
                  <a:srgbClr val="FFC000"/>
                </a:solidFill>
                <a:latin typeface="Berlin Sans FB Demi" pitchFamily="34" charset="0"/>
              </a:rPr>
              <a:t>)</a:t>
            </a:r>
            <a:endParaRPr lang="sv-SE" sz="2000" dirty="0">
              <a:solidFill>
                <a:srgbClr val="FFC000"/>
              </a:solidFill>
              <a:latin typeface="Berlin Sans FB Demi" pitchFamily="34" charset="0"/>
            </a:endParaRPr>
          </a:p>
        </p:txBody>
      </p:sp>
      <p:grpSp>
        <p:nvGrpSpPr>
          <p:cNvPr id="2" name="Grupp 17"/>
          <p:cNvGrpSpPr/>
          <p:nvPr/>
        </p:nvGrpSpPr>
        <p:grpSpPr>
          <a:xfrm>
            <a:off x="179512" y="-27384"/>
            <a:ext cx="8640960" cy="1243300"/>
            <a:chOff x="179512" y="-27384"/>
            <a:chExt cx="8640960" cy="1243300"/>
          </a:xfrm>
        </p:grpSpPr>
        <p:sp>
          <p:nvSpPr>
            <p:cNvPr id="19" name="Femhörning 18"/>
            <p:cNvSpPr/>
            <p:nvPr/>
          </p:nvSpPr>
          <p:spPr>
            <a:xfrm>
              <a:off x="323528" y="-27384"/>
              <a:ext cx="720080" cy="360040"/>
            </a:xfrm>
            <a:prstGeom prst="homePlate">
              <a:avLst/>
            </a:prstGeom>
            <a:solidFill>
              <a:schemeClr val="bg1">
                <a:lumMod val="6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sv-SE"/>
            </a:p>
          </p:txBody>
        </p:sp>
        <p:cxnSp>
          <p:nvCxnSpPr>
            <p:cNvPr id="20" name="Rak pil 19"/>
            <p:cNvCxnSpPr/>
            <p:nvPr/>
          </p:nvCxnSpPr>
          <p:spPr>
            <a:xfrm rot="5400000" flipH="1" flipV="1">
              <a:off x="144302" y="493512"/>
              <a:ext cx="359246" cy="794"/>
            </a:xfrm>
            <a:prstGeom prst="straightConnector1">
              <a:avLst/>
            </a:prstGeom>
            <a:ln w="38100">
              <a:solidFill>
                <a:srgbClr val="FF0000"/>
              </a:solidFill>
              <a:tailEnd type="non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1" name="textruta 20"/>
            <p:cNvSpPr txBox="1"/>
            <p:nvPr/>
          </p:nvSpPr>
          <p:spPr>
            <a:xfrm>
              <a:off x="179512" y="673532"/>
              <a:ext cx="648072" cy="523220"/>
            </a:xfrm>
            <a:prstGeom prst="rect">
              <a:avLst/>
            </a:prstGeom>
            <a:noFill/>
          </p:spPr>
          <p:txBody>
            <a:bodyPr wrap="square" rtlCol="0">
              <a:spAutoFit/>
            </a:bodyPr>
            <a:lstStyle/>
            <a:p>
              <a:r>
                <a:rPr lang="sv-SE" sz="1400" b="1" dirty="0" smtClean="0">
                  <a:solidFill>
                    <a:schemeClr val="bg1"/>
                  </a:solidFill>
                </a:rPr>
                <a:t>539 </a:t>
              </a:r>
              <a:r>
                <a:rPr lang="sv-SE" sz="1400" b="1" dirty="0" err="1" smtClean="0">
                  <a:solidFill>
                    <a:schemeClr val="bg1"/>
                  </a:solidFill>
                </a:rPr>
                <a:t>f.Kr</a:t>
              </a:r>
              <a:endParaRPr lang="sv-SE" sz="1400" b="1" dirty="0">
                <a:solidFill>
                  <a:schemeClr val="bg1"/>
                </a:solidFill>
              </a:endParaRPr>
            </a:p>
          </p:txBody>
        </p:sp>
        <p:sp>
          <p:nvSpPr>
            <p:cNvPr id="22" name="V-form 21"/>
            <p:cNvSpPr/>
            <p:nvPr/>
          </p:nvSpPr>
          <p:spPr>
            <a:xfrm>
              <a:off x="899592" y="-27384"/>
              <a:ext cx="792088" cy="360040"/>
            </a:xfrm>
            <a:prstGeom prst="chevron">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sv-SE">
                <a:solidFill>
                  <a:schemeClr val="tx1"/>
                </a:solidFill>
              </a:endParaRPr>
            </a:p>
          </p:txBody>
        </p:sp>
        <p:sp>
          <p:nvSpPr>
            <p:cNvPr id="23" name="V-form 22"/>
            <p:cNvSpPr/>
            <p:nvPr/>
          </p:nvSpPr>
          <p:spPr>
            <a:xfrm>
              <a:off x="1547664" y="-27384"/>
              <a:ext cx="2304256" cy="360040"/>
            </a:xfrm>
            <a:prstGeom prst="chevron">
              <a:avLst/>
            </a:prstGeom>
            <a:solidFill>
              <a:schemeClr val="tx1">
                <a:lumMod val="75000"/>
                <a:lumOff val="25000"/>
              </a:schemeClr>
            </a:solidFill>
          </p:spPr>
          <p:style>
            <a:lnRef idx="0">
              <a:schemeClr val="dk1"/>
            </a:lnRef>
            <a:fillRef idx="3">
              <a:schemeClr val="dk1"/>
            </a:fillRef>
            <a:effectRef idx="3">
              <a:schemeClr val="dk1"/>
            </a:effectRef>
            <a:fontRef idx="minor">
              <a:schemeClr val="lt1"/>
            </a:fontRef>
          </p:style>
          <p:txBody>
            <a:bodyPr rtlCol="0" anchor="ctr"/>
            <a:lstStyle/>
            <a:p>
              <a:pPr algn="ctr"/>
              <a:endParaRPr lang="sv-SE">
                <a:solidFill>
                  <a:schemeClr val="tx1"/>
                </a:solidFill>
              </a:endParaRPr>
            </a:p>
          </p:txBody>
        </p:sp>
        <p:sp>
          <p:nvSpPr>
            <p:cNvPr id="24" name="V-form 23"/>
            <p:cNvSpPr/>
            <p:nvPr/>
          </p:nvSpPr>
          <p:spPr>
            <a:xfrm>
              <a:off x="3707904" y="-27384"/>
              <a:ext cx="4536504" cy="360040"/>
            </a:xfrm>
            <a:prstGeom prst="chevron">
              <a:avLst/>
            </a:prstGeom>
            <a:gradFill>
              <a:gsLst>
                <a:gs pos="0">
                  <a:srgbClr val="4C216D"/>
                </a:gs>
                <a:gs pos="90000">
                  <a:srgbClr val="C00000"/>
                </a:gs>
              </a:gsLst>
              <a:lin ang="5400000" scaled="0"/>
            </a:gradFill>
          </p:spPr>
          <p:style>
            <a:lnRef idx="0">
              <a:schemeClr val="dk1"/>
            </a:lnRef>
            <a:fillRef idx="3">
              <a:schemeClr val="dk1"/>
            </a:fillRef>
            <a:effectRef idx="3">
              <a:schemeClr val="dk1"/>
            </a:effectRef>
            <a:fontRef idx="minor">
              <a:schemeClr val="lt1"/>
            </a:fontRef>
          </p:style>
          <p:txBody>
            <a:bodyPr rtlCol="0" anchor="ctr"/>
            <a:lstStyle/>
            <a:p>
              <a:pPr algn="ctr"/>
              <a:endParaRPr lang="sv-SE">
                <a:solidFill>
                  <a:schemeClr val="tx1"/>
                </a:solidFill>
              </a:endParaRPr>
            </a:p>
          </p:txBody>
        </p:sp>
        <p:sp>
          <p:nvSpPr>
            <p:cNvPr id="25" name="V-form 24"/>
            <p:cNvSpPr/>
            <p:nvPr/>
          </p:nvSpPr>
          <p:spPr>
            <a:xfrm>
              <a:off x="8100392" y="-27384"/>
              <a:ext cx="720080" cy="360040"/>
            </a:xfrm>
            <a:prstGeom prst="chevron">
              <a:avLst>
                <a:gd name="adj" fmla="val 0"/>
              </a:avLst>
            </a:prstGeom>
            <a:solidFill>
              <a:schemeClr val="accent1">
                <a:lumMod val="50000"/>
              </a:schemeClr>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sv-SE">
                <a:solidFill>
                  <a:schemeClr val="tx1"/>
                </a:solidFill>
              </a:endParaRPr>
            </a:p>
          </p:txBody>
        </p:sp>
        <p:cxnSp>
          <p:nvCxnSpPr>
            <p:cNvPr id="26" name="Rak pil 25"/>
            <p:cNvCxnSpPr/>
            <p:nvPr/>
          </p:nvCxnSpPr>
          <p:spPr>
            <a:xfrm rot="5400000" flipH="1" flipV="1">
              <a:off x="7898600" y="511882"/>
              <a:ext cx="359246" cy="794"/>
            </a:xfrm>
            <a:prstGeom prst="straightConnector1">
              <a:avLst/>
            </a:prstGeom>
            <a:ln w="38100">
              <a:solidFill>
                <a:srgbClr val="FF0000"/>
              </a:solidFill>
              <a:tailEnd type="non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7" name="textruta 26"/>
            <p:cNvSpPr txBox="1"/>
            <p:nvPr/>
          </p:nvSpPr>
          <p:spPr>
            <a:xfrm>
              <a:off x="7668344" y="692696"/>
              <a:ext cx="792088" cy="523220"/>
            </a:xfrm>
            <a:prstGeom prst="rect">
              <a:avLst/>
            </a:prstGeom>
            <a:noFill/>
          </p:spPr>
          <p:txBody>
            <a:bodyPr wrap="square" rtlCol="0">
              <a:spAutoFit/>
            </a:bodyPr>
            <a:lstStyle/>
            <a:p>
              <a:pPr algn="ctr"/>
              <a:r>
                <a:rPr lang="sv-SE" sz="1400" b="1" dirty="0" smtClean="0">
                  <a:solidFill>
                    <a:schemeClr val="bg1"/>
                  </a:solidFill>
                </a:rPr>
                <a:t>Ändens tid</a:t>
              </a:r>
              <a:endParaRPr lang="sv-SE" sz="1400" b="1" dirty="0">
                <a:solidFill>
                  <a:schemeClr val="bg1"/>
                </a:solidFill>
              </a:endParaRPr>
            </a:p>
          </p:txBody>
        </p:sp>
        <p:cxnSp>
          <p:nvCxnSpPr>
            <p:cNvPr id="28" name="Rak pil 27"/>
            <p:cNvCxnSpPr/>
            <p:nvPr/>
          </p:nvCxnSpPr>
          <p:spPr>
            <a:xfrm rot="5400000" flipH="1" flipV="1">
              <a:off x="1921793" y="345951"/>
              <a:ext cx="691902" cy="1588"/>
            </a:xfrm>
            <a:prstGeom prst="straightConnector1">
              <a:avLst/>
            </a:prstGeom>
            <a:ln w="38100">
              <a:solidFill>
                <a:srgbClr val="FF0000"/>
              </a:solidFill>
              <a:tailEnd type="non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9" name="textruta 28"/>
            <p:cNvSpPr txBox="1"/>
            <p:nvPr/>
          </p:nvSpPr>
          <p:spPr>
            <a:xfrm>
              <a:off x="2123728" y="672951"/>
              <a:ext cx="360040" cy="307777"/>
            </a:xfrm>
            <a:prstGeom prst="rect">
              <a:avLst/>
            </a:prstGeom>
            <a:noFill/>
          </p:spPr>
          <p:txBody>
            <a:bodyPr wrap="square" rtlCol="0">
              <a:spAutoFit/>
            </a:bodyPr>
            <a:lstStyle/>
            <a:p>
              <a:r>
                <a:rPr lang="sv-SE" sz="1400" b="1" dirty="0" smtClean="0">
                  <a:solidFill>
                    <a:schemeClr val="bg1"/>
                  </a:solidFill>
                  <a:effectLst>
                    <a:outerShdw blurRad="38100" dist="38100" dir="2700000" algn="tl">
                      <a:srgbClr val="000000">
                        <a:alpha val="43137"/>
                      </a:srgbClr>
                    </a:outerShdw>
                  </a:effectLst>
                </a:rPr>
                <a:t>0</a:t>
              </a:r>
              <a:endParaRPr lang="sv-SE" sz="1400" b="1" dirty="0">
                <a:solidFill>
                  <a:schemeClr val="bg1"/>
                </a:solidFill>
                <a:effectLst>
                  <a:outerShdw blurRad="38100" dist="38100" dir="2700000" algn="tl">
                    <a:srgbClr val="000000">
                      <a:alpha val="43137"/>
                    </a:srgbClr>
                  </a:outerShdw>
                </a:effectLst>
              </a:endParaRPr>
            </a:p>
          </p:txBody>
        </p:sp>
      </p:grpSp>
      <p:cxnSp>
        <p:nvCxnSpPr>
          <p:cNvPr id="30" name="Rak pil 29"/>
          <p:cNvCxnSpPr/>
          <p:nvPr/>
        </p:nvCxnSpPr>
        <p:spPr>
          <a:xfrm rot="5400000" flipH="1" flipV="1">
            <a:off x="1655676" y="368660"/>
            <a:ext cx="576064" cy="216024"/>
          </a:xfrm>
          <a:prstGeom prst="straightConnector1">
            <a:avLst/>
          </a:prstGeom>
          <a:ln w="44450">
            <a:solidFill>
              <a:srgbClr val="C00000"/>
            </a:solidFill>
            <a:headEnd type="none"/>
            <a:tailEnd type="arrow"/>
          </a:ln>
        </p:spPr>
        <p:style>
          <a:lnRef idx="1">
            <a:schemeClr val="accent1"/>
          </a:lnRef>
          <a:fillRef idx="0">
            <a:schemeClr val="accent1"/>
          </a:fillRef>
          <a:effectRef idx="0">
            <a:schemeClr val="accent1"/>
          </a:effectRef>
          <a:fontRef idx="minor">
            <a:schemeClr val="tx1"/>
          </a:fontRef>
        </p:style>
      </p:cxnSp>
      <p:sp>
        <p:nvSpPr>
          <p:cNvPr id="17" name="textruta 16"/>
          <p:cNvSpPr txBox="1"/>
          <p:nvPr/>
        </p:nvSpPr>
        <p:spPr>
          <a:xfrm>
            <a:off x="4788024" y="6165304"/>
            <a:ext cx="3440424" cy="523220"/>
          </a:xfrm>
          <a:prstGeom prst="rect">
            <a:avLst/>
          </a:prstGeom>
          <a:noFill/>
          <a:effectLst>
            <a:outerShdw blurRad="50800" dist="38100" dir="2700000" algn="tl" rotWithShape="0">
              <a:prstClr val="black">
                <a:alpha val="40000"/>
              </a:prstClr>
            </a:outerShdw>
          </a:effectLst>
        </p:spPr>
        <p:txBody>
          <a:bodyPr wrap="square" rtlCol="0">
            <a:spAutoFit/>
          </a:bodyPr>
          <a:lstStyle/>
          <a:p>
            <a:pPr marL="342900" indent="-342900" algn="r"/>
            <a:r>
              <a:rPr lang="en-US" sz="1400" b="1" dirty="0" smtClean="0">
                <a:solidFill>
                  <a:schemeClr val="bg1"/>
                </a:solidFill>
                <a:effectLst>
                  <a:outerShdw blurRad="38100" dist="38100" dir="2700000" algn="tl">
                    <a:srgbClr val="000000">
                      <a:alpha val="43137"/>
                    </a:srgbClr>
                  </a:outerShdw>
                </a:effectLst>
              </a:rPr>
              <a:t>University of Texas at Austin. Historical Atlas by William Shepherd (1923-26)</a:t>
            </a:r>
            <a:endParaRPr lang="sv-SE" sz="1400" b="1" dirty="0">
              <a:solidFill>
                <a:schemeClr val="bg1"/>
              </a:solidFill>
              <a:effectLst>
                <a:outerShdw blurRad="38100" dist="38100" dir="2700000" algn="tl">
                  <a:srgbClr val="000000">
                    <a:alpha val="43137"/>
                  </a:srgbClr>
                </a:outerShdw>
              </a:effectLst>
            </a:endParaRPr>
          </a:p>
        </p:txBody>
      </p:sp>
      <p:pic>
        <p:nvPicPr>
          <p:cNvPr id="1026" name="Picture 2" descr="C:\Documents and Settings\Jonathan Karlsson\Mina dokument\Mötesserier\Övrigt\Daniel 11\asia_minor_188_63_bc.jpg"/>
          <p:cNvPicPr>
            <a:picLocks noChangeAspect="1" noChangeArrowheads="1"/>
          </p:cNvPicPr>
          <p:nvPr/>
        </p:nvPicPr>
        <p:blipFill>
          <a:blip r:embed="rId3" cstate="screen"/>
          <a:stretch>
            <a:fillRect/>
          </a:stretch>
        </p:blipFill>
        <p:spPr bwMode="auto">
          <a:xfrm>
            <a:off x="438315" y="1547486"/>
            <a:ext cx="8310149" cy="4515463"/>
          </a:xfrm>
          <a:prstGeom prst="rect">
            <a:avLst/>
          </a:prstGeom>
          <a:noFill/>
        </p:spPr>
      </p:pic>
      <p:grpSp>
        <p:nvGrpSpPr>
          <p:cNvPr id="36" name="Grupp 35"/>
          <p:cNvGrpSpPr/>
          <p:nvPr/>
        </p:nvGrpSpPr>
        <p:grpSpPr>
          <a:xfrm>
            <a:off x="5148064" y="3501008"/>
            <a:ext cx="2448272" cy="864096"/>
            <a:chOff x="5148064" y="4077072"/>
            <a:chExt cx="2448272" cy="864096"/>
          </a:xfrm>
        </p:grpSpPr>
        <p:cxnSp>
          <p:nvCxnSpPr>
            <p:cNvPr id="37" name="Rak pil 36"/>
            <p:cNvCxnSpPr/>
            <p:nvPr/>
          </p:nvCxnSpPr>
          <p:spPr>
            <a:xfrm rot="5400000">
              <a:off x="5148064" y="4365104"/>
              <a:ext cx="576064" cy="576064"/>
            </a:xfrm>
            <a:prstGeom prst="straightConnector1">
              <a:avLst/>
            </a:prstGeom>
            <a:ln w="44450" cmpd="sng">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38" name="textruta 37"/>
            <p:cNvSpPr txBox="1"/>
            <p:nvPr/>
          </p:nvSpPr>
          <p:spPr>
            <a:xfrm>
              <a:off x="5652120" y="4077072"/>
              <a:ext cx="1944216" cy="369332"/>
            </a:xfrm>
            <a:prstGeom prst="rect">
              <a:avLst/>
            </a:prstGeom>
            <a:gradFill>
              <a:gsLst>
                <a:gs pos="0">
                  <a:schemeClr val="accent6">
                    <a:lumMod val="50000"/>
                  </a:schemeClr>
                </a:gs>
                <a:gs pos="50000">
                  <a:schemeClr val="accent6">
                    <a:lumMod val="75000"/>
                  </a:schemeClr>
                </a:gs>
                <a:gs pos="100000">
                  <a:schemeClr val="accent6">
                    <a:lumMod val="40000"/>
                    <a:lumOff val="60000"/>
                  </a:schemeClr>
                </a:gs>
              </a:gsLst>
              <a:lin ang="5400000" scaled="0"/>
            </a:gradFill>
            <a:ln>
              <a:solidFill>
                <a:schemeClr val="tx1"/>
              </a:solidFill>
            </a:ln>
          </p:spPr>
          <p:txBody>
            <a:bodyPr wrap="square" rtlCol="0">
              <a:spAutoFit/>
            </a:bodyPr>
            <a:lstStyle/>
            <a:p>
              <a:pPr algn="ctr"/>
              <a:r>
                <a:rPr lang="sv-SE" b="1" dirty="0" err="1" smtClean="0"/>
                <a:t>Seleukidiska</a:t>
              </a:r>
              <a:r>
                <a:rPr lang="sv-SE" b="1" dirty="0" smtClean="0"/>
                <a:t> riket</a:t>
              </a:r>
              <a:endParaRPr lang="sv-SE" b="1" dirty="0"/>
            </a:p>
          </p:txBody>
        </p:sp>
      </p:grpSp>
      <p:cxnSp>
        <p:nvCxnSpPr>
          <p:cNvPr id="42" name="Rak pil 41"/>
          <p:cNvCxnSpPr/>
          <p:nvPr/>
        </p:nvCxnSpPr>
        <p:spPr>
          <a:xfrm>
            <a:off x="1763688" y="4365104"/>
            <a:ext cx="2592288" cy="792088"/>
          </a:xfrm>
          <a:prstGeom prst="straightConnector1">
            <a:avLst/>
          </a:prstGeom>
          <a:ln w="44450" cmpd="sng">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47" name="Rak pil 46"/>
          <p:cNvCxnSpPr/>
          <p:nvPr/>
        </p:nvCxnSpPr>
        <p:spPr>
          <a:xfrm rot="16200000" flipV="1">
            <a:off x="143508" y="3383704"/>
            <a:ext cx="1656184" cy="576064"/>
          </a:xfrm>
          <a:prstGeom prst="straightConnector1">
            <a:avLst/>
          </a:prstGeom>
          <a:ln w="44450" cmpd="sng">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43" name="Rak pil 42"/>
          <p:cNvCxnSpPr/>
          <p:nvPr/>
        </p:nvCxnSpPr>
        <p:spPr>
          <a:xfrm rot="5400000">
            <a:off x="952364" y="4816388"/>
            <a:ext cx="487288" cy="160784"/>
          </a:xfrm>
          <a:prstGeom prst="straightConnector1">
            <a:avLst/>
          </a:prstGeom>
          <a:ln w="44450" cmpd="sng">
            <a:solidFill>
              <a:srgbClr val="C00000"/>
            </a:solidFill>
            <a:tailEnd type="arrow"/>
          </a:ln>
        </p:spPr>
        <p:style>
          <a:lnRef idx="1">
            <a:schemeClr val="accent1"/>
          </a:lnRef>
          <a:fillRef idx="0">
            <a:schemeClr val="accent1"/>
          </a:fillRef>
          <a:effectRef idx="0">
            <a:schemeClr val="accent1"/>
          </a:effectRef>
          <a:fontRef idx="minor">
            <a:schemeClr val="tx1"/>
          </a:fontRef>
        </p:style>
      </p:cxnSp>
      <p:grpSp>
        <p:nvGrpSpPr>
          <p:cNvPr id="39" name="Grupp 38"/>
          <p:cNvGrpSpPr/>
          <p:nvPr/>
        </p:nvGrpSpPr>
        <p:grpSpPr>
          <a:xfrm>
            <a:off x="835968" y="3933056"/>
            <a:ext cx="1863824" cy="737756"/>
            <a:chOff x="5364088" y="5508848"/>
            <a:chExt cx="1863824" cy="737756"/>
          </a:xfrm>
        </p:grpSpPr>
        <p:cxnSp>
          <p:nvCxnSpPr>
            <p:cNvPr id="40" name="Rak pil 39"/>
            <p:cNvCxnSpPr/>
            <p:nvPr/>
          </p:nvCxnSpPr>
          <p:spPr>
            <a:xfrm flipV="1">
              <a:off x="6147792" y="5508848"/>
              <a:ext cx="1080120" cy="432048"/>
            </a:xfrm>
            <a:prstGeom prst="straightConnector1">
              <a:avLst/>
            </a:prstGeom>
            <a:ln w="44450" cmpd="sng">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41" name="textruta 40"/>
            <p:cNvSpPr txBox="1"/>
            <p:nvPr/>
          </p:nvSpPr>
          <p:spPr>
            <a:xfrm>
              <a:off x="5364088" y="5877272"/>
              <a:ext cx="1008112" cy="369332"/>
            </a:xfrm>
            <a:prstGeom prst="rect">
              <a:avLst/>
            </a:prstGeom>
            <a:gradFill>
              <a:gsLst>
                <a:gs pos="0">
                  <a:schemeClr val="tx1">
                    <a:lumMod val="95000"/>
                    <a:lumOff val="5000"/>
                  </a:schemeClr>
                </a:gs>
                <a:gs pos="50000">
                  <a:schemeClr val="tx1">
                    <a:lumMod val="75000"/>
                    <a:lumOff val="25000"/>
                  </a:schemeClr>
                </a:gs>
                <a:gs pos="100000">
                  <a:schemeClr val="tx1">
                    <a:lumMod val="50000"/>
                    <a:lumOff val="50000"/>
                  </a:schemeClr>
                </a:gs>
              </a:gsLst>
              <a:lin ang="5400000" scaled="0"/>
            </a:gradFill>
            <a:ln>
              <a:solidFill>
                <a:schemeClr val="tx1"/>
              </a:solidFill>
            </a:ln>
          </p:spPr>
          <p:txBody>
            <a:bodyPr wrap="square" rtlCol="0">
              <a:spAutoFit/>
            </a:bodyPr>
            <a:lstStyle/>
            <a:p>
              <a:pPr algn="ctr"/>
              <a:r>
                <a:rPr lang="sv-SE" b="1" dirty="0" smtClean="0">
                  <a:solidFill>
                    <a:schemeClr val="bg1"/>
                  </a:solidFill>
                </a:rPr>
                <a:t>Rom</a:t>
              </a:r>
              <a:endParaRPr lang="sv-SE" b="1" dirty="0">
                <a:solidFill>
                  <a:schemeClr val="bg1"/>
                </a:solidFill>
              </a:endParaRPr>
            </a:p>
          </p:txBody>
        </p:sp>
      </p:grpSp>
    </p:spTree>
    <p:extLst>
      <p:ext uri="{BB962C8B-B14F-4D97-AF65-F5344CB8AC3E}">
        <p14:creationId xmlns:p14="http://schemas.microsoft.com/office/powerpoint/2010/main" val="353018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xit" presetSubtype="0" fill="hold" nodeType="afterEffect">
                                  <p:stCondLst>
                                    <p:cond delay="0"/>
                                  </p:stCondLst>
                                  <p:childTnLst>
                                    <p:animEffect transition="out" filter="dissolve">
                                      <p:cBhvr>
                                        <p:cTn id="6" dur="3000"/>
                                        <p:tgtEl>
                                          <p:spTgt spid="36"/>
                                        </p:tgtEl>
                                      </p:cBhvr>
                                    </p:animEffect>
                                    <p:set>
                                      <p:cBhvr>
                                        <p:cTn id="7" dur="1" fill="hold">
                                          <p:stCondLst>
                                            <p:cond delay="2999"/>
                                          </p:stCondLst>
                                        </p:cTn>
                                        <p:tgtEl>
                                          <p:spTgt spid="3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ruta 3"/>
          <p:cNvSpPr txBox="1"/>
          <p:nvPr/>
        </p:nvSpPr>
        <p:spPr>
          <a:xfrm>
            <a:off x="928662" y="785794"/>
            <a:ext cx="7286676" cy="830997"/>
          </a:xfrm>
          <a:prstGeom prst="rect">
            <a:avLst/>
          </a:prstGeom>
          <a:noFill/>
          <a:effectLst>
            <a:outerShdw blurRad="50800" dist="38100" dir="2700000" algn="tl" rotWithShape="0">
              <a:prstClr val="black">
                <a:alpha val="40000"/>
              </a:prstClr>
            </a:outerShdw>
          </a:effectLst>
        </p:spPr>
        <p:txBody>
          <a:bodyPr wrap="square" rtlCol="0">
            <a:spAutoFit/>
          </a:bodyPr>
          <a:lstStyle/>
          <a:p>
            <a:r>
              <a:rPr lang="sv-SE" sz="4800" dirty="0" smtClean="0">
                <a:solidFill>
                  <a:srgbClr val="FFC000"/>
                </a:solidFill>
                <a:latin typeface="Berlin Sans FB Demi" pitchFamily="34" charset="0"/>
              </a:rPr>
              <a:t>Daniel 11:16</a:t>
            </a:r>
            <a:endParaRPr lang="sv-SE" sz="4800" dirty="0">
              <a:solidFill>
                <a:srgbClr val="FFC000"/>
              </a:solidFill>
              <a:latin typeface="Berlin Sans FB Demi" pitchFamily="34" charset="0"/>
            </a:endParaRPr>
          </a:p>
        </p:txBody>
      </p:sp>
      <p:sp>
        <p:nvSpPr>
          <p:cNvPr id="5" name="Rektangel 4"/>
          <p:cNvSpPr/>
          <p:nvPr/>
        </p:nvSpPr>
        <p:spPr>
          <a:xfrm>
            <a:off x="0" y="1772816"/>
            <a:ext cx="9144000" cy="3456384"/>
          </a:xfrm>
          <a:prstGeom prst="rect">
            <a:avLst/>
          </a:prstGeom>
          <a:solidFill>
            <a:schemeClr val="tx1">
              <a:lumMod val="75000"/>
              <a:lumOff val="25000"/>
            </a:schemeClr>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sv-SE"/>
          </a:p>
        </p:txBody>
      </p:sp>
      <p:sp>
        <p:nvSpPr>
          <p:cNvPr id="40" name="Femhörning 39"/>
          <p:cNvSpPr/>
          <p:nvPr/>
        </p:nvSpPr>
        <p:spPr>
          <a:xfrm>
            <a:off x="0" y="1772816"/>
            <a:ext cx="5508104" cy="3456384"/>
          </a:xfrm>
          <a:prstGeom prst="homePlate">
            <a:avLst>
              <a:gd name="adj" fmla="val 44102"/>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sv-SE"/>
          </a:p>
        </p:txBody>
      </p:sp>
      <p:grpSp>
        <p:nvGrpSpPr>
          <p:cNvPr id="2" name="Grupp 17"/>
          <p:cNvGrpSpPr/>
          <p:nvPr/>
        </p:nvGrpSpPr>
        <p:grpSpPr>
          <a:xfrm>
            <a:off x="179512" y="-27384"/>
            <a:ext cx="8640960" cy="1243300"/>
            <a:chOff x="179512" y="-27384"/>
            <a:chExt cx="8640960" cy="1243300"/>
          </a:xfrm>
        </p:grpSpPr>
        <p:sp>
          <p:nvSpPr>
            <p:cNvPr id="25" name="Femhörning 24"/>
            <p:cNvSpPr/>
            <p:nvPr/>
          </p:nvSpPr>
          <p:spPr>
            <a:xfrm>
              <a:off x="323528" y="-27384"/>
              <a:ext cx="720080" cy="360040"/>
            </a:xfrm>
            <a:prstGeom prst="homePlate">
              <a:avLst/>
            </a:prstGeom>
            <a:solidFill>
              <a:schemeClr val="bg1">
                <a:lumMod val="6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sv-SE"/>
            </a:p>
          </p:txBody>
        </p:sp>
        <p:cxnSp>
          <p:nvCxnSpPr>
            <p:cNvPr id="27" name="Rak pil 26"/>
            <p:cNvCxnSpPr/>
            <p:nvPr/>
          </p:nvCxnSpPr>
          <p:spPr>
            <a:xfrm rot="5400000" flipH="1" flipV="1">
              <a:off x="144302" y="493512"/>
              <a:ext cx="359246" cy="794"/>
            </a:xfrm>
            <a:prstGeom prst="straightConnector1">
              <a:avLst/>
            </a:prstGeom>
            <a:ln w="38100">
              <a:solidFill>
                <a:srgbClr val="FF0000"/>
              </a:solidFill>
              <a:tailEnd type="non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8" name="textruta 27"/>
            <p:cNvSpPr txBox="1"/>
            <p:nvPr/>
          </p:nvSpPr>
          <p:spPr>
            <a:xfrm>
              <a:off x="179512" y="673532"/>
              <a:ext cx="648072" cy="523220"/>
            </a:xfrm>
            <a:prstGeom prst="rect">
              <a:avLst/>
            </a:prstGeom>
            <a:noFill/>
          </p:spPr>
          <p:txBody>
            <a:bodyPr wrap="square" rtlCol="0">
              <a:spAutoFit/>
            </a:bodyPr>
            <a:lstStyle/>
            <a:p>
              <a:r>
                <a:rPr lang="sv-SE" sz="1400" b="1" dirty="0" smtClean="0">
                  <a:solidFill>
                    <a:schemeClr val="bg1"/>
                  </a:solidFill>
                  <a:effectLst>
                    <a:outerShdw blurRad="38100" dist="38100" dir="2700000" algn="tl">
                      <a:srgbClr val="000000">
                        <a:alpha val="43137"/>
                      </a:srgbClr>
                    </a:outerShdw>
                  </a:effectLst>
                </a:rPr>
                <a:t>539 </a:t>
              </a:r>
              <a:r>
                <a:rPr lang="sv-SE" sz="1400" b="1" dirty="0" err="1" smtClean="0">
                  <a:solidFill>
                    <a:schemeClr val="bg1"/>
                  </a:solidFill>
                  <a:effectLst>
                    <a:outerShdw blurRad="38100" dist="38100" dir="2700000" algn="tl">
                      <a:srgbClr val="000000">
                        <a:alpha val="43137"/>
                      </a:srgbClr>
                    </a:outerShdw>
                  </a:effectLst>
                </a:rPr>
                <a:t>f.Kr</a:t>
              </a:r>
              <a:endParaRPr lang="sv-SE" sz="1400" b="1" dirty="0">
                <a:solidFill>
                  <a:schemeClr val="bg1"/>
                </a:solidFill>
                <a:effectLst>
                  <a:outerShdw blurRad="38100" dist="38100" dir="2700000" algn="tl">
                    <a:srgbClr val="000000">
                      <a:alpha val="43137"/>
                    </a:srgbClr>
                  </a:outerShdw>
                </a:effectLst>
              </a:endParaRPr>
            </a:p>
          </p:txBody>
        </p:sp>
        <p:sp>
          <p:nvSpPr>
            <p:cNvPr id="29" name="V-form 28"/>
            <p:cNvSpPr/>
            <p:nvPr/>
          </p:nvSpPr>
          <p:spPr>
            <a:xfrm>
              <a:off x="899592" y="-27384"/>
              <a:ext cx="792088" cy="360040"/>
            </a:xfrm>
            <a:prstGeom prst="chevron">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sv-SE">
                <a:solidFill>
                  <a:schemeClr val="tx1"/>
                </a:solidFill>
              </a:endParaRPr>
            </a:p>
          </p:txBody>
        </p:sp>
        <p:sp>
          <p:nvSpPr>
            <p:cNvPr id="30" name="V-form 29"/>
            <p:cNvSpPr/>
            <p:nvPr/>
          </p:nvSpPr>
          <p:spPr>
            <a:xfrm>
              <a:off x="1547664" y="-27384"/>
              <a:ext cx="2304256" cy="360040"/>
            </a:xfrm>
            <a:prstGeom prst="chevron">
              <a:avLst/>
            </a:prstGeom>
            <a:solidFill>
              <a:schemeClr val="tx1">
                <a:lumMod val="75000"/>
                <a:lumOff val="25000"/>
              </a:schemeClr>
            </a:solidFill>
          </p:spPr>
          <p:style>
            <a:lnRef idx="0">
              <a:schemeClr val="dk1"/>
            </a:lnRef>
            <a:fillRef idx="3">
              <a:schemeClr val="dk1"/>
            </a:fillRef>
            <a:effectRef idx="3">
              <a:schemeClr val="dk1"/>
            </a:effectRef>
            <a:fontRef idx="minor">
              <a:schemeClr val="lt1"/>
            </a:fontRef>
          </p:style>
          <p:txBody>
            <a:bodyPr rtlCol="0" anchor="ctr"/>
            <a:lstStyle/>
            <a:p>
              <a:pPr algn="ctr"/>
              <a:endParaRPr lang="sv-SE">
                <a:solidFill>
                  <a:schemeClr val="tx1"/>
                </a:solidFill>
              </a:endParaRPr>
            </a:p>
          </p:txBody>
        </p:sp>
        <p:sp>
          <p:nvSpPr>
            <p:cNvPr id="31" name="V-form 30"/>
            <p:cNvSpPr/>
            <p:nvPr/>
          </p:nvSpPr>
          <p:spPr>
            <a:xfrm>
              <a:off x="3707904" y="-27384"/>
              <a:ext cx="4536504" cy="360040"/>
            </a:xfrm>
            <a:prstGeom prst="chevron">
              <a:avLst/>
            </a:prstGeom>
            <a:gradFill>
              <a:gsLst>
                <a:gs pos="0">
                  <a:srgbClr val="4C216D"/>
                </a:gs>
                <a:gs pos="90000">
                  <a:srgbClr val="C00000"/>
                </a:gs>
              </a:gsLst>
              <a:lin ang="5400000" scaled="0"/>
            </a:gradFill>
          </p:spPr>
          <p:style>
            <a:lnRef idx="0">
              <a:schemeClr val="dk1"/>
            </a:lnRef>
            <a:fillRef idx="3">
              <a:schemeClr val="dk1"/>
            </a:fillRef>
            <a:effectRef idx="3">
              <a:schemeClr val="dk1"/>
            </a:effectRef>
            <a:fontRef idx="minor">
              <a:schemeClr val="lt1"/>
            </a:fontRef>
          </p:style>
          <p:txBody>
            <a:bodyPr rtlCol="0" anchor="ctr"/>
            <a:lstStyle/>
            <a:p>
              <a:pPr algn="ctr"/>
              <a:endParaRPr lang="sv-SE">
                <a:solidFill>
                  <a:schemeClr val="tx1"/>
                </a:solidFill>
              </a:endParaRPr>
            </a:p>
          </p:txBody>
        </p:sp>
        <p:sp>
          <p:nvSpPr>
            <p:cNvPr id="32" name="V-form 31"/>
            <p:cNvSpPr/>
            <p:nvPr/>
          </p:nvSpPr>
          <p:spPr>
            <a:xfrm>
              <a:off x="8100392" y="-27384"/>
              <a:ext cx="720080" cy="360040"/>
            </a:xfrm>
            <a:prstGeom prst="chevron">
              <a:avLst>
                <a:gd name="adj" fmla="val 0"/>
              </a:avLst>
            </a:prstGeom>
            <a:solidFill>
              <a:schemeClr val="accent1">
                <a:lumMod val="50000"/>
              </a:schemeClr>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sv-SE">
                <a:solidFill>
                  <a:schemeClr val="tx1"/>
                </a:solidFill>
              </a:endParaRPr>
            </a:p>
          </p:txBody>
        </p:sp>
        <p:cxnSp>
          <p:nvCxnSpPr>
            <p:cNvPr id="33" name="Rak pil 32"/>
            <p:cNvCxnSpPr/>
            <p:nvPr/>
          </p:nvCxnSpPr>
          <p:spPr>
            <a:xfrm rot="5400000" flipH="1" flipV="1">
              <a:off x="7898600" y="511882"/>
              <a:ext cx="359246" cy="794"/>
            </a:xfrm>
            <a:prstGeom prst="straightConnector1">
              <a:avLst/>
            </a:prstGeom>
            <a:ln w="38100">
              <a:solidFill>
                <a:srgbClr val="FF0000"/>
              </a:solidFill>
              <a:tailEnd type="non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4" name="textruta 33"/>
            <p:cNvSpPr txBox="1"/>
            <p:nvPr/>
          </p:nvSpPr>
          <p:spPr>
            <a:xfrm>
              <a:off x="7668344" y="692696"/>
              <a:ext cx="792088" cy="523220"/>
            </a:xfrm>
            <a:prstGeom prst="rect">
              <a:avLst/>
            </a:prstGeom>
            <a:noFill/>
          </p:spPr>
          <p:txBody>
            <a:bodyPr wrap="square" rtlCol="0">
              <a:spAutoFit/>
            </a:bodyPr>
            <a:lstStyle/>
            <a:p>
              <a:pPr algn="ctr"/>
              <a:r>
                <a:rPr lang="sv-SE" sz="1400" b="1" dirty="0" smtClean="0">
                  <a:solidFill>
                    <a:schemeClr val="bg1"/>
                  </a:solidFill>
                </a:rPr>
                <a:t>Ändens tid</a:t>
              </a:r>
              <a:endParaRPr lang="sv-SE" sz="1400" b="1" dirty="0">
                <a:solidFill>
                  <a:schemeClr val="bg1"/>
                </a:solidFill>
              </a:endParaRPr>
            </a:p>
          </p:txBody>
        </p:sp>
        <p:cxnSp>
          <p:nvCxnSpPr>
            <p:cNvPr id="35" name="Rak pil 34"/>
            <p:cNvCxnSpPr/>
            <p:nvPr/>
          </p:nvCxnSpPr>
          <p:spPr>
            <a:xfrm rot="5400000" flipH="1" flipV="1">
              <a:off x="1921793" y="345951"/>
              <a:ext cx="691902" cy="1588"/>
            </a:xfrm>
            <a:prstGeom prst="straightConnector1">
              <a:avLst/>
            </a:prstGeom>
            <a:ln w="38100">
              <a:solidFill>
                <a:srgbClr val="FF0000"/>
              </a:solidFill>
              <a:tailEnd type="non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6" name="textruta 35"/>
            <p:cNvSpPr txBox="1"/>
            <p:nvPr/>
          </p:nvSpPr>
          <p:spPr>
            <a:xfrm>
              <a:off x="2123728" y="672951"/>
              <a:ext cx="360040" cy="307777"/>
            </a:xfrm>
            <a:prstGeom prst="rect">
              <a:avLst/>
            </a:prstGeom>
            <a:noFill/>
          </p:spPr>
          <p:txBody>
            <a:bodyPr wrap="square" rtlCol="0">
              <a:spAutoFit/>
            </a:bodyPr>
            <a:lstStyle/>
            <a:p>
              <a:r>
                <a:rPr lang="sv-SE" sz="1400" b="1" dirty="0" smtClean="0">
                  <a:solidFill>
                    <a:schemeClr val="bg1"/>
                  </a:solidFill>
                  <a:effectLst>
                    <a:outerShdw blurRad="38100" dist="38100" dir="2700000" algn="tl">
                      <a:srgbClr val="000000">
                        <a:alpha val="43137"/>
                      </a:srgbClr>
                    </a:outerShdw>
                  </a:effectLst>
                </a:rPr>
                <a:t>0</a:t>
              </a:r>
              <a:endParaRPr lang="sv-SE" sz="1400" b="1" dirty="0">
                <a:solidFill>
                  <a:schemeClr val="bg1"/>
                </a:solidFill>
                <a:effectLst>
                  <a:outerShdw blurRad="38100" dist="38100" dir="2700000" algn="tl">
                    <a:srgbClr val="000000">
                      <a:alpha val="43137"/>
                    </a:srgbClr>
                  </a:outerShdw>
                </a:effectLst>
              </a:endParaRPr>
            </a:p>
          </p:txBody>
        </p:sp>
      </p:grpSp>
      <p:cxnSp>
        <p:nvCxnSpPr>
          <p:cNvPr id="37" name="Rak pil 36"/>
          <p:cNvCxnSpPr/>
          <p:nvPr/>
        </p:nvCxnSpPr>
        <p:spPr>
          <a:xfrm rot="5400000" flipH="1" flipV="1">
            <a:off x="179512" y="620688"/>
            <a:ext cx="1440160" cy="864096"/>
          </a:xfrm>
          <a:prstGeom prst="straightConnector1">
            <a:avLst/>
          </a:prstGeom>
          <a:ln w="44450">
            <a:solidFill>
              <a:srgbClr val="C00000"/>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38" name="Rektangel 37"/>
          <p:cNvSpPr/>
          <p:nvPr/>
        </p:nvSpPr>
        <p:spPr>
          <a:xfrm>
            <a:off x="1331640" y="0"/>
            <a:ext cx="648072" cy="332656"/>
          </a:xfrm>
          <a:prstGeom prst="rect">
            <a:avLst/>
          </a:prstGeom>
          <a:noFill/>
          <a:ln w="28575">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1" name="Rektangel 40"/>
          <p:cNvSpPr/>
          <p:nvPr/>
        </p:nvSpPr>
        <p:spPr>
          <a:xfrm>
            <a:off x="0" y="1772816"/>
            <a:ext cx="9144000" cy="3456384"/>
          </a:xfrm>
          <a:prstGeom prst="rect">
            <a:avLst/>
          </a:prstGeom>
          <a:noFill/>
          <a:ln w="28575">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nvGrpSpPr>
          <p:cNvPr id="7" name="Grupp 48"/>
          <p:cNvGrpSpPr/>
          <p:nvPr/>
        </p:nvGrpSpPr>
        <p:grpSpPr>
          <a:xfrm>
            <a:off x="-28128" y="1844824"/>
            <a:ext cx="1296144" cy="1579395"/>
            <a:chOff x="3779912" y="1844824"/>
            <a:chExt cx="1296144" cy="1579395"/>
          </a:xfrm>
        </p:grpSpPr>
        <p:pic>
          <p:nvPicPr>
            <p:cNvPr id="2050" name="Picture 2" descr="C:\Documents and Settings\Jonathan Karlsson\Mina dokument\Mötesserier\Övrigt\Daniel 11\AntiochusII.jpg"/>
            <p:cNvPicPr>
              <a:picLocks noChangeAspect="1" noChangeArrowheads="1"/>
            </p:cNvPicPr>
            <p:nvPr/>
          </p:nvPicPr>
          <p:blipFill>
            <a:blip r:embed="rId3" cstate="screen"/>
            <a:srcRect/>
            <a:stretch>
              <a:fillRect/>
            </a:stretch>
          </p:blipFill>
          <p:spPr bwMode="auto">
            <a:xfrm>
              <a:off x="3851920" y="2276872"/>
              <a:ext cx="1153237" cy="1147347"/>
            </a:xfrm>
            <a:prstGeom prst="rect">
              <a:avLst/>
            </a:prstGeom>
            <a:noFill/>
          </p:spPr>
        </p:pic>
        <p:sp>
          <p:nvSpPr>
            <p:cNvPr id="43" name="textruta 42"/>
            <p:cNvSpPr txBox="1"/>
            <p:nvPr/>
          </p:nvSpPr>
          <p:spPr>
            <a:xfrm>
              <a:off x="3779912" y="1844824"/>
              <a:ext cx="1296144" cy="369332"/>
            </a:xfrm>
            <a:prstGeom prst="rect">
              <a:avLst/>
            </a:prstGeom>
            <a:noFill/>
            <a:effectLst>
              <a:outerShdw blurRad="50800" dist="38100" dir="2700000" algn="tl" rotWithShape="0">
                <a:prstClr val="black">
                  <a:alpha val="40000"/>
                </a:prstClr>
              </a:outerShdw>
            </a:effectLst>
          </p:spPr>
          <p:txBody>
            <a:bodyPr wrap="square" rtlCol="0">
              <a:spAutoFit/>
            </a:bodyPr>
            <a:lstStyle/>
            <a:p>
              <a:pPr marL="342900" indent="-342900" algn="ctr"/>
              <a:r>
                <a:rPr lang="sv-SE" b="1" dirty="0" err="1" smtClean="0">
                  <a:solidFill>
                    <a:schemeClr val="bg1"/>
                  </a:solidFill>
                  <a:effectLst>
                    <a:outerShdw blurRad="38100" dist="38100" dir="2700000" algn="tl">
                      <a:srgbClr val="000000">
                        <a:alpha val="43137"/>
                      </a:srgbClr>
                    </a:outerShdw>
                  </a:effectLst>
                </a:rPr>
                <a:t>Antiokus</a:t>
              </a:r>
              <a:r>
                <a:rPr lang="sv-SE" b="1" dirty="0" smtClean="0">
                  <a:solidFill>
                    <a:schemeClr val="bg1"/>
                  </a:solidFill>
                  <a:effectLst>
                    <a:outerShdw blurRad="38100" dist="38100" dir="2700000" algn="tl">
                      <a:srgbClr val="000000">
                        <a:alpha val="43137"/>
                      </a:srgbClr>
                    </a:outerShdw>
                  </a:effectLst>
                </a:rPr>
                <a:t> II</a:t>
              </a:r>
              <a:endParaRPr lang="sv-SE" b="1" dirty="0">
                <a:solidFill>
                  <a:schemeClr val="bg1"/>
                </a:solidFill>
                <a:effectLst>
                  <a:outerShdw blurRad="38100" dist="38100" dir="2700000" algn="tl">
                    <a:srgbClr val="000000">
                      <a:alpha val="43137"/>
                    </a:srgbClr>
                  </a:outerShdw>
                </a:effectLst>
              </a:endParaRPr>
            </a:p>
          </p:txBody>
        </p:sp>
      </p:grpSp>
      <p:grpSp>
        <p:nvGrpSpPr>
          <p:cNvPr id="9" name="Grupp 65"/>
          <p:cNvGrpSpPr/>
          <p:nvPr/>
        </p:nvGrpSpPr>
        <p:grpSpPr>
          <a:xfrm>
            <a:off x="1124000" y="1772816"/>
            <a:ext cx="1296144" cy="1551736"/>
            <a:chOff x="6637930" y="2852936"/>
            <a:chExt cx="1296144" cy="1551736"/>
          </a:xfrm>
        </p:grpSpPr>
        <p:pic>
          <p:nvPicPr>
            <p:cNvPr id="2054" name="Picture 6" descr="C:\Documents and Settings\Jonathan Karlsson\Mina dokument\Mötesserier\Övrigt\Daniel 11\SeleucusII.jpg"/>
            <p:cNvPicPr>
              <a:picLocks noChangeAspect="1" noChangeArrowheads="1"/>
            </p:cNvPicPr>
            <p:nvPr/>
          </p:nvPicPr>
          <p:blipFill>
            <a:blip r:embed="rId4" cstate="screen">
              <a:extLst>
                <a:ext uri="{BEBA8EAE-BF5A-486C-A8C5-ECC9F3942E4B}">
                  <a14:imgProps xmlns:a14="http://schemas.microsoft.com/office/drawing/2010/main">
                    <a14:imgLayer r:embed="rId5">
                      <a14:imgEffect>
                        <a14:backgroundRemoval t="0" b="100000" l="0" r="51567"/>
                      </a14:imgEffect>
                    </a14:imgLayer>
                  </a14:imgProps>
                </a:ext>
                <a:ext uri="{28A0092B-C50C-407E-A947-70E740481C1C}">
                  <a14:useLocalDpi xmlns:a14="http://schemas.microsoft.com/office/drawing/2010/main"/>
                </a:ext>
              </a:extLst>
            </a:blip>
            <a:srcRect r="49526"/>
            <a:stretch>
              <a:fillRect/>
            </a:stretch>
          </p:blipFill>
          <p:spPr bwMode="auto">
            <a:xfrm>
              <a:off x="6709938" y="3429947"/>
              <a:ext cx="1080120" cy="974725"/>
            </a:xfrm>
            <a:prstGeom prst="rect">
              <a:avLst/>
            </a:prstGeom>
            <a:noFill/>
          </p:spPr>
        </p:pic>
        <p:sp>
          <p:nvSpPr>
            <p:cNvPr id="65" name="textruta 64"/>
            <p:cNvSpPr txBox="1"/>
            <p:nvPr/>
          </p:nvSpPr>
          <p:spPr>
            <a:xfrm>
              <a:off x="6637930" y="2852936"/>
              <a:ext cx="1296144" cy="369332"/>
            </a:xfrm>
            <a:prstGeom prst="rect">
              <a:avLst/>
            </a:prstGeom>
            <a:noFill/>
            <a:effectLst>
              <a:outerShdw blurRad="50800" dist="38100" dir="2700000" algn="tl" rotWithShape="0">
                <a:prstClr val="black">
                  <a:alpha val="40000"/>
                </a:prstClr>
              </a:outerShdw>
            </a:effectLst>
          </p:spPr>
          <p:txBody>
            <a:bodyPr wrap="square" rtlCol="0">
              <a:spAutoFit/>
            </a:bodyPr>
            <a:lstStyle/>
            <a:p>
              <a:pPr marL="342900" indent="-342900" algn="ctr"/>
              <a:r>
                <a:rPr lang="sv-SE" b="1" dirty="0" err="1" smtClean="0">
                  <a:solidFill>
                    <a:schemeClr val="bg1"/>
                  </a:solidFill>
                  <a:effectLst>
                    <a:outerShdw blurRad="38100" dist="38100" dir="2700000" algn="tl">
                      <a:srgbClr val="000000">
                        <a:alpha val="43137"/>
                      </a:srgbClr>
                    </a:outerShdw>
                  </a:effectLst>
                </a:rPr>
                <a:t>Seleukos</a:t>
              </a:r>
              <a:r>
                <a:rPr lang="sv-SE" b="1" dirty="0" smtClean="0">
                  <a:solidFill>
                    <a:schemeClr val="bg1"/>
                  </a:solidFill>
                  <a:effectLst>
                    <a:outerShdw blurRad="38100" dist="38100" dir="2700000" algn="tl">
                      <a:srgbClr val="000000">
                        <a:alpha val="43137"/>
                      </a:srgbClr>
                    </a:outerShdw>
                  </a:effectLst>
                </a:rPr>
                <a:t> II</a:t>
              </a:r>
              <a:endParaRPr lang="sv-SE" b="1" dirty="0">
                <a:solidFill>
                  <a:schemeClr val="bg1"/>
                </a:solidFill>
                <a:effectLst>
                  <a:outerShdw blurRad="38100" dist="38100" dir="2700000" algn="tl">
                    <a:srgbClr val="000000">
                      <a:alpha val="43137"/>
                    </a:srgbClr>
                  </a:outerShdw>
                </a:effectLst>
              </a:endParaRPr>
            </a:p>
          </p:txBody>
        </p:sp>
      </p:grpSp>
      <p:grpSp>
        <p:nvGrpSpPr>
          <p:cNvPr id="10" name="Grupp 57"/>
          <p:cNvGrpSpPr/>
          <p:nvPr/>
        </p:nvGrpSpPr>
        <p:grpSpPr>
          <a:xfrm>
            <a:off x="-244152" y="3789040"/>
            <a:ext cx="1647800" cy="1512168"/>
            <a:chOff x="3563888" y="3789040"/>
            <a:chExt cx="1647800" cy="1512168"/>
          </a:xfrm>
        </p:grpSpPr>
        <p:pic>
          <p:nvPicPr>
            <p:cNvPr id="1026" name="Picture 2" descr="C:\Documents and Settings\Jonathan Karlsson\Mina dokument\Mötesserier\Övrigt\Daniel 11\Ptolemy_III.jpg"/>
            <p:cNvPicPr>
              <a:picLocks noChangeAspect="1" noChangeArrowheads="1"/>
            </p:cNvPicPr>
            <p:nvPr/>
          </p:nvPicPr>
          <p:blipFill>
            <a:blip r:embed="rId6" cstate="screen">
              <a:extLst>
                <a:ext uri="{BEBA8EAE-BF5A-486C-A8C5-ECC9F3942E4B}">
                  <a14:imgProps xmlns:a14="http://schemas.microsoft.com/office/drawing/2010/main">
                    <a14:imgLayer r:embed="rId7">
                      <a14:imgEffect>
                        <a14:backgroundRemoval t="0" b="100000" l="0" r="100000">
                          <a14:foregroundMark x1="74545" y1="8442" x2="60606" y2="0"/>
                          <a14:foregroundMark x1="19394" y1="8442" x2="33939" y2="0"/>
                        </a14:backgroundRemoval>
                      </a14:imgEffect>
                    </a14:imgLayer>
                  </a14:imgProps>
                </a:ext>
              </a:extLst>
            </a:blip>
            <a:srcRect/>
            <a:stretch>
              <a:fillRect/>
            </a:stretch>
          </p:blipFill>
          <p:spPr bwMode="auto">
            <a:xfrm>
              <a:off x="3923928" y="3789040"/>
              <a:ext cx="1008112" cy="936104"/>
            </a:xfrm>
            <a:prstGeom prst="rect">
              <a:avLst/>
            </a:prstGeom>
            <a:noFill/>
          </p:spPr>
        </p:pic>
        <p:sp>
          <p:nvSpPr>
            <p:cNvPr id="57" name="textruta 56"/>
            <p:cNvSpPr txBox="1"/>
            <p:nvPr/>
          </p:nvSpPr>
          <p:spPr>
            <a:xfrm>
              <a:off x="3563888" y="4931876"/>
              <a:ext cx="1647800" cy="369332"/>
            </a:xfrm>
            <a:prstGeom prst="rect">
              <a:avLst/>
            </a:prstGeom>
            <a:noFill/>
            <a:effectLst>
              <a:outerShdw blurRad="50800" dist="38100" dir="2700000" algn="tl" rotWithShape="0">
                <a:prstClr val="black">
                  <a:alpha val="40000"/>
                </a:prstClr>
              </a:outerShdw>
            </a:effectLst>
          </p:spPr>
          <p:txBody>
            <a:bodyPr wrap="square" rtlCol="0">
              <a:spAutoFit/>
            </a:bodyPr>
            <a:lstStyle/>
            <a:p>
              <a:pPr marL="342900" indent="-342900" algn="ctr"/>
              <a:r>
                <a:rPr lang="sv-SE" b="1" dirty="0" smtClean="0">
                  <a:solidFill>
                    <a:schemeClr val="bg1"/>
                  </a:solidFill>
                  <a:effectLst>
                    <a:outerShdw blurRad="38100" dist="38100" dir="2700000" algn="tl">
                      <a:srgbClr val="000000">
                        <a:alpha val="43137"/>
                      </a:srgbClr>
                    </a:outerShdw>
                  </a:effectLst>
                </a:rPr>
                <a:t>Ptolemaios III</a:t>
              </a:r>
              <a:endParaRPr lang="sv-SE" b="1" dirty="0">
                <a:solidFill>
                  <a:schemeClr val="bg1"/>
                </a:solidFill>
                <a:effectLst>
                  <a:outerShdw blurRad="38100" dist="38100" dir="2700000" algn="tl">
                    <a:srgbClr val="000000">
                      <a:alpha val="43137"/>
                    </a:srgbClr>
                  </a:outerShdw>
                </a:effectLst>
              </a:endParaRPr>
            </a:p>
          </p:txBody>
        </p:sp>
      </p:grpSp>
      <p:grpSp>
        <p:nvGrpSpPr>
          <p:cNvPr id="11" name="Grupp 62"/>
          <p:cNvGrpSpPr/>
          <p:nvPr/>
        </p:nvGrpSpPr>
        <p:grpSpPr>
          <a:xfrm>
            <a:off x="2204120" y="1844824"/>
            <a:ext cx="1296144" cy="1863547"/>
            <a:chOff x="6012160" y="1844824"/>
            <a:chExt cx="1296144" cy="1863547"/>
          </a:xfrm>
        </p:grpSpPr>
        <p:pic>
          <p:nvPicPr>
            <p:cNvPr id="58" name="Bildobjekt 57" descr="coin_seleucus_iii_keraunos.jpg"/>
            <p:cNvPicPr>
              <a:picLocks noChangeAspect="1"/>
            </p:cNvPicPr>
            <p:nvPr/>
          </p:nvPicPr>
          <p:blipFill>
            <a:blip r:embed="rId8" cstate="screen"/>
            <a:stretch>
              <a:fillRect/>
            </a:stretch>
          </p:blipFill>
          <p:spPr>
            <a:xfrm>
              <a:off x="6084168" y="2276872"/>
              <a:ext cx="973059" cy="1431499"/>
            </a:xfrm>
            <a:prstGeom prst="rect">
              <a:avLst/>
            </a:prstGeom>
          </p:spPr>
        </p:pic>
        <p:sp>
          <p:nvSpPr>
            <p:cNvPr id="61" name="textruta 60"/>
            <p:cNvSpPr txBox="1"/>
            <p:nvPr/>
          </p:nvSpPr>
          <p:spPr>
            <a:xfrm>
              <a:off x="6012160" y="1844824"/>
              <a:ext cx="1296144" cy="369332"/>
            </a:xfrm>
            <a:prstGeom prst="rect">
              <a:avLst/>
            </a:prstGeom>
            <a:noFill/>
            <a:effectLst>
              <a:outerShdw blurRad="50800" dist="38100" dir="2700000" algn="tl" rotWithShape="0">
                <a:prstClr val="black">
                  <a:alpha val="40000"/>
                </a:prstClr>
              </a:outerShdw>
            </a:effectLst>
          </p:spPr>
          <p:txBody>
            <a:bodyPr wrap="square" rtlCol="0">
              <a:spAutoFit/>
            </a:bodyPr>
            <a:lstStyle/>
            <a:p>
              <a:pPr marL="342900" indent="-342900" algn="ctr"/>
              <a:r>
                <a:rPr lang="sv-SE" b="1" dirty="0" err="1" smtClean="0">
                  <a:solidFill>
                    <a:schemeClr val="bg1"/>
                  </a:solidFill>
                  <a:effectLst>
                    <a:outerShdw blurRad="38100" dist="38100" dir="2700000" algn="tl">
                      <a:srgbClr val="000000">
                        <a:alpha val="43137"/>
                      </a:srgbClr>
                    </a:outerShdw>
                  </a:effectLst>
                </a:rPr>
                <a:t>Antiokus</a:t>
              </a:r>
              <a:r>
                <a:rPr lang="sv-SE" b="1" dirty="0" smtClean="0">
                  <a:solidFill>
                    <a:schemeClr val="bg1"/>
                  </a:solidFill>
                  <a:effectLst>
                    <a:outerShdw blurRad="38100" dist="38100" dir="2700000" algn="tl">
                      <a:srgbClr val="000000">
                        <a:alpha val="43137"/>
                      </a:srgbClr>
                    </a:outerShdw>
                  </a:effectLst>
                </a:rPr>
                <a:t> III</a:t>
              </a:r>
              <a:endParaRPr lang="sv-SE" b="1" dirty="0">
                <a:solidFill>
                  <a:schemeClr val="bg1"/>
                </a:solidFill>
                <a:effectLst>
                  <a:outerShdw blurRad="38100" dist="38100" dir="2700000" algn="tl">
                    <a:srgbClr val="000000">
                      <a:alpha val="43137"/>
                    </a:srgbClr>
                  </a:outerShdw>
                </a:effectLst>
              </a:endParaRPr>
            </a:p>
          </p:txBody>
        </p:sp>
      </p:grpSp>
      <p:grpSp>
        <p:nvGrpSpPr>
          <p:cNvPr id="12" name="Grupp 66"/>
          <p:cNvGrpSpPr/>
          <p:nvPr/>
        </p:nvGrpSpPr>
        <p:grpSpPr>
          <a:xfrm>
            <a:off x="835968" y="3789040"/>
            <a:ext cx="1647800" cy="1305436"/>
            <a:chOff x="4644008" y="3789040"/>
            <a:chExt cx="1647800" cy="1305436"/>
          </a:xfrm>
        </p:grpSpPr>
        <p:pic>
          <p:nvPicPr>
            <p:cNvPr id="150531" name="Picture 3" descr="C:\Documents and Settings\Jonathan Karlsson\Mina dokument\Mötesserier\Övrigt\Daniel 11\Ptolemy_IV.jpg"/>
            <p:cNvPicPr>
              <a:picLocks noChangeAspect="1" noChangeArrowheads="1"/>
            </p:cNvPicPr>
            <p:nvPr/>
          </p:nvPicPr>
          <p:blipFill>
            <a:blip r:embed="rId9" cstate="screen">
              <a:extLst>
                <a:ext uri="{BEBA8EAE-BF5A-486C-A8C5-ECC9F3942E4B}">
                  <a14:imgProps xmlns:a14="http://schemas.microsoft.com/office/drawing/2010/main">
                    <a14:imgLayer r:embed="rId10">
                      <a14:imgEffect>
                        <a14:backgroundRemoval t="0" b="100000" l="0" r="100000">
                          <a14:foregroundMark x1="33117" y1="5195" x2="52597" y2="1299"/>
                          <a14:foregroundMark x1="63636" y1="3247" x2="77922" y2="10390"/>
                          <a14:foregroundMark x1="31818" y1="4545" x2="38312" y2="1948"/>
                        </a14:backgroundRemoval>
                      </a14:imgEffect>
                    </a14:imgLayer>
                  </a14:imgProps>
                </a:ext>
              </a:extLst>
            </a:blip>
            <a:srcRect/>
            <a:stretch>
              <a:fillRect/>
            </a:stretch>
          </p:blipFill>
          <p:spPr bwMode="auto">
            <a:xfrm>
              <a:off x="5004048" y="3789040"/>
              <a:ext cx="936104" cy="936104"/>
            </a:xfrm>
            <a:prstGeom prst="rect">
              <a:avLst/>
            </a:prstGeom>
            <a:noFill/>
          </p:spPr>
        </p:pic>
        <p:sp>
          <p:nvSpPr>
            <p:cNvPr id="66" name="textruta 65"/>
            <p:cNvSpPr txBox="1"/>
            <p:nvPr/>
          </p:nvSpPr>
          <p:spPr>
            <a:xfrm>
              <a:off x="4644008" y="4725144"/>
              <a:ext cx="1647800" cy="369332"/>
            </a:xfrm>
            <a:prstGeom prst="rect">
              <a:avLst/>
            </a:prstGeom>
            <a:noFill/>
            <a:effectLst>
              <a:outerShdw blurRad="50800" dist="38100" dir="2700000" algn="tl" rotWithShape="0">
                <a:prstClr val="black">
                  <a:alpha val="40000"/>
                </a:prstClr>
              </a:outerShdw>
            </a:effectLst>
          </p:spPr>
          <p:txBody>
            <a:bodyPr wrap="square" rtlCol="0">
              <a:spAutoFit/>
            </a:bodyPr>
            <a:lstStyle/>
            <a:p>
              <a:pPr marL="342900" indent="-342900" algn="ctr"/>
              <a:r>
                <a:rPr lang="sv-SE" b="1" dirty="0" smtClean="0">
                  <a:solidFill>
                    <a:schemeClr val="bg1"/>
                  </a:solidFill>
                  <a:effectLst>
                    <a:outerShdw blurRad="38100" dist="38100" dir="2700000" algn="tl">
                      <a:srgbClr val="000000">
                        <a:alpha val="43137"/>
                      </a:srgbClr>
                    </a:outerShdw>
                  </a:effectLst>
                </a:rPr>
                <a:t>Ptolemaios IV</a:t>
              </a:r>
              <a:endParaRPr lang="sv-SE" b="1" dirty="0">
                <a:solidFill>
                  <a:schemeClr val="bg1"/>
                </a:solidFill>
                <a:effectLst>
                  <a:outerShdw blurRad="38100" dist="38100" dir="2700000" algn="tl">
                    <a:srgbClr val="000000">
                      <a:alpha val="43137"/>
                    </a:srgbClr>
                  </a:outerShdw>
                </a:effectLst>
              </a:endParaRPr>
            </a:p>
          </p:txBody>
        </p:sp>
      </p:grpSp>
      <p:pic>
        <p:nvPicPr>
          <p:cNvPr id="15" name="Picture 2" descr="C:\Documents and Settings\Jonathan Karlsson\Mina dokument\Mötesserier\Övrigt\Daniel 11\Ptolemy_V.jpg"/>
          <p:cNvPicPr>
            <a:picLocks noChangeAspect="1" noChangeArrowheads="1"/>
          </p:cNvPicPr>
          <p:nvPr/>
        </p:nvPicPr>
        <p:blipFill>
          <a:blip r:embed="rId11" cstate="screen"/>
          <a:srcRect/>
          <a:stretch>
            <a:fillRect/>
          </a:stretch>
        </p:blipFill>
        <p:spPr bwMode="auto">
          <a:xfrm>
            <a:off x="2204119" y="3861048"/>
            <a:ext cx="864097" cy="864096"/>
          </a:xfrm>
          <a:prstGeom prst="rect">
            <a:avLst/>
          </a:prstGeom>
          <a:noFill/>
        </p:spPr>
      </p:pic>
      <p:sp>
        <p:nvSpPr>
          <p:cNvPr id="59" name="textruta 58"/>
          <p:cNvSpPr txBox="1"/>
          <p:nvPr/>
        </p:nvSpPr>
        <p:spPr>
          <a:xfrm>
            <a:off x="1916088" y="4931876"/>
            <a:ext cx="1647800" cy="369332"/>
          </a:xfrm>
          <a:prstGeom prst="rect">
            <a:avLst/>
          </a:prstGeom>
          <a:noFill/>
          <a:effectLst>
            <a:outerShdw blurRad="50800" dist="38100" dir="2700000" algn="tl" rotWithShape="0">
              <a:prstClr val="black">
                <a:alpha val="40000"/>
              </a:prstClr>
            </a:outerShdw>
          </a:effectLst>
        </p:spPr>
        <p:txBody>
          <a:bodyPr wrap="square" rtlCol="0">
            <a:spAutoFit/>
          </a:bodyPr>
          <a:lstStyle/>
          <a:p>
            <a:pPr marL="342900" indent="-342900" algn="ctr"/>
            <a:r>
              <a:rPr lang="sv-SE" b="1" dirty="0" smtClean="0">
                <a:solidFill>
                  <a:schemeClr val="bg1"/>
                </a:solidFill>
                <a:effectLst>
                  <a:outerShdw blurRad="38100" dist="38100" dir="2700000" algn="tl">
                    <a:srgbClr val="000000">
                      <a:alpha val="43137"/>
                    </a:srgbClr>
                  </a:outerShdw>
                </a:effectLst>
              </a:rPr>
              <a:t>Ptolemaios V</a:t>
            </a:r>
            <a:endParaRPr lang="sv-SE" b="1" dirty="0">
              <a:solidFill>
                <a:schemeClr val="bg1"/>
              </a:solidFill>
              <a:effectLst>
                <a:outerShdw blurRad="38100" dist="38100" dir="2700000" algn="tl">
                  <a:srgbClr val="000000">
                    <a:alpha val="43137"/>
                  </a:srgbClr>
                </a:outerShdw>
              </a:effectLst>
            </a:endParaRPr>
          </a:p>
        </p:txBody>
      </p:sp>
      <p:grpSp>
        <p:nvGrpSpPr>
          <p:cNvPr id="13" name="Grupp 53"/>
          <p:cNvGrpSpPr/>
          <p:nvPr/>
        </p:nvGrpSpPr>
        <p:grpSpPr>
          <a:xfrm>
            <a:off x="4139952" y="3717032"/>
            <a:ext cx="2304256" cy="2093283"/>
            <a:chOff x="5652120" y="3781351"/>
            <a:chExt cx="2304256" cy="2010997"/>
          </a:xfrm>
        </p:grpSpPr>
        <p:sp>
          <p:nvSpPr>
            <p:cNvPr id="69" name="textruta 68"/>
            <p:cNvSpPr txBox="1"/>
            <p:nvPr/>
          </p:nvSpPr>
          <p:spPr>
            <a:xfrm>
              <a:off x="5652120" y="5437534"/>
              <a:ext cx="2304256" cy="354814"/>
            </a:xfrm>
            <a:prstGeom prst="rect">
              <a:avLst/>
            </a:prstGeom>
            <a:noFill/>
            <a:effectLst>
              <a:outerShdw blurRad="50800" dist="38100" dir="2700000" algn="tl" rotWithShape="0">
                <a:prstClr val="black">
                  <a:alpha val="40000"/>
                </a:prstClr>
              </a:outerShdw>
            </a:effectLst>
          </p:spPr>
          <p:txBody>
            <a:bodyPr wrap="square" rtlCol="0">
              <a:spAutoFit/>
            </a:bodyPr>
            <a:lstStyle/>
            <a:p>
              <a:pPr marL="342900" indent="-342900" algn="ctr"/>
              <a:r>
                <a:rPr lang="sv-SE" b="1" dirty="0" smtClean="0">
                  <a:solidFill>
                    <a:schemeClr val="bg1"/>
                  </a:solidFill>
                  <a:effectLst>
                    <a:outerShdw blurRad="38100" dist="38100" dir="2700000" algn="tl">
                      <a:srgbClr val="000000">
                        <a:alpha val="43137"/>
                      </a:srgbClr>
                    </a:outerShdw>
                  </a:effectLst>
                </a:rPr>
                <a:t>168 f.Kr.</a:t>
              </a:r>
              <a:endParaRPr lang="sv-SE" b="1" dirty="0">
                <a:solidFill>
                  <a:schemeClr val="bg1"/>
                </a:solidFill>
                <a:effectLst>
                  <a:outerShdw blurRad="38100" dist="38100" dir="2700000" algn="tl">
                    <a:srgbClr val="000000">
                      <a:alpha val="43137"/>
                    </a:srgbClr>
                  </a:outerShdw>
                </a:effectLst>
              </a:endParaRPr>
            </a:p>
          </p:txBody>
        </p:sp>
        <p:cxnSp>
          <p:nvCxnSpPr>
            <p:cNvPr id="70" name="Rak 69"/>
            <p:cNvCxnSpPr>
              <a:endCxn id="69" idx="0"/>
            </p:cNvCxnSpPr>
            <p:nvPr/>
          </p:nvCxnSpPr>
          <p:spPr>
            <a:xfrm rot="5400000">
              <a:off x="5976160" y="4609440"/>
              <a:ext cx="1656183" cy="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71" name="Explosion 1 70"/>
          <p:cNvSpPr/>
          <p:nvPr/>
        </p:nvSpPr>
        <p:spPr>
          <a:xfrm rot="542450">
            <a:off x="4893844" y="3045556"/>
            <a:ext cx="690810" cy="913291"/>
          </a:xfrm>
          <a:prstGeom prst="irregularSeal1">
            <a:avLst/>
          </a:prstGeom>
          <a:solidFill>
            <a:srgbClr val="FFC000"/>
          </a:solidFill>
          <a:ln>
            <a:solidFill>
              <a:srgbClr val="FF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sv-SE"/>
          </a:p>
        </p:txBody>
      </p:sp>
      <p:grpSp>
        <p:nvGrpSpPr>
          <p:cNvPr id="52" name="Grupp 53"/>
          <p:cNvGrpSpPr/>
          <p:nvPr/>
        </p:nvGrpSpPr>
        <p:grpSpPr>
          <a:xfrm>
            <a:off x="7812360" y="4005064"/>
            <a:ext cx="1008112" cy="2093283"/>
            <a:chOff x="5652120" y="3781353"/>
            <a:chExt cx="2304256" cy="2010997"/>
          </a:xfrm>
        </p:grpSpPr>
        <p:sp>
          <p:nvSpPr>
            <p:cNvPr id="53" name="textruta 52"/>
            <p:cNvSpPr txBox="1"/>
            <p:nvPr/>
          </p:nvSpPr>
          <p:spPr>
            <a:xfrm>
              <a:off x="5652120" y="5437536"/>
              <a:ext cx="2304256" cy="354814"/>
            </a:xfrm>
            <a:prstGeom prst="rect">
              <a:avLst/>
            </a:prstGeom>
            <a:noFill/>
            <a:effectLst>
              <a:outerShdw blurRad="50800" dist="38100" dir="2700000" algn="tl" rotWithShape="0">
                <a:prstClr val="black">
                  <a:alpha val="40000"/>
                </a:prstClr>
              </a:outerShdw>
            </a:effectLst>
          </p:spPr>
          <p:txBody>
            <a:bodyPr wrap="square" rtlCol="0">
              <a:spAutoFit/>
            </a:bodyPr>
            <a:lstStyle/>
            <a:p>
              <a:pPr marL="342900" indent="-342900" algn="ctr"/>
              <a:r>
                <a:rPr lang="sv-SE" b="1" dirty="0" smtClean="0">
                  <a:solidFill>
                    <a:schemeClr val="bg1"/>
                  </a:solidFill>
                  <a:effectLst>
                    <a:outerShdw blurRad="38100" dist="38100" dir="2700000" algn="tl">
                      <a:srgbClr val="000000">
                        <a:alpha val="43137"/>
                      </a:srgbClr>
                    </a:outerShdw>
                  </a:effectLst>
                </a:rPr>
                <a:t>65 </a:t>
              </a:r>
              <a:r>
                <a:rPr lang="sv-SE" b="1" dirty="0" err="1" smtClean="0">
                  <a:solidFill>
                    <a:schemeClr val="bg1"/>
                  </a:solidFill>
                  <a:effectLst>
                    <a:outerShdw blurRad="38100" dist="38100" dir="2700000" algn="tl">
                      <a:srgbClr val="000000">
                        <a:alpha val="43137"/>
                      </a:srgbClr>
                    </a:outerShdw>
                  </a:effectLst>
                </a:rPr>
                <a:t>f.Kr</a:t>
              </a:r>
              <a:endParaRPr lang="sv-SE" b="1" dirty="0">
                <a:solidFill>
                  <a:schemeClr val="bg1"/>
                </a:solidFill>
                <a:effectLst>
                  <a:outerShdw blurRad="38100" dist="38100" dir="2700000" algn="tl">
                    <a:srgbClr val="000000">
                      <a:alpha val="43137"/>
                    </a:srgbClr>
                  </a:outerShdw>
                </a:effectLst>
              </a:endParaRPr>
            </a:p>
          </p:txBody>
        </p:sp>
        <p:cxnSp>
          <p:nvCxnSpPr>
            <p:cNvPr id="54" name="Rak 53"/>
            <p:cNvCxnSpPr>
              <a:endCxn id="53" idx="0"/>
            </p:cNvCxnSpPr>
            <p:nvPr/>
          </p:nvCxnSpPr>
          <p:spPr>
            <a:xfrm rot="5400000">
              <a:off x="5976159" y="4609442"/>
              <a:ext cx="1656184" cy="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60" name="Grupp 59"/>
          <p:cNvGrpSpPr/>
          <p:nvPr/>
        </p:nvGrpSpPr>
        <p:grpSpPr>
          <a:xfrm>
            <a:off x="7020272" y="1844824"/>
            <a:ext cx="2123728" cy="1800200"/>
            <a:chOff x="7020272" y="1844824"/>
            <a:chExt cx="2123728" cy="1800200"/>
          </a:xfrm>
        </p:grpSpPr>
        <p:pic>
          <p:nvPicPr>
            <p:cNvPr id="6" name="Picture 2" descr="C:\Documents and Settings\Jonathan Karlsson\Mina dokument\Mötesserier\Övrigt\Daniel 11\pompey.jpg"/>
            <p:cNvPicPr>
              <a:picLocks noChangeAspect="1" noChangeArrowheads="1"/>
            </p:cNvPicPr>
            <p:nvPr/>
          </p:nvPicPr>
          <p:blipFill>
            <a:blip r:embed="rId12" cstate="screen">
              <a:extLst>
                <a:ext uri="{BEBA8EAE-BF5A-486C-A8C5-ECC9F3942E4B}">
                  <a14:imgProps xmlns:a14="http://schemas.microsoft.com/office/drawing/2010/main">
                    <a14:imgLayer r:embed="rId13">
                      <a14:imgEffect>
                        <a14:backgroundRemoval t="0" b="100000" l="0" r="100000">
                          <a14:foregroundMark x1="33538" y1="74127" x2="66462" y2="82752"/>
                        </a14:backgroundRemoval>
                      </a14:imgEffect>
                    </a14:imgLayer>
                  </a14:imgProps>
                </a:ext>
                <a:ext uri="{28A0092B-C50C-407E-A947-70E740481C1C}">
                  <a14:useLocalDpi xmlns:a14="http://schemas.microsoft.com/office/drawing/2010/main"/>
                </a:ext>
              </a:extLst>
            </a:blip>
            <a:srcRect/>
            <a:stretch>
              <a:fillRect/>
            </a:stretch>
          </p:blipFill>
          <p:spPr bwMode="auto">
            <a:xfrm>
              <a:off x="7740352" y="2178670"/>
              <a:ext cx="978573" cy="1466354"/>
            </a:xfrm>
            <a:prstGeom prst="rect">
              <a:avLst/>
            </a:prstGeom>
            <a:noFill/>
          </p:spPr>
        </p:pic>
        <p:sp>
          <p:nvSpPr>
            <p:cNvPr id="49" name="textruta 48"/>
            <p:cNvSpPr txBox="1"/>
            <p:nvPr/>
          </p:nvSpPr>
          <p:spPr>
            <a:xfrm>
              <a:off x="7020272" y="1844824"/>
              <a:ext cx="2123728" cy="369332"/>
            </a:xfrm>
            <a:prstGeom prst="rect">
              <a:avLst/>
            </a:prstGeom>
            <a:noFill/>
            <a:effectLst>
              <a:outerShdw blurRad="50800" dist="38100" dir="2700000" algn="tl" rotWithShape="0">
                <a:prstClr val="black">
                  <a:alpha val="40000"/>
                </a:prstClr>
              </a:outerShdw>
            </a:effectLst>
          </p:spPr>
          <p:txBody>
            <a:bodyPr wrap="square" rtlCol="0">
              <a:spAutoFit/>
            </a:bodyPr>
            <a:lstStyle/>
            <a:p>
              <a:pPr marL="342900" indent="-342900" algn="ctr"/>
              <a:r>
                <a:rPr lang="sv-SE" b="1" dirty="0" smtClean="0">
                  <a:solidFill>
                    <a:schemeClr val="bg1"/>
                  </a:solidFill>
                  <a:effectLst>
                    <a:outerShdw blurRad="38100" dist="38100" dir="2700000" algn="tl">
                      <a:srgbClr val="000000">
                        <a:alpha val="43137"/>
                      </a:srgbClr>
                    </a:outerShdw>
                  </a:effectLst>
                </a:rPr>
                <a:t>General Pompejus</a:t>
              </a:r>
              <a:endParaRPr lang="sv-SE" b="1" dirty="0">
                <a:solidFill>
                  <a:schemeClr val="bg1"/>
                </a:solidFill>
                <a:effectLst>
                  <a:outerShdw blurRad="38100" dist="38100" dir="2700000" algn="tl">
                    <a:srgbClr val="000000">
                      <a:alpha val="43137"/>
                    </a:srgbClr>
                  </a:outerShdw>
                </a:effectLst>
              </a:endParaRPr>
            </a:p>
          </p:txBody>
        </p:sp>
      </p:grpSp>
      <p:sp>
        <p:nvSpPr>
          <p:cNvPr id="55" name="Explosion 1 54"/>
          <p:cNvSpPr/>
          <p:nvPr/>
        </p:nvSpPr>
        <p:spPr>
          <a:xfrm rot="542450">
            <a:off x="7990188" y="3350602"/>
            <a:ext cx="690810" cy="913291"/>
          </a:xfrm>
          <a:prstGeom prst="irregularSeal1">
            <a:avLst/>
          </a:prstGeom>
          <a:solidFill>
            <a:srgbClr val="FFC000"/>
          </a:solidFill>
          <a:ln>
            <a:solidFill>
              <a:srgbClr val="FF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sv-SE"/>
          </a:p>
        </p:txBody>
      </p:sp>
      <p:grpSp>
        <p:nvGrpSpPr>
          <p:cNvPr id="56" name="Grupp 55"/>
          <p:cNvGrpSpPr/>
          <p:nvPr/>
        </p:nvGrpSpPr>
        <p:grpSpPr>
          <a:xfrm>
            <a:off x="4716016" y="1844824"/>
            <a:ext cx="2123728" cy="1336923"/>
            <a:chOff x="4716016" y="1844824"/>
            <a:chExt cx="2123728" cy="1336923"/>
          </a:xfrm>
        </p:grpSpPr>
        <p:pic>
          <p:nvPicPr>
            <p:cNvPr id="1027" name="Picture 3" descr="C:\Documents and Settings\Jonathan Karlsson\Mina dokument\Mötesserier\Övrigt\Daniel 11\200px-Roman_SPQR_banner.svg.png"/>
            <p:cNvPicPr>
              <a:picLocks noChangeAspect="1" noChangeArrowheads="1"/>
            </p:cNvPicPr>
            <p:nvPr/>
          </p:nvPicPr>
          <p:blipFill>
            <a:blip r:embed="rId14" cstate="screen"/>
            <a:srcRect/>
            <a:stretch>
              <a:fillRect/>
            </a:stretch>
          </p:blipFill>
          <p:spPr bwMode="auto">
            <a:xfrm>
              <a:off x="5116498" y="2132856"/>
              <a:ext cx="1327710" cy="1048891"/>
            </a:xfrm>
            <a:prstGeom prst="rect">
              <a:avLst/>
            </a:prstGeom>
            <a:noFill/>
          </p:spPr>
        </p:pic>
        <p:sp>
          <p:nvSpPr>
            <p:cNvPr id="51" name="textruta 50"/>
            <p:cNvSpPr txBox="1"/>
            <p:nvPr/>
          </p:nvSpPr>
          <p:spPr>
            <a:xfrm>
              <a:off x="4716016" y="1844824"/>
              <a:ext cx="2123728" cy="369332"/>
            </a:xfrm>
            <a:prstGeom prst="rect">
              <a:avLst/>
            </a:prstGeom>
            <a:noFill/>
            <a:effectLst>
              <a:outerShdw blurRad="50800" dist="38100" dir="2700000" algn="tl" rotWithShape="0">
                <a:prstClr val="black">
                  <a:alpha val="40000"/>
                </a:prstClr>
              </a:outerShdw>
            </a:effectLst>
          </p:spPr>
          <p:txBody>
            <a:bodyPr wrap="square" rtlCol="0">
              <a:spAutoFit/>
            </a:bodyPr>
            <a:lstStyle/>
            <a:p>
              <a:pPr marL="342900" indent="-342900" algn="ctr"/>
              <a:r>
                <a:rPr lang="sv-SE" b="1" dirty="0" smtClean="0">
                  <a:solidFill>
                    <a:schemeClr val="bg1"/>
                  </a:solidFill>
                  <a:effectLst>
                    <a:outerShdw blurRad="38100" dist="38100" dir="2700000" algn="tl">
                      <a:srgbClr val="000000">
                        <a:alpha val="43137"/>
                      </a:srgbClr>
                    </a:outerShdw>
                  </a:effectLst>
                </a:rPr>
                <a:t>Romerska senaten</a:t>
              </a:r>
              <a:endParaRPr lang="sv-SE" b="1" dirty="0">
                <a:solidFill>
                  <a:schemeClr val="bg1"/>
                </a:solidFill>
                <a:effectLst>
                  <a:outerShdw blurRad="38100" dist="38100" dir="2700000" algn="tl">
                    <a:srgbClr val="000000">
                      <a:alpha val="43137"/>
                    </a:srgbClr>
                  </a:outerShdw>
                </a:effectLst>
              </a:endParaRPr>
            </a:p>
          </p:txBody>
        </p:sp>
      </p:grpSp>
      <p:sp>
        <p:nvSpPr>
          <p:cNvPr id="62" name="textruta 61"/>
          <p:cNvSpPr txBox="1"/>
          <p:nvPr/>
        </p:nvSpPr>
        <p:spPr>
          <a:xfrm rot="20134645">
            <a:off x="6211110" y="4065720"/>
            <a:ext cx="2088232" cy="646331"/>
          </a:xfrm>
          <a:prstGeom prst="rect">
            <a:avLst/>
          </a:prstGeom>
          <a:noFill/>
          <a:effectLst>
            <a:outerShdw blurRad="50800" dist="38100" dir="2700000" algn="tl" rotWithShape="0">
              <a:prstClr val="black">
                <a:alpha val="40000"/>
              </a:prstClr>
            </a:outerShdw>
          </a:effectLst>
        </p:spPr>
        <p:txBody>
          <a:bodyPr wrap="square" rtlCol="0">
            <a:spAutoFit/>
          </a:bodyPr>
          <a:lstStyle/>
          <a:p>
            <a:pPr marL="342900" indent="-342900" algn="ctr"/>
            <a:r>
              <a:rPr lang="sv-SE" b="1" dirty="0" err="1" smtClean="0">
                <a:solidFill>
                  <a:schemeClr val="bg1"/>
                </a:solidFill>
                <a:effectLst>
                  <a:outerShdw blurRad="38100" dist="38100" dir="2700000" algn="tl">
                    <a:srgbClr val="000000">
                      <a:alpha val="43137"/>
                    </a:srgbClr>
                  </a:outerShdw>
                </a:effectLst>
              </a:rPr>
              <a:t>Seleukidiska</a:t>
            </a:r>
            <a:r>
              <a:rPr lang="sv-SE" b="1" dirty="0" smtClean="0">
                <a:solidFill>
                  <a:schemeClr val="bg1"/>
                </a:solidFill>
                <a:effectLst>
                  <a:outerShdw blurRad="38100" dist="38100" dir="2700000" algn="tl">
                    <a:srgbClr val="000000">
                      <a:alpha val="43137"/>
                    </a:srgbClr>
                  </a:outerShdw>
                </a:effectLst>
              </a:rPr>
              <a:t> riket upphör</a:t>
            </a:r>
            <a:endParaRPr lang="sv-SE" b="1" dirty="0">
              <a:solidFill>
                <a:schemeClr val="bg1"/>
              </a:solidFill>
              <a:effectLst>
                <a:outerShdw blurRad="38100" dist="38100" dir="2700000" algn="tl">
                  <a:srgbClr val="000000">
                    <a:alpha val="43137"/>
                  </a:srgbClr>
                </a:outerShdw>
              </a:effectLst>
            </a:endParaRPr>
          </a:p>
        </p:txBody>
      </p:sp>
      <p:sp>
        <p:nvSpPr>
          <p:cNvPr id="63" name="textruta 62"/>
          <p:cNvSpPr txBox="1"/>
          <p:nvPr/>
        </p:nvSpPr>
        <p:spPr>
          <a:xfrm rot="20134645">
            <a:off x="3339971" y="3807276"/>
            <a:ext cx="1883035" cy="646331"/>
          </a:xfrm>
          <a:prstGeom prst="rect">
            <a:avLst/>
          </a:prstGeom>
          <a:noFill/>
          <a:effectLst>
            <a:outerShdw blurRad="50800" dist="38100" dir="2700000" algn="tl" rotWithShape="0">
              <a:prstClr val="black">
                <a:alpha val="40000"/>
              </a:prstClr>
            </a:outerShdw>
          </a:effectLst>
        </p:spPr>
        <p:txBody>
          <a:bodyPr wrap="square" rtlCol="0">
            <a:spAutoFit/>
          </a:bodyPr>
          <a:lstStyle/>
          <a:p>
            <a:pPr marL="342900" indent="-342900" algn="ctr"/>
            <a:r>
              <a:rPr lang="sv-SE" b="1" dirty="0" smtClean="0">
                <a:solidFill>
                  <a:schemeClr val="bg1"/>
                </a:solidFill>
                <a:effectLst>
                  <a:outerShdw blurRad="38100" dist="38100" dir="2700000" algn="tl">
                    <a:srgbClr val="000000">
                      <a:alpha val="43137"/>
                    </a:srgbClr>
                  </a:outerShdw>
                </a:effectLst>
              </a:rPr>
              <a:t>Makedoniska riket upphör</a:t>
            </a:r>
            <a:endParaRPr lang="sv-SE"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729642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anim calcmode="lin" valueType="num">
                                      <p:cBhvr>
                                        <p:cTn id="7" dur="500" fill="hold"/>
                                        <p:tgtEl>
                                          <p:spTgt spid="56"/>
                                        </p:tgtEl>
                                        <p:attrNameLst>
                                          <p:attrName>ppt_w</p:attrName>
                                        </p:attrNameLst>
                                      </p:cBhvr>
                                      <p:tavLst>
                                        <p:tav tm="0">
                                          <p:val>
                                            <p:fltVal val="0"/>
                                          </p:val>
                                        </p:tav>
                                        <p:tav tm="100000">
                                          <p:val>
                                            <p:strVal val="#ppt_w"/>
                                          </p:val>
                                        </p:tav>
                                      </p:tavLst>
                                    </p:anim>
                                    <p:anim calcmode="lin" valueType="num">
                                      <p:cBhvr>
                                        <p:cTn id="8" dur="500" fill="hold"/>
                                        <p:tgtEl>
                                          <p:spTgt spid="56"/>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71"/>
                                        </p:tgtEl>
                                        <p:attrNameLst>
                                          <p:attrName>style.visibility</p:attrName>
                                        </p:attrNameLst>
                                      </p:cBhvr>
                                      <p:to>
                                        <p:strVal val="visible"/>
                                      </p:to>
                                    </p:set>
                                    <p:anim calcmode="lin" valueType="num">
                                      <p:cBhvr>
                                        <p:cTn id="13" dur="500" fill="hold"/>
                                        <p:tgtEl>
                                          <p:spTgt spid="71"/>
                                        </p:tgtEl>
                                        <p:attrNameLst>
                                          <p:attrName>ppt_w</p:attrName>
                                        </p:attrNameLst>
                                      </p:cBhvr>
                                      <p:tavLst>
                                        <p:tav tm="0">
                                          <p:val>
                                            <p:fltVal val="0"/>
                                          </p:val>
                                        </p:tav>
                                        <p:tav tm="100000">
                                          <p:val>
                                            <p:strVal val="#ppt_w"/>
                                          </p:val>
                                        </p:tav>
                                      </p:tavLst>
                                    </p:anim>
                                    <p:anim calcmode="lin" valueType="num">
                                      <p:cBhvr>
                                        <p:cTn id="14" dur="500" fill="hold"/>
                                        <p:tgtEl>
                                          <p:spTgt spid="71"/>
                                        </p:tgtEl>
                                        <p:attrNameLst>
                                          <p:attrName>ppt_h</p:attrName>
                                        </p:attrNameLst>
                                      </p:cBhvr>
                                      <p:tavLst>
                                        <p:tav tm="0">
                                          <p:val>
                                            <p:fltVal val="0"/>
                                          </p:val>
                                        </p:tav>
                                        <p:tav tm="100000">
                                          <p:val>
                                            <p:strVal val="#ppt_h"/>
                                          </p:val>
                                        </p:tav>
                                      </p:tavLst>
                                    </p:anim>
                                  </p:childTnLst>
                                </p:cTn>
                              </p:par>
                            </p:childTnLst>
                          </p:cTn>
                        </p:par>
                        <p:par>
                          <p:cTn id="15" fill="hold">
                            <p:stCondLst>
                              <p:cond delay="500"/>
                            </p:stCondLst>
                            <p:childTnLst>
                              <p:par>
                                <p:cTn id="16" presetID="1" presetClass="entr" presetSubtype="0"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childTnLst>
                                </p:cTn>
                              </p:par>
                            </p:childTnLst>
                          </p:cTn>
                        </p:par>
                        <p:par>
                          <p:cTn id="18" fill="hold">
                            <p:stCondLst>
                              <p:cond delay="500"/>
                            </p:stCondLst>
                            <p:childTnLst>
                              <p:par>
                                <p:cTn id="19" presetID="1" presetClass="entr" presetSubtype="0" fill="hold" grpId="0" nodeType="afterEffect">
                                  <p:stCondLst>
                                    <p:cond delay="0"/>
                                  </p:stCondLst>
                                  <p:childTnLst>
                                    <p:set>
                                      <p:cBhvr>
                                        <p:cTn id="20" dur="1" fill="hold">
                                          <p:stCondLst>
                                            <p:cond delay="0"/>
                                          </p:stCondLst>
                                        </p:cTn>
                                        <p:tgtEl>
                                          <p:spTgt spid="6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60"/>
                                        </p:tgtEl>
                                        <p:attrNameLst>
                                          <p:attrName>style.visibility</p:attrName>
                                        </p:attrNameLst>
                                      </p:cBhvr>
                                      <p:to>
                                        <p:strVal val="visible"/>
                                      </p:to>
                                    </p:set>
                                    <p:animEffect transition="in" filter="wipe(left)">
                                      <p:cBhvr>
                                        <p:cTn id="25" dur="500"/>
                                        <p:tgtEl>
                                          <p:spTgt spid="60"/>
                                        </p:tgtEl>
                                      </p:cBhvr>
                                    </p:animEffect>
                                  </p:childTnLst>
                                </p:cTn>
                              </p:par>
                            </p:childTnLst>
                          </p:cTn>
                        </p:par>
                        <p:par>
                          <p:cTn id="26" fill="hold">
                            <p:stCondLst>
                              <p:cond delay="500"/>
                            </p:stCondLst>
                            <p:childTnLst>
                              <p:par>
                                <p:cTn id="27" presetID="23" presetClass="entr" presetSubtype="16" fill="hold" grpId="0" nodeType="afterEffect">
                                  <p:stCondLst>
                                    <p:cond delay="0"/>
                                  </p:stCondLst>
                                  <p:childTnLst>
                                    <p:set>
                                      <p:cBhvr>
                                        <p:cTn id="28" dur="1" fill="hold">
                                          <p:stCondLst>
                                            <p:cond delay="0"/>
                                          </p:stCondLst>
                                        </p:cTn>
                                        <p:tgtEl>
                                          <p:spTgt spid="55"/>
                                        </p:tgtEl>
                                        <p:attrNameLst>
                                          <p:attrName>style.visibility</p:attrName>
                                        </p:attrNameLst>
                                      </p:cBhvr>
                                      <p:to>
                                        <p:strVal val="visible"/>
                                      </p:to>
                                    </p:set>
                                    <p:anim calcmode="lin" valueType="num">
                                      <p:cBhvr>
                                        <p:cTn id="29" dur="500" fill="hold"/>
                                        <p:tgtEl>
                                          <p:spTgt spid="55"/>
                                        </p:tgtEl>
                                        <p:attrNameLst>
                                          <p:attrName>ppt_w</p:attrName>
                                        </p:attrNameLst>
                                      </p:cBhvr>
                                      <p:tavLst>
                                        <p:tav tm="0">
                                          <p:val>
                                            <p:fltVal val="0"/>
                                          </p:val>
                                        </p:tav>
                                        <p:tav tm="100000">
                                          <p:val>
                                            <p:strVal val="#ppt_w"/>
                                          </p:val>
                                        </p:tav>
                                      </p:tavLst>
                                    </p:anim>
                                    <p:anim calcmode="lin" valueType="num">
                                      <p:cBhvr>
                                        <p:cTn id="30" dur="500" fill="hold"/>
                                        <p:tgtEl>
                                          <p:spTgt spid="55"/>
                                        </p:tgtEl>
                                        <p:attrNameLst>
                                          <p:attrName>ppt_h</p:attrName>
                                        </p:attrNameLst>
                                      </p:cBhvr>
                                      <p:tavLst>
                                        <p:tav tm="0">
                                          <p:val>
                                            <p:fltVal val="0"/>
                                          </p:val>
                                        </p:tav>
                                        <p:tav tm="100000">
                                          <p:val>
                                            <p:strVal val="#ppt_h"/>
                                          </p:val>
                                        </p:tav>
                                      </p:tavLst>
                                    </p:anim>
                                  </p:childTnLst>
                                </p:cTn>
                              </p:par>
                            </p:childTnLst>
                          </p:cTn>
                        </p:par>
                        <p:par>
                          <p:cTn id="31" fill="hold">
                            <p:stCondLst>
                              <p:cond delay="1000"/>
                            </p:stCondLst>
                            <p:childTnLst>
                              <p:par>
                                <p:cTn id="32" presetID="1" presetClass="entr" presetSubtype="0" fill="hold" nodeType="afterEffect">
                                  <p:stCondLst>
                                    <p:cond delay="0"/>
                                  </p:stCondLst>
                                  <p:childTnLst>
                                    <p:set>
                                      <p:cBhvr>
                                        <p:cTn id="33" dur="1" fill="hold">
                                          <p:stCondLst>
                                            <p:cond delay="0"/>
                                          </p:stCondLst>
                                        </p:cTn>
                                        <p:tgtEl>
                                          <p:spTgt spid="52"/>
                                        </p:tgtEl>
                                        <p:attrNameLst>
                                          <p:attrName>style.visibility</p:attrName>
                                        </p:attrNameLst>
                                      </p:cBhvr>
                                      <p:to>
                                        <p:strVal val="visible"/>
                                      </p:to>
                                    </p:set>
                                  </p:childTnLst>
                                </p:cTn>
                              </p:par>
                            </p:childTnLst>
                          </p:cTn>
                        </p:par>
                        <p:par>
                          <p:cTn id="34" fill="hold">
                            <p:stCondLst>
                              <p:cond delay="1000"/>
                            </p:stCondLst>
                            <p:childTnLst>
                              <p:par>
                                <p:cTn id="35" presetID="1" presetClass="entr" presetSubtype="0" fill="hold" grpId="0" nodeType="afterEffect">
                                  <p:stCondLst>
                                    <p:cond delay="0"/>
                                  </p:stCondLst>
                                  <p:childTnLst>
                                    <p:set>
                                      <p:cBhvr>
                                        <p:cTn id="36" dur="1" fill="hold">
                                          <p:stCondLst>
                                            <p:cond delay="0"/>
                                          </p:stCondLst>
                                        </p:cTn>
                                        <p:tgtEl>
                                          <p:spTgt spid="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p:bldP spid="55" grpId="0" animBg="1"/>
      <p:bldP spid="62" grpId="0"/>
      <p:bldP spid="63"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ruta 3"/>
          <p:cNvSpPr txBox="1"/>
          <p:nvPr/>
        </p:nvSpPr>
        <p:spPr>
          <a:xfrm>
            <a:off x="928662" y="785794"/>
            <a:ext cx="7286676" cy="830997"/>
          </a:xfrm>
          <a:prstGeom prst="rect">
            <a:avLst/>
          </a:prstGeom>
          <a:noFill/>
          <a:effectLst>
            <a:outerShdw blurRad="50800" dist="38100" dir="2700000" algn="tl" rotWithShape="0">
              <a:prstClr val="black">
                <a:alpha val="40000"/>
              </a:prstClr>
            </a:outerShdw>
          </a:effectLst>
        </p:spPr>
        <p:txBody>
          <a:bodyPr wrap="square" rtlCol="0">
            <a:spAutoFit/>
          </a:bodyPr>
          <a:lstStyle/>
          <a:p>
            <a:r>
              <a:rPr lang="sv-SE" sz="4800" dirty="0" smtClean="0">
                <a:solidFill>
                  <a:srgbClr val="FFC000"/>
                </a:solidFill>
                <a:latin typeface="Berlin Sans FB Demi" pitchFamily="34" charset="0"/>
              </a:rPr>
              <a:t>Daniel 11:16</a:t>
            </a:r>
            <a:endParaRPr lang="sv-SE" sz="4800" dirty="0">
              <a:solidFill>
                <a:srgbClr val="FFC000"/>
              </a:solidFill>
              <a:latin typeface="Berlin Sans FB Demi" pitchFamily="34" charset="0"/>
            </a:endParaRPr>
          </a:p>
        </p:txBody>
      </p:sp>
      <p:sp>
        <p:nvSpPr>
          <p:cNvPr id="5" name="textruta 4"/>
          <p:cNvSpPr txBox="1"/>
          <p:nvPr/>
        </p:nvSpPr>
        <p:spPr>
          <a:xfrm>
            <a:off x="1071538" y="1928802"/>
            <a:ext cx="7172870" cy="2062103"/>
          </a:xfrm>
          <a:prstGeom prst="rect">
            <a:avLst/>
          </a:prstGeom>
          <a:noFill/>
          <a:effectLst>
            <a:outerShdw blurRad="50800" dist="38100" dir="2700000" algn="tl" rotWithShape="0">
              <a:prstClr val="black">
                <a:alpha val="40000"/>
              </a:prstClr>
            </a:outerShdw>
          </a:effectLst>
        </p:spPr>
        <p:txBody>
          <a:bodyPr wrap="square" rtlCol="0">
            <a:spAutoFit/>
          </a:bodyPr>
          <a:lstStyle/>
          <a:p>
            <a:r>
              <a:rPr lang="sv-SE" sz="3200" smtClean="0">
                <a:solidFill>
                  <a:schemeClr val="bg1"/>
                </a:solidFill>
                <a:effectLst>
                  <a:outerShdw blurRad="38100" dist="38100" dir="2700000" algn="tl">
                    <a:srgbClr val="000000">
                      <a:alpha val="43137"/>
                    </a:srgbClr>
                  </a:outerShdw>
                </a:effectLst>
                <a:latin typeface="Arial Rounded MT Bold" pitchFamily="34" charset="0"/>
              </a:rPr>
              <a:t>”… </a:t>
            </a:r>
            <a:r>
              <a:rPr lang="sv-SE" sz="3200" dirty="0" smtClean="0">
                <a:solidFill>
                  <a:schemeClr val="bg1"/>
                </a:solidFill>
                <a:effectLst>
                  <a:outerShdw blurRad="38100" dist="38100" dir="2700000" algn="tl">
                    <a:srgbClr val="000000">
                      <a:alpha val="43137"/>
                    </a:srgbClr>
                  </a:outerShdw>
                </a:effectLst>
                <a:latin typeface="Arial Rounded MT Bold" pitchFamily="34" charset="0"/>
              </a:rPr>
              <a:t>Han </a:t>
            </a:r>
            <a:r>
              <a:rPr lang="sv-SE" sz="3200" dirty="0" smtClean="0">
                <a:solidFill>
                  <a:schemeClr val="tx1">
                    <a:lumMod val="50000"/>
                    <a:lumOff val="50000"/>
                  </a:schemeClr>
                </a:solidFill>
                <a:effectLst>
                  <a:outerShdw blurRad="38100" dist="38100" dir="2700000" algn="tl">
                    <a:srgbClr val="000000">
                      <a:alpha val="43137"/>
                    </a:srgbClr>
                  </a:outerShdw>
                </a:effectLst>
                <a:latin typeface="Arial Rounded MT Bold" pitchFamily="34" charset="0"/>
              </a:rPr>
              <a:t>[Rom]</a:t>
            </a:r>
            <a:r>
              <a:rPr lang="sv-SE" sz="3200" dirty="0" smtClean="0">
                <a:solidFill>
                  <a:schemeClr val="bg1"/>
                </a:solidFill>
                <a:effectLst>
                  <a:outerShdw blurRad="38100" dist="38100" dir="2700000" algn="tl">
                    <a:srgbClr val="000000">
                      <a:alpha val="43137"/>
                    </a:srgbClr>
                  </a:outerShdw>
                </a:effectLst>
                <a:latin typeface="Arial Rounded MT Bold" pitchFamily="34" charset="0"/>
              </a:rPr>
              <a:t> skall sätta sig fast i </a:t>
            </a:r>
            <a:r>
              <a:rPr lang="sv-SE" sz="3200" dirty="0" smtClean="0">
                <a:solidFill>
                  <a:srgbClr val="FFFF00"/>
                </a:solidFill>
                <a:effectLst>
                  <a:outerShdw blurRad="38100" dist="38100" dir="2700000" algn="tl">
                    <a:srgbClr val="000000">
                      <a:alpha val="43137"/>
                    </a:srgbClr>
                  </a:outerShdw>
                </a:effectLst>
                <a:latin typeface="Arial Rounded MT Bold" pitchFamily="34" charset="0"/>
              </a:rPr>
              <a:t>"det härliga landet” </a:t>
            </a:r>
            <a:r>
              <a:rPr lang="sv-SE" sz="3200" dirty="0" smtClean="0">
                <a:solidFill>
                  <a:schemeClr val="tx1">
                    <a:lumMod val="50000"/>
                    <a:lumOff val="50000"/>
                  </a:schemeClr>
                </a:solidFill>
                <a:effectLst>
                  <a:outerShdw blurRad="38100" dist="38100" dir="2700000" algn="tl">
                    <a:srgbClr val="000000">
                      <a:alpha val="43137"/>
                    </a:srgbClr>
                  </a:outerShdw>
                </a:effectLst>
                <a:latin typeface="Arial Rounded MT Bold" pitchFamily="34" charset="0"/>
              </a:rPr>
              <a:t>[Israel]</a:t>
            </a:r>
            <a:r>
              <a:rPr lang="sv-SE" sz="3200" dirty="0" smtClean="0">
                <a:solidFill>
                  <a:schemeClr val="bg1"/>
                </a:solidFill>
                <a:effectLst>
                  <a:outerShdw blurRad="38100" dist="38100" dir="2700000" algn="tl">
                    <a:srgbClr val="000000">
                      <a:alpha val="43137"/>
                    </a:srgbClr>
                  </a:outerShdw>
                </a:effectLst>
                <a:latin typeface="Arial Rounded MT Bold" pitchFamily="34" charset="0"/>
              </a:rPr>
              <a:t>, och förstörelse skall komma genom hans </a:t>
            </a:r>
            <a:r>
              <a:rPr lang="sv-SE" sz="3200" smtClean="0">
                <a:solidFill>
                  <a:schemeClr val="bg1"/>
                </a:solidFill>
                <a:effectLst>
                  <a:outerShdw blurRad="38100" dist="38100" dir="2700000" algn="tl">
                    <a:srgbClr val="000000">
                      <a:alpha val="43137"/>
                    </a:srgbClr>
                  </a:outerShdw>
                </a:effectLst>
                <a:latin typeface="Arial Rounded MT Bold" pitchFamily="34" charset="0"/>
              </a:rPr>
              <a:t>hand.”</a:t>
            </a:r>
            <a:endParaRPr lang="sv-SE" sz="3200" dirty="0" smtClean="0">
              <a:solidFill>
                <a:schemeClr val="bg1"/>
              </a:solidFill>
              <a:effectLst>
                <a:outerShdw blurRad="38100" dist="38100" dir="2700000" algn="tl">
                  <a:srgbClr val="000000">
                    <a:alpha val="43137"/>
                  </a:srgbClr>
                </a:outerShdw>
              </a:effectLst>
              <a:latin typeface="Arial Rounded MT Bold" pitchFamily="34" charset="0"/>
            </a:endParaRPr>
          </a:p>
        </p:txBody>
      </p:sp>
      <p:sp>
        <p:nvSpPr>
          <p:cNvPr id="7" name="textruta 6"/>
          <p:cNvSpPr txBox="1"/>
          <p:nvPr/>
        </p:nvSpPr>
        <p:spPr>
          <a:xfrm>
            <a:off x="5580112" y="6156012"/>
            <a:ext cx="2648336" cy="369332"/>
          </a:xfrm>
          <a:prstGeom prst="rect">
            <a:avLst/>
          </a:prstGeom>
          <a:noFill/>
          <a:effectLst>
            <a:outerShdw blurRad="50800" dist="38100" dir="2700000" algn="tl" rotWithShape="0">
              <a:prstClr val="black">
                <a:alpha val="40000"/>
              </a:prstClr>
            </a:outerShdw>
          </a:effectLst>
        </p:spPr>
        <p:txBody>
          <a:bodyPr wrap="square" rtlCol="0">
            <a:spAutoFit/>
          </a:bodyPr>
          <a:lstStyle/>
          <a:p>
            <a:pPr marL="342900" indent="-342900" algn="r"/>
            <a:r>
              <a:rPr lang="sv-SE" b="1" dirty="0" smtClean="0">
                <a:solidFill>
                  <a:schemeClr val="bg1"/>
                </a:solidFill>
              </a:rPr>
              <a:t>1981 års översättning</a:t>
            </a:r>
            <a:endParaRPr lang="sv-SE" b="1" dirty="0">
              <a:solidFill>
                <a:schemeClr val="bg1"/>
              </a:solidFill>
            </a:endParaRPr>
          </a:p>
        </p:txBody>
      </p:sp>
      <p:grpSp>
        <p:nvGrpSpPr>
          <p:cNvPr id="6" name="Grupp 5"/>
          <p:cNvGrpSpPr/>
          <p:nvPr/>
        </p:nvGrpSpPr>
        <p:grpSpPr>
          <a:xfrm>
            <a:off x="179512" y="-27384"/>
            <a:ext cx="8640960" cy="1243300"/>
            <a:chOff x="179512" y="-27384"/>
            <a:chExt cx="8640960" cy="1243300"/>
          </a:xfrm>
        </p:grpSpPr>
        <p:sp>
          <p:nvSpPr>
            <p:cNvPr id="8" name="Femhörning 7"/>
            <p:cNvSpPr/>
            <p:nvPr/>
          </p:nvSpPr>
          <p:spPr>
            <a:xfrm>
              <a:off x="323528" y="-27384"/>
              <a:ext cx="720080" cy="360040"/>
            </a:xfrm>
            <a:prstGeom prst="homePlate">
              <a:avLst/>
            </a:prstGeom>
            <a:solidFill>
              <a:schemeClr val="bg1">
                <a:lumMod val="6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sv-SE"/>
            </a:p>
          </p:txBody>
        </p:sp>
        <p:cxnSp>
          <p:nvCxnSpPr>
            <p:cNvPr id="9" name="Rak pil 8"/>
            <p:cNvCxnSpPr/>
            <p:nvPr/>
          </p:nvCxnSpPr>
          <p:spPr>
            <a:xfrm rot="5400000" flipH="1" flipV="1">
              <a:off x="144302" y="493512"/>
              <a:ext cx="359246" cy="794"/>
            </a:xfrm>
            <a:prstGeom prst="straightConnector1">
              <a:avLst/>
            </a:prstGeom>
            <a:ln w="38100">
              <a:solidFill>
                <a:srgbClr val="FF0000"/>
              </a:solidFill>
              <a:tailEnd type="non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0" name="textruta 9"/>
            <p:cNvSpPr txBox="1"/>
            <p:nvPr/>
          </p:nvSpPr>
          <p:spPr>
            <a:xfrm>
              <a:off x="179512" y="673532"/>
              <a:ext cx="648072" cy="523220"/>
            </a:xfrm>
            <a:prstGeom prst="rect">
              <a:avLst/>
            </a:prstGeom>
            <a:noFill/>
          </p:spPr>
          <p:txBody>
            <a:bodyPr wrap="square" rtlCol="0">
              <a:spAutoFit/>
            </a:bodyPr>
            <a:lstStyle/>
            <a:p>
              <a:r>
                <a:rPr lang="sv-SE" sz="1400" b="1" dirty="0" smtClean="0">
                  <a:solidFill>
                    <a:schemeClr val="bg1"/>
                  </a:solidFill>
                </a:rPr>
                <a:t>539 </a:t>
              </a:r>
              <a:r>
                <a:rPr lang="sv-SE" sz="1400" b="1" dirty="0" err="1" smtClean="0">
                  <a:solidFill>
                    <a:schemeClr val="bg1"/>
                  </a:solidFill>
                </a:rPr>
                <a:t>f.Kr</a:t>
              </a:r>
              <a:endParaRPr lang="sv-SE" sz="1400" b="1" dirty="0">
                <a:solidFill>
                  <a:schemeClr val="bg1"/>
                </a:solidFill>
              </a:endParaRPr>
            </a:p>
          </p:txBody>
        </p:sp>
        <p:sp>
          <p:nvSpPr>
            <p:cNvPr id="11" name="V-form 10"/>
            <p:cNvSpPr/>
            <p:nvPr/>
          </p:nvSpPr>
          <p:spPr>
            <a:xfrm>
              <a:off x="899592" y="-27384"/>
              <a:ext cx="792088" cy="360040"/>
            </a:xfrm>
            <a:prstGeom prst="chevron">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sv-SE">
                <a:solidFill>
                  <a:schemeClr val="tx1"/>
                </a:solidFill>
              </a:endParaRPr>
            </a:p>
          </p:txBody>
        </p:sp>
        <p:sp>
          <p:nvSpPr>
            <p:cNvPr id="12" name="V-form 11"/>
            <p:cNvSpPr/>
            <p:nvPr/>
          </p:nvSpPr>
          <p:spPr>
            <a:xfrm>
              <a:off x="1547664" y="-27384"/>
              <a:ext cx="2304256" cy="360040"/>
            </a:xfrm>
            <a:prstGeom prst="chevron">
              <a:avLst/>
            </a:prstGeom>
            <a:solidFill>
              <a:schemeClr val="tx1">
                <a:lumMod val="75000"/>
                <a:lumOff val="25000"/>
              </a:schemeClr>
            </a:solidFill>
          </p:spPr>
          <p:style>
            <a:lnRef idx="0">
              <a:schemeClr val="dk1"/>
            </a:lnRef>
            <a:fillRef idx="3">
              <a:schemeClr val="dk1"/>
            </a:fillRef>
            <a:effectRef idx="3">
              <a:schemeClr val="dk1"/>
            </a:effectRef>
            <a:fontRef idx="minor">
              <a:schemeClr val="lt1"/>
            </a:fontRef>
          </p:style>
          <p:txBody>
            <a:bodyPr rtlCol="0" anchor="ctr"/>
            <a:lstStyle/>
            <a:p>
              <a:pPr algn="ctr"/>
              <a:endParaRPr lang="sv-SE">
                <a:solidFill>
                  <a:schemeClr val="tx1"/>
                </a:solidFill>
              </a:endParaRPr>
            </a:p>
          </p:txBody>
        </p:sp>
        <p:sp>
          <p:nvSpPr>
            <p:cNvPr id="13" name="V-form 12"/>
            <p:cNvSpPr/>
            <p:nvPr/>
          </p:nvSpPr>
          <p:spPr>
            <a:xfrm>
              <a:off x="3707904" y="-27384"/>
              <a:ext cx="4536504" cy="360040"/>
            </a:xfrm>
            <a:prstGeom prst="chevron">
              <a:avLst/>
            </a:prstGeom>
            <a:gradFill>
              <a:gsLst>
                <a:gs pos="0">
                  <a:srgbClr val="4C216D"/>
                </a:gs>
                <a:gs pos="90000">
                  <a:srgbClr val="C00000"/>
                </a:gs>
              </a:gsLst>
              <a:lin ang="5400000" scaled="0"/>
            </a:gradFill>
          </p:spPr>
          <p:style>
            <a:lnRef idx="0">
              <a:schemeClr val="dk1"/>
            </a:lnRef>
            <a:fillRef idx="3">
              <a:schemeClr val="dk1"/>
            </a:fillRef>
            <a:effectRef idx="3">
              <a:schemeClr val="dk1"/>
            </a:effectRef>
            <a:fontRef idx="minor">
              <a:schemeClr val="lt1"/>
            </a:fontRef>
          </p:style>
          <p:txBody>
            <a:bodyPr rtlCol="0" anchor="ctr"/>
            <a:lstStyle/>
            <a:p>
              <a:pPr algn="ctr"/>
              <a:endParaRPr lang="sv-SE">
                <a:solidFill>
                  <a:schemeClr val="tx1"/>
                </a:solidFill>
              </a:endParaRPr>
            </a:p>
          </p:txBody>
        </p:sp>
        <p:sp>
          <p:nvSpPr>
            <p:cNvPr id="14" name="V-form 13"/>
            <p:cNvSpPr/>
            <p:nvPr/>
          </p:nvSpPr>
          <p:spPr>
            <a:xfrm>
              <a:off x="8100392" y="-27384"/>
              <a:ext cx="720080" cy="360040"/>
            </a:xfrm>
            <a:prstGeom prst="chevron">
              <a:avLst>
                <a:gd name="adj" fmla="val 0"/>
              </a:avLst>
            </a:prstGeom>
            <a:solidFill>
              <a:schemeClr val="accent1">
                <a:lumMod val="50000"/>
              </a:schemeClr>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sv-SE">
                <a:solidFill>
                  <a:schemeClr val="tx1"/>
                </a:solidFill>
              </a:endParaRPr>
            </a:p>
          </p:txBody>
        </p:sp>
        <p:cxnSp>
          <p:nvCxnSpPr>
            <p:cNvPr id="15" name="Rak pil 14"/>
            <p:cNvCxnSpPr/>
            <p:nvPr/>
          </p:nvCxnSpPr>
          <p:spPr>
            <a:xfrm rot="5400000" flipH="1" flipV="1">
              <a:off x="7898600" y="511882"/>
              <a:ext cx="359246" cy="794"/>
            </a:xfrm>
            <a:prstGeom prst="straightConnector1">
              <a:avLst/>
            </a:prstGeom>
            <a:ln w="38100">
              <a:solidFill>
                <a:srgbClr val="FF0000"/>
              </a:solidFill>
              <a:tailEnd type="non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6" name="textruta 15"/>
            <p:cNvSpPr txBox="1"/>
            <p:nvPr/>
          </p:nvSpPr>
          <p:spPr>
            <a:xfrm>
              <a:off x="7668344" y="692696"/>
              <a:ext cx="792088" cy="523220"/>
            </a:xfrm>
            <a:prstGeom prst="rect">
              <a:avLst/>
            </a:prstGeom>
            <a:noFill/>
          </p:spPr>
          <p:txBody>
            <a:bodyPr wrap="square" rtlCol="0">
              <a:spAutoFit/>
            </a:bodyPr>
            <a:lstStyle/>
            <a:p>
              <a:pPr algn="ctr"/>
              <a:r>
                <a:rPr lang="sv-SE" sz="1400" b="1" dirty="0" smtClean="0">
                  <a:solidFill>
                    <a:schemeClr val="bg1"/>
                  </a:solidFill>
                </a:rPr>
                <a:t>Ändens tid</a:t>
              </a:r>
              <a:endParaRPr lang="sv-SE" sz="1400" b="1" dirty="0">
                <a:solidFill>
                  <a:schemeClr val="bg1"/>
                </a:solidFill>
              </a:endParaRPr>
            </a:p>
          </p:txBody>
        </p:sp>
        <p:cxnSp>
          <p:nvCxnSpPr>
            <p:cNvPr id="17" name="Rak pil 16"/>
            <p:cNvCxnSpPr/>
            <p:nvPr/>
          </p:nvCxnSpPr>
          <p:spPr>
            <a:xfrm rot="5400000" flipH="1" flipV="1">
              <a:off x="1921793" y="345951"/>
              <a:ext cx="691902" cy="1588"/>
            </a:xfrm>
            <a:prstGeom prst="straightConnector1">
              <a:avLst/>
            </a:prstGeom>
            <a:ln w="38100">
              <a:solidFill>
                <a:srgbClr val="FF0000"/>
              </a:solidFill>
              <a:tailEnd type="non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8" name="textruta 17"/>
            <p:cNvSpPr txBox="1"/>
            <p:nvPr/>
          </p:nvSpPr>
          <p:spPr>
            <a:xfrm>
              <a:off x="2123728" y="672951"/>
              <a:ext cx="360040" cy="307777"/>
            </a:xfrm>
            <a:prstGeom prst="rect">
              <a:avLst/>
            </a:prstGeom>
            <a:noFill/>
          </p:spPr>
          <p:txBody>
            <a:bodyPr wrap="square" rtlCol="0">
              <a:spAutoFit/>
            </a:bodyPr>
            <a:lstStyle/>
            <a:p>
              <a:r>
                <a:rPr lang="sv-SE" sz="1400" b="1" dirty="0" smtClean="0">
                  <a:solidFill>
                    <a:schemeClr val="bg1"/>
                  </a:solidFill>
                  <a:effectLst>
                    <a:outerShdw blurRad="38100" dist="38100" dir="2700000" algn="tl">
                      <a:srgbClr val="000000">
                        <a:alpha val="43137"/>
                      </a:srgbClr>
                    </a:outerShdw>
                  </a:effectLst>
                </a:rPr>
                <a:t>0</a:t>
              </a:r>
              <a:endParaRPr lang="sv-SE" sz="1400" b="1" dirty="0">
                <a:solidFill>
                  <a:schemeClr val="bg1"/>
                </a:solidFill>
                <a:effectLst>
                  <a:outerShdw blurRad="38100" dist="38100" dir="2700000" algn="tl">
                    <a:srgbClr val="000000">
                      <a:alpha val="43137"/>
                    </a:srgbClr>
                  </a:outerShdw>
                </a:effectLst>
              </a:endParaRPr>
            </a:p>
          </p:txBody>
        </p:sp>
      </p:grpSp>
      <p:cxnSp>
        <p:nvCxnSpPr>
          <p:cNvPr id="19" name="Rak pil 18"/>
          <p:cNvCxnSpPr/>
          <p:nvPr/>
        </p:nvCxnSpPr>
        <p:spPr>
          <a:xfrm rot="5400000" flipH="1" flipV="1">
            <a:off x="1655676" y="368660"/>
            <a:ext cx="576064" cy="216024"/>
          </a:xfrm>
          <a:prstGeom prst="straightConnector1">
            <a:avLst/>
          </a:prstGeom>
          <a:ln w="44450">
            <a:solidFill>
              <a:srgbClr val="C00000"/>
            </a:solidFill>
            <a:headEnd type="none"/>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56644165"/>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ruta 3"/>
          <p:cNvSpPr txBox="1"/>
          <p:nvPr/>
        </p:nvSpPr>
        <p:spPr>
          <a:xfrm>
            <a:off x="928662" y="785794"/>
            <a:ext cx="7286676" cy="830997"/>
          </a:xfrm>
          <a:prstGeom prst="rect">
            <a:avLst/>
          </a:prstGeom>
          <a:noFill/>
          <a:effectLst>
            <a:outerShdw blurRad="50800" dist="38100" dir="2700000" algn="tl" rotWithShape="0">
              <a:prstClr val="black">
                <a:alpha val="40000"/>
              </a:prstClr>
            </a:outerShdw>
          </a:effectLst>
        </p:spPr>
        <p:txBody>
          <a:bodyPr wrap="square" rtlCol="0">
            <a:spAutoFit/>
          </a:bodyPr>
          <a:lstStyle/>
          <a:p>
            <a:r>
              <a:rPr lang="sv-SE" sz="4800" dirty="0" smtClean="0">
                <a:solidFill>
                  <a:srgbClr val="FFC000"/>
                </a:solidFill>
                <a:latin typeface="Berlin Sans FB Demi" pitchFamily="34" charset="0"/>
              </a:rPr>
              <a:t>Daniel 8:9</a:t>
            </a:r>
            <a:endParaRPr lang="sv-SE" sz="4800" dirty="0">
              <a:solidFill>
                <a:srgbClr val="FFC000"/>
              </a:solidFill>
              <a:latin typeface="Berlin Sans FB Demi" pitchFamily="34" charset="0"/>
            </a:endParaRPr>
          </a:p>
        </p:txBody>
      </p:sp>
      <p:sp>
        <p:nvSpPr>
          <p:cNvPr id="5" name="textruta 4"/>
          <p:cNvSpPr txBox="1"/>
          <p:nvPr/>
        </p:nvSpPr>
        <p:spPr>
          <a:xfrm>
            <a:off x="1071538" y="1928802"/>
            <a:ext cx="7172870" cy="4401205"/>
          </a:xfrm>
          <a:prstGeom prst="rect">
            <a:avLst/>
          </a:prstGeom>
          <a:noFill/>
          <a:effectLst>
            <a:outerShdw blurRad="50800" dist="38100" dir="2700000" algn="tl" rotWithShape="0">
              <a:prstClr val="black">
                <a:alpha val="40000"/>
              </a:prstClr>
            </a:outerShdw>
          </a:effectLst>
        </p:spPr>
        <p:txBody>
          <a:bodyPr wrap="square" rtlCol="0">
            <a:spAutoFit/>
          </a:bodyPr>
          <a:lstStyle/>
          <a:p>
            <a:r>
              <a:rPr lang="sv-SE" sz="4000" dirty="0" smtClean="0">
                <a:solidFill>
                  <a:schemeClr val="bg1"/>
                </a:solidFill>
                <a:effectLst>
                  <a:outerShdw blurRad="38100" dist="38100" dir="2700000" algn="tl">
                    <a:srgbClr val="000000">
                      <a:alpha val="43137"/>
                    </a:srgbClr>
                  </a:outerShdw>
                </a:effectLst>
                <a:latin typeface="Arial Rounded MT Bold" pitchFamily="34" charset="0"/>
              </a:rPr>
              <a:t>”Från </a:t>
            </a:r>
            <a:r>
              <a:rPr lang="sv-SE" sz="4000" dirty="0" smtClean="0">
                <a:solidFill>
                  <a:schemeClr val="bg1"/>
                </a:solidFill>
                <a:effectLst>
                  <a:outerShdw blurRad="38100" dist="38100" dir="2700000" algn="tl">
                    <a:srgbClr val="000000">
                      <a:alpha val="43137"/>
                    </a:srgbClr>
                  </a:outerShdw>
                </a:effectLst>
                <a:latin typeface="Arial Rounded MT Bold" pitchFamily="34" charset="0"/>
              </a:rPr>
              <a:t>ett av dem sköt ett nytt litet horn ut, som växte till kraftigt mot </a:t>
            </a:r>
            <a:br>
              <a:rPr lang="sv-SE" sz="4000" dirty="0" smtClean="0">
                <a:solidFill>
                  <a:schemeClr val="bg1"/>
                </a:solidFill>
                <a:effectLst>
                  <a:outerShdw blurRad="38100" dist="38100" dir="2700000" algn="tl">
                    <a:srgbClr val="000000">
                      <a:alpha val="43137"/>
                    </a:srgbClr>
                  </a:outerShdw>
                </a:effectLst>
                <a:latin typeface="Arial Rounded MT Bold" pitchFamily="34" charset="0"/>
              </a:rPr>
            </a:br>
            <a:r>
              <a:rPr lang="sv-SE" sz="4000" dirty="0" smtClean="0">
                <a:solidFill>
                  <a:schemeClr val="bg1"/>
                </a:solidFill>
                <a:effectLst>
                  <a:outerShdw blurRad="38100" dist="38100" dir="2700000" algn="tl">
                    <a:srgbClr val="000000">
                      <a:alpha val="43137"/>
                    </a:srgbClr>
                  </a:outerShdw>
                </a:effectLst>
                <a:latin typeface="Arial Rounded MT Bold" pitchFamily="34" charset="0"/>
              </a:rPr>
              <a:t>söder och </a:t>
            </a:r>
            <a:br>
              <a:rPr lang="sv-SE" sz="4000" dirty="0" smtClean="0">
                <a:solidFill>
                  <a:schemeClr val="bg1"/>
                </a:solidFill>
                <a:effectLst>
                  <a:outerShdw blurRad="38100" dist="38100" dir="2700000" algn="tl">
                    <a:srgbClr val="000000">
                      <a:alpha val="43137"/>
                    </a:srgbClr>
                  </a:outerShdw>
                </a:effectLst>
                <a:latin typeface="Arial Rounded MT Bold" pitchFamily="34" charset="0"/>
              </a:rPr>
            </a:br>
            <a:r>
              <a:rPr lang="sv-SE" sz="4000" dirty="0" smtClean="0">
                <a:solidFill>
                  <a:schemeClr val="bg1"/>
                </a:solidFill>
                <a:effectLst>
                  <a:outerShdw blurRad="38100" dist="38100" dir="2700000" algn="tl">
                    <a:srgbClr val="000000">
                      <a:alpha val="43137"/>
                    </a:srgbClr>
                  </a:outerShdw>
                </a:effectLst>
                <a:latin typeface="Arial Rounded MT Bold" pitchFamily="34" charset="0"/>
              </a:rPr>
              <a:t>öster och mot </a:t>
            </a:r>
            <a:br>
              <a:rPr lang="sv-SE" sz="4000" dirty="0" smtClean="0">
                <a:solidFill>
                  <a:schemeClr val="bg1"/>
                </a:solidFill>
                <a:effectLst>
                  <a:outerShdw blurRad="38100" dist="38100" dir="2700000" algn="tl">
                    <a:srgbClr val="000000">
                      <a:alpha val="43137"/>
                    </a:srgbClr>
                  </a:outerShdw>
                </a:effectLst>
                <a:latin typeface="Arial Rounded MT Bold" pitchFamily="34" charset="0"/>
              </a:rPr>
            </a:br>
            <a:r>
              <a:rPr lang="sv-SE" sz="4000" dirty="0" smtClean="0">
                <a:solidFill>
                  <a:srgbClr val="FFFF00"/>
                </a:solidFill>
                <a:effectLst>
                  <a:outerShdw blurRad="38100" dist="38100" dir="2700000" algn="tl">
                    <a:srgbClr val="000000">
                      <a:alpha val="43137"/>
                    </a:srgbClr>
                  </a:outerShdw>
                </a:effectLst>
                <a:latin typeface="Arial Rounded MT Bold" pitchFamily="34" charset="0"/>
              </a:rPr>
              <a:t>'det härliga </a:t>
            </a:r>
            <a:br>
              <a:rPr lang="sv-SE" sz="4000" dirty="0" smtClean="0">
                <a:solidFill>
                  <a:srgbClr val="FFFF00"/>
                </a:solidFill>
                <a:effectLst>
                  <a:outerShdw blurRad="38100" dist="38100" dir="2700000" algn="tl">
                    <a:srgbClr val="000000">
                      <a:alpha val="43137"/>
                    </a:srgbClr>
                  </a:outerShdw>
                </a:effectLst>
                <a:latin typeface="Arial Rounded MT Bold" pitchFamily="34" charset="0"/>
              </a:rPr>
            </a:br>
            <a:r>
              <a:rPr lang="sv-SE" sz="4000" dirty="0" smtClean="0">
                <a:solidFill>
                  <a:srgbClr val="FFFF00"/>
                </a:solidFill>
                <a:effectLst>
                  <a:outerShdw blurRad="38100" dist="38100" dir="2700000" algn="tl">
                    <a:srgbClr val="000000">
                      <a:alpha val="43137"/>
                    </a:srgbClr>
                  </a:outerShdw>
                </a:effectLst>
                <a:latin typeface="Arial Rounded MT Bold" pitchFamily="34" charset="0"/>
              </a:rPr>
              <a:t>landet</a:t>
            </a:r>
            <a:r>
              <a:rPr lang="sv-SE" sz="4000" dirty="0" smtClean="0">
                <a:solidFill>
                  <a:srgbClr val="FFFF00"/>
                </a:solidFill>
                <a:effectLst>
                  <a:outerShdw blurRad="38100" dist="38100" dir="2700000" algn="tl">
                    <a:srgbClr val="000000">
                      <a:alpha val="43137"/>
                    </a:srgbClr>
                  </a:outerShdw>
                </a:effectLst>
                <a:latin typeface="Arial Rounded MT Bold" pitchFamily="34" charset="0"/>
              </a:rPr>
              <a:t>.’</a:t>
            </a:r>
            <a:r>
              <a:rPr lang="sv-SE" sz="4000" dirty="0" smtClean="0">
                <a:solidFill>
                  <a:schemeClr val="bg1"/>
                </a:solidFill>
                <a:effectLst>
                  <a:outerShdw blurRad="38100" dist="38100" dir="2700000" algn="tl">
                    <a:srgbClr val="000000">
                      <a:alpha val="43137"/>
                    </a:srgbClr>
                  </a:outerShdw>
                </a:effectLst>
                <a:latin typeface="Arial Rounded MT Bold" pitchFamily="34" charset="0"/>
              </a:rPr>
              <a:t>”</a:t>
            </a:r>
            <a:endParaRPr lang="sv-SE" sz="4000" dirty="0" smtClean="0">
              <a:solidFill>
                <a:srgbClr val="FFFF00"/>
              </a:solidFill>
              <a:effectLst>
                <a:outerShdw blurRad="38100" dist="38100" dir="2700000" algn="tl">
                  <a:srgbClr val="000000">
                    <a:alpha val="43137"/>
                  </a:srgbClr>
                </a:outerShdw>
              </a:effectLst>
              <a:latin typeface="Arial Rounded MT Bold" pitchFamily="34" charset="0"/>
            </a:endParaRPr>
          </a:p>
        </p:txBody>
      </p:sp>
      <p:sp>
        <p:nvSpPr>
          <p:cNvPr id="7" name="textruta 6"/>
          <p:cNvSpPr txBox="1"/>
          <p:nvPr/>
        </p:nvSpPr>
        <p:spPr>
          <a:xfrm>
            <a:off x="5580112" y="6156012"/>
            <a:ext cx="2648336" cy="369332"/>
          </a:xfrm>
          <a:prstGeom prst="rect">
            <a:avLst/>
          </a:prstGeom>
          <a:noFill/>
          <a:effectLst>
            <a:outerShdw blurRad="50800" dist="38100" dir="2700000" algn="tl" rotWithShape="0">
              <a:prstClr val="black">
                <a:alpha val="40000"/>
              </a:prstClr>
            </a:outerShdw>
          </a:effectLst>
        </p:spPr>
        <p:txBody>
          <a:bodyPr wrap="square" rtlCol="0">
            <a:spAutoFit/>
          </a:bodyPr>
          <a:lstStyle/>
          <a:p>
            <a:pPr marL="342900" indent="-342900" algn="r"/>
            <a:r>
              <a:rPr lang="sv-SE" b="1" dirty="0" smtClean="0">
                <a:solidFill>
                  <a:schemeClr val="bg1"/>
                </a:solidFill>
              </a:rPr>
              <a:t>Svenska Folkbibeln</a:t>
            </a:r>
            <a:endParaRPr lang="sv-SE" b="1" dirty="0">
              <a:solidFill>
                <a:schemeClr val="bg1"/>
              </a:solidFill>
            </a:endParaRPr>
          </a:p>
        </p:txBody>
      </p:sp>
      <p:pic>
        <p:nvPicPr>
          <p:cNvPr id="2050" name="Picture 2" descr="C:\Documents and Settings\Jonathan Karlsson\Mina dokument\Mötesserier\Bildarkiv\Evangelism Images\12 - Sunday\0812133 - Little horn.jpg"/>
          <p:cNvPicPr>
            <a:picLocks noChangeAspect="1" noChangeArrowheads="1"/>
          </p:cNvPicPr>
          <p:nvPr/>
        </p:nvPicPr>
        <p:blipFill>
          <a:blip r:embed="rId3" cstate="screen"/>
          <a:srcRect/>
          <a:stretch>
            <a:fillRect/>
          </a:stretch>
        </p:blipFill>
        <p:spPr bwMode="auto">
          <a:xfrm>
            <a:off x="4788024" y="3501008"/>
            <a:ext cx="3515883" cy="2636912"/>
          </a:xfrm>
          <a:prstGeom prst="rect">
            <a:avLst/>
          </a:prstGeom>
          <a:noFill/>
        </p:spPr>
      </p:pic>
      <p:grpSp>
        <p:nvGrpSpPr>
          <p:cNvPr id="20" name="Grupp 19"/>
          <p:cNvGrpSpPr/>
          <p:nvPr/>
        </p:nvGrpSpPr>
        <p:grpSpPr>
          <a:xfrm>
            <a:off x="179512" y="-27384"/>
            <a:ext cx="8640960" cy="1243300"/>
            <a:chOff x="179512" y="-27384"/>
            <a:chExt cx="8640960" cy="1243300"/>
          </a:xfrm>
        </p:grpSpPr>
        <p:sp>
          <p:nvSpPr>
            <p:cNvPr id="21" name="Femhörning 20"/>
            <p:cNvSpPr/>
            <p:nvPr/>
          </p:nvSpPr>
          <p:spPr>
            <a:xfrm>
              <a:off x="323528" y="-27384"/>
              <a:ext cx="720080" cy="360040"/>
            </a:xfrm>
            <a:prstGeom prst="homePlate">
              <a:avLst/>
            </a:prstGeom>
            <a:solidFill>
              <a:schemeClr val="bg1">
                <a:lumMod val="6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sv-SE"/>
            </a:p>
          </p:txBody>
        </p:sp>
        <p:cxnSp>
          <p:nvCxnSpPr>
            <p:cNvPr id="22" name="Rak pil 21"/>
            <p:cNvCxnSpPr/>
            <p:nvPr/>
          </p:nvCxnSpPr>
          <p:spPr>
            <a:xfrm rot="5400000" flipH="1" flipV="1">
              <a:off x="144302" y="493512"/>
              <a:ext cx="359246" cy="794"/>
            </a:xfrm>
            <a:prstGeom prst="straightConnector1">
              <a:avLst/>
            </a:prstGeom>
            <a:ln w="38100">
              <a:solidFill>
                <a:srgbClr val="FF0000"/>
              </a:solidFill>
              <a:tailEnd type="non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3" name="textruta 22"/>
            <p:cNvSpPr txBox="1"/>
            <p:nvPr/>
          </p:nvSpPr>
          <p:spPr>
            <a:xfrm>
              <a:off x="179512" y="673532"/>
              <a:ext cx="648072" cy="523220"/>
            </a:xfrm>
            <a:prstGeom prst="rect">
              <a:avLst/>
            </a:prstGeom>
            <a:noFill/>
          </p:spPr>
          <p:txBody>
            <a:bodyPr wrap="square" rtlCol="0">
              <a:spAutoFit/>
            </a:bodyPr>
            <a:lstStyle/>
            <a:p>
              <a:r>
                <a:rPr lang="sv-SE" sz="1400" b="1" dirty="0" smtClean="0">
                  <a:solidFill>
                    <a:schemeClr val="bg1"/>
                  </a:solidFill>
                </a:rPr>
                <a:t>539 </a:t>
              </a:r>
              <a:r>
                <a:rPr lang="sv-SE" sz="1400" b="1" dirty="0" err="1" smtClean="0">
                  <a:solidFill>
                    <a:schemeClr val="bg1"/>
                  </a:solidFill>
                </a:rPr>
                <a:t>f.Kr</a:t>
              </a:r>
              <a:endParaRPr lang="sv-SE" sz="1400" b="1" dirty="0">
                <a:solidFill>
                  <a:schemeClr val="bg1"/>
                </a:solidFill>
              </a:endParaRPr>
            </a:p>
          </p:txBody>
        </p:sp>
        <p:sp>
          <p:nvSpPr>
            <p:cNvPr id="24" name="V-form 23"/>
            <p:cNvSpPr/>
            <p:nvPr/>
          </p:nvSpPr>
          <p:spPr>
            <a:xfrm>
              <a:off x="899592" y="-27384"/>
              <a:ext cx="792088" cy="360040"/>
            </a:xfrm>
            <a:prstGeom prst="chevron">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sv-SE">
                <a:solidFill>
                  <a:schemeClr val="tx1"/>
                </a:solidFill>
              </a:endParaRPr>
            </a:p>
          </p:txBody>
        </p:sp>
        <p:sp>
          <p:nvSpPr>
            <p:cNvPr id="25" name="V-form 24"/>
            <p:cNvSpPr/>
            <p:nvPr/>
          </p:nvSpPr>
          <p:spPr>
            <a:xfrm>
              <a:off x="1547664" y="-27384"/>
              <a:ext cx="2304256" cy="360040"/>
            </a:xfrm>
            <a:prstGeom prst="chevron">
              <a:avLst/>
            </a:prstGeom>
            <a:solidFill>
              <a:schemeClr val="tx1">
                <a:lumMod val="75000"/>
                <a:lumOff val="25000"/>
              </a:schemeClr>
            </a:solidFill>
          </p:spPr>
          <p:style>
            <a:lnRef idx="0">
              <a:schemeClr val="dk1"/>
            </a:lnRef>
            <a:fillRef idx="3">
              <a:schemeClr val="dk1"/>
            </a:fillRef>
            <a:effectRef idx="3">
              <a:schemeClr val="dk1"/>
            </a:effectRef>
            <a:fontRef idx="minor">
              <a:schemeClr val="lt1"/>
            </a:fontRef>
          </p:style>
          <p:txBody>
            <a:bodyPr rtlCol="0" anchor="ctr"/>
            <a:lstStyle/>
            <a:p>
              <a:pPr algn="ctr"/>
              <a:endParaRPr lang="sv-SE">
                <a:solidFill>
                  <a:schemeClr val="tx1"/>
                </a:solidFill>
              </a:endParaRPr>
            </a:p>
          </p:txBody>
        </p:sp>
        <p:sp>
          <p:nvSpPr>
            <p:cNvPr id="26" name="V-form 25"/>
            <p:cNvSpPr/>
            <p:nvPr/>
          </p:nvSpPr>
          <p:spPr>
            <a:xfrm>
              <a:off x="3707904" y="-27384"/>
              <a:ext cx="4536504" cy="360040"/>
            </a:xfrm>
            <a:prstGeom prst="chevron">
              <a:avLst/>
            </a:prstGeom>
            <a:gradFill>
              <a:gsLst>
                <a:gs pos="0">
                  <a:srgbClr val="4C216D"/>
                </a:gs>
                <a:gs pos="90000">
                  <a:srgbClr val="C00000"/>
                </a:gs>
              </a:gsLst>
              <a:lin ang="5400000" scaled="0"/>
            </a:gradFill>
          </p:spPr>
          <p:style>
            <a:lnRef idx="0">
              <a:schemeClr val="dk1"/>
            </a:lnRef>
            <a:fillRef idx="3">
              <a:schemeClr val="dk1"/>
            </a:fillRef>
            <a:effectRef idx="3">
              <a:schemeClr val="dk1"/>
            </a:effectRef>
            <a:fontRef idx="minor">
              <a:schemeClr val="lt1"/>
            </a:fontRef>
          </p:style>
          <p:txBody>
            <a:bodyPr rtlCol="0" anchor="ctr"/>
            <a:lstStyle/>
            <a:p>
              <a:pPr algn="ctr"/>
              <a:endParaRPr lang="sv-SE">
                <a:solidFill>
                  <a:schemeClr val="tx1"/>
                </a:solidFill>
              </a:endParaRPr>
            </a:p>
          </p:txBody>
        </p:sp>
        <p:sp>
          <p:nvSpPr>
            <p:cNvPr id="27" name="V-form 26"/>
            <p:cNvSpPr/>
            <p:nvPr/>
          </p:nvSpPr>
          <p:spPr>
            <a:xfrm>
              <a:off x="8100392" y="-27384"/>
              <a:ext cx="720080" cy="360040"/>
            </a:xfrm>
            <a:prstGeom prst="chevron">
              <a:avLst>
                <a:gd name="adj" fmla="val 0"/>
              </a:avLst>
            </a:prstGeom>
            <a:solidFill>
              <a:schemeClr val="accent1">
                <a:lumMod val="50000"/>
              </a:schemeClr>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sv-SE">
                <a:solidFill>
                  <a:schemeClr val="tx1"/>
                </a:solidFill>
              </a:endParaRPr>
            </a:p>
          </p:txBody>
        </p:sp>
        <p:cxnSp>
          <p:nvCxnSpPr>
            <p:cNvPr id="28" name="Rak pil 27"/>
            <p:cNvCxnSpPr/>
            <p:nvPr/>
          </p:nvCxnSpPr>
          <p:spPr>
            <a:xfrm rot="5400000" flipH="1" flipV="1">
              <a:off x="7898600" y="511882"/>
              <a:ext cx="359246" cy="794"/>
            </a:xfrm>
            <a:prstGeom prst="straightConnector1">
              <a:avLst/>
            </a:prstGeom>
            <a:ln w="38100">
              <a:solidFill>
                <a:srgbClr val="FF0000"/>
              </a:solidFill>
              <a:tailEnd type="non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9" name="textruta 28"/>
            <p:cNvSpPr txBox="1"/>
            <p:nvPr/>
          </p:nvSpPr>
          <p:spPr>
            <a:xfrm>
              <a:off x="7668344" y="692696"/>
              <a:ext cx="792088" cy="523220"/>
            </a:xfrm>
            <a:prstGeom prst="rect">
              <a:avLst/>
            </a:prstGeom>
            <a:noFill/>
          </p:spPr>
          <p:txBody>
            <a:bodyPr wrap="square" rtlCol="0">
              <a:spAutoFit/>
            </a:bodyPr>
            <a:lstStyle/>
            <a:p>
              <a:pPr algn="ctr"/>
              <a:r>
                <a:rPr lang="sv-SE" sz="1400" b="1" dirty="0" smtClean="0">
                  <a:solidFill>
                    <a:schemeClr val="bg1"/>
                  </a:solidFill>
                </a:rPr>
                <a:t>Ändens tid</a:t>
              </a:r>
              <a:endParaRPr lang="sv-SE" sz="1400" b="1" dirty="0">
                <a:solidFill>
                  <a:schemeClr val="bg1"/>
                </a:solidFill>
              </a:endParaRPr>
            </a:p>
          </p:txBody>
        </p:sp>
        <p:cxnSp>
          <p:nvCxnSpPr>
            <p:cNvPr id="30" name="Rak pil 29"/>
            <p:cNvCxnSpPr/>
            <p:nvPr/>
          </p:nvCxnSpPr>
          <p:spPr>
            <a:xfrm rot="5400000" flipH="1" flipV="1">
              <a:off x="1921793" y="345951"/>
              <a:ext cx="691902" cy="1588"/>
            </a:xfrm>
            <a:prstGeom prst="straightConnector1">
              <a:avLst/>
            </a:prstGeom>
            <a:ln w="38100">
              <a:solidFill>
                <a:srgbClr val="FF0000"/>
              </a:solidFill>
              <a:tailEnd type="non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1" name="textruta 30"/>
            <p:cNvSpPr txBox="1"/>
            <p:nvPr/>
          </p:nvSpPr>
          <p:spPr>
            <a:xfrm>
              <a:off x="2123728" y="672951"/>
              <a:ext cx="360040" cy="307777"/>
            </a:xfrm>
            <a:prstGeom prst="rect">
              <a:avLst/>
            </a:prstGeom>
            <a:noFill/>
          </p:spPr>
          <p:txBody>
            <a:bodyPr wrap="square" rtlCol="0">
              <a:spAutoFit/>
            </a:bodyPr>
            <a:lstStyle/>
            <a:p>
              <a:r>
                <a:rPr lang="sv-SE" sz="1400" b="1" dirty="0" smtClean="0">
                  <a:solidFill>
                    <a:schemeClr val="bg1"/>
                  </a:solidFill>
                  <a:effectLst>
                    <a:outerShdw blurRad="38100" dist="38100" dir="2700000" algn="tl">
                      <a:srgbClr val="000000">
                        <a:alpha val="43137"/>
                      </a:srgbClr>
                    </a:outerShdw>
                  </a:effectLst>
                </a:rPr>
                <a:t>0</a:t>
              </a:r>
              <a:endParaRPr lang="sv-SE" sz="1400" b="1" dirty="0">
                <a:solidFill>
                  <a:schemeClr val="bg1"/>
                </a:solidFill>
                <a:effectLst>
                  <a:outerShdw blurRad="38100" dist="38100" dir="2700000" algn="tl">
                    <a:srgbClr val="000000">
                      <a:alpha val="43137"/>
                    </a:srgbClr>
                  </a:outerShdw>
                </a:effectLst>
              </a:endParaRPr>
            </a:p>
          </p:txBody>
        </p:sp>
      </p:grpSp>
      <p:cxnSp>
        <p:nvCxnSpPr>
          <p:cNvPr id="32" name="Rak pil 31"/>
          <p:cNvCxnSpPr/>
          <p:nvPr/>
        </p:nvCxnSpPr>
        <p:spPr>
          <a:xfrm rot="5400000" flipH="1" flipV="1">
            <a:off x="1655676" y="368660"/>
            <a:ext cx="576064" cy="216024"/>
          </a:xfrm>
          <a:prstGeom prst="straightConnector1">
            <a:avLst/>
          </a:prstGeom>
          <a:ln w="44450">
            <a:solidFill>
              <a:srgbClr val="C00000"/>
            </a:solidFill>
            <a:headEnd type="none"/>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9467511"/>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ruta 3"/>
          <p:cNvSpPr txBox="1"/>
          <p:nvPr/>
        </p:nvSpPr>
        <p:spPr>
          <a:xfrm>
            <a:off x="928662" y="785794"/>
            <a:ext cx="7891810" cy="646331"/>
          </a:xfrm>
          <a:prstGeom prst="rect">
            <a:avLst/>
          </a:prstGeom>
          <a:noFill/>
          <a:effectLst>
            <a:outerShdw blurRad="50800" dist="38100" dir="2700000" algn="tl" rotWithShape="0">
              <a:prstClr val="black">
                <a:alpha val="40000"/>
              </a:prstClr>
            </a:outerShdw>
          </a:effectLst>
        </p:spPr>
        <p:txBody>
          <a:bodyPr wrap="square" rtlCol="0">
            <a:spAutoFit/>
          </a:bodyPr>
          <a:lstStyle/>
          <a:p>
            <a:r>
              <a:rPr lang="sv-SE" sz="3600" dirty="0" smtClean="0">
                <a:solidFill>
                  <a:srgbClr val="FFC000"/>
                </a:solidFill>
                <a:latin typeface="Berlin Sans FB Demi" pitchFamily="34" charset="0"/>
              </a:rPr>
              <a:t>Pompejus intar Jerusalem  </a:t>
            </a:r>
            <a:r>
              <a:rPr lang="sv-SE" sz="3200" dirty="0" smtClean="0">
                <a:solidFill>
                  <a:srgbClr val="FFC000"/>
                </a:solidFill>
                <a:latin typeface="Berlin Sans FB Demi" pitchFamily="34" charset="0"/>
              </a:rPr>
              <a:t>- 63 </a:t>
            </a:r>
            <a:r>
              <a:rPr lang="sv-SE" sz="3200" dirty="0" err="1" smtClean="0">
                <a:solidFill>
                  <a:srgbClr val="FFC000"/>
                </a:solidFill>
                <a:latin typeface="Berlin Sans FB Demi" pitchFamily="34" charset="0"/>
              </a:rPr>
              <a:t>f.Kr</a:t>
            </a:r>
            <a:endParaRPr lang="sv-SE" sz="2000" dirty="0">
              <a:solidFill>
                <a:srgbClr val="FFC000"/>
              </a:solidFill>
              <a:latin typeface="Berlin Sans FB Demi" pitchFamily="34" charset="0"/>
            </a:endParaRPr>
          </a:p>
        </p:txBody>
      </p:sp>
      <p:pic>
        <p:nvPicPr>
          <p:cNvPr id="1027" name="Picture 3" descr="C:\Documents and Settings\Jonathan Karlsson\Mina dokument\Mötesserier\Bildarkiv\Ny Start\Bilder 640x480\17-Antikrist\17-061.jpg"/>
          <p:cNvPicPr>
            <a:picLocks noChangeAspect="1" noChangeArrowheads="1"/>
          </p:cNvPicPr>
          <p:nvPr/>
        </p:nvPicPr>
        <p:blipFill>
          <a:blip r:embed="rId3" cstate="screen"/>
          <a:srcRect/>
          <a:stretch>
            <a:fillRect/>
          </a:stretch>
        </p:blipFill>
        <p:spPr bwMode="auto">
          <a:xfrm>
            <a:off x="971600" y="1556792"/>
            <a:ext cx="6495819" cy="4871864"/>
          </a:xfrm>
          <a:prstGeom prst="rect">
            <a:avLst/>
          </a:prstGeom>
          <a:noFill/>
        </p:spPr>
      </p:pic>
      <p:grpSp>
        <p:nvGrpSpPr>
          <p:cNvPr id="5" name="Grupp 4"/>
          <p:cNvGrpSpPr/>
          <p:nvPr/>
        </p:nvGrpSpPr>
        <p:grpSpPr>
          <a:xfrm>
            <a:off x="179512" y="-27384"/>
            <a:ext cx="8640960" cy="1243300"/>
            <a:chOff x="179512" y="-27384"/>
            <a:chExt cx="8640960" cy="1243300"/>
          </a:xfrm>
        </p:grpSpPr>
        <p:sp>
          <p:nvSpPr>
            <p:cNvPr id="6" name="Femhörning 5"/>
            <p:cNvSpPr/>
            <p:nvPr/>
          </p:nvSpPr>
          <p:spPr>
            <a:xfrm>
              <a:off x="323528" y="-27384"/>
              <a:ext cx="720080" cy="360040"/>
            </a:xfrm>
            <a:prstGeom prst="homePlate">
              <a:avLst/>
            </a:prstGeom>
            <a:solidFill>
              <a:schemeClr val="bg1">
                <a:lumMod val="6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sv-SE"/>
            </a:p>
          </p:txBody>
        </p:sp>
        <p:cxnSp>
          <p:nvCxnSpPr>
            <p:cNvPr id="7" name="Rak pil 6"/>
            <p:cNvCxnSpPr/>
            <p:nvPr/>
          </p:nvCxnSpPr>
          <p:spPr>
            <a:xfrm rot="5400000" flipH="1" flipV="1">
              <a:off x="144302" y="493512"/>
              <a:ext cx="359246" cy="794"/>
            </a:xfrm>
            <a:prstGeom prst="straightConnector1">
              <a:avLst/>
            </a:prstGeom>
            <a:ln w="38100">
              <a:solidFill>
                <a:srgbClr val="FF0000"/>
              </a:solidFill>
              <a:tailEnd type="non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8" name="textruta 7"/>
            <p:cNvSpPr txBox="1"/>
            <p:nvPr/>
          </p:nvSpPr>
          <p:spPr>
            <a:xfrm>
              <a:off x="179512" y="673532"/>
              <a:ext cx="648072" cy="523220"/>
            </a:xfrm>
            <a:prstGeom prst="rect">
              <a:avLst/>
            </a:prstGeom>
            <a:noFill/>
          </p:spPr>
          <p:txBody>
            <a:bodyPr wrap="square" rtlCol="0">
              <a:spAutoFit/>
            </a:bodyPr>
            <a:lstStyle/>
            <a:p>
              <a:r>
                <a:rPr lang="sv-SE" sz="1400" b="1" dirty="0" smtClean="0">
                  <a:solidFill>
                    <a:schemeClr val="bg1"/>
                  </a:solidFill>
                </a:rPr>
                <a:t>539 </a:t>
              </a:r>
              <a:r>
                <a:rPr lang="sv-SE" sz="1400" b="1" dirty="0" err="1" smtClean="0">
                  <a:solidFill>
                    <a:schemeClr val="bg1"/>
                  </a:solidFill>
                </a:rPr>
                <a:t>f.Kr</a:t>
              </a:r>
              <a:endParaRPr lang="sv-SE" sz="1400" b="1" dirty="0">
                <a:solidFill>
                  <a:schemeClr val="bg1"/>
                </a:solidFill>
              </a:endParaRPr>
            </a:p>
          </p:txBody>
        </p:sp>
        <p:sp>
          <p:nvSpPr>
            <p:cNvPr id="9" name="V-form 8"/>
            <p:cNvSpPr/>
            <p:nvPr/>
          </p:nvSpPr>
          <p:spPr>
            <a:xfrm>
              <a:off x="899592" y="-27384"/>
              <a:ext cx="792088" cy="360040"/>
            </a:xfrm>
            <a:prstGeom prst="chevron">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sv-SE">
                <a:solidFill>
                  <a:schemeClr val="tx1"/>
                </a:solidFill>
              </a:endParaRPr>
            </a:p>
          </p:txBody>
        </p:sp>
        <p:sp>
          <p:nvSpPr>
            <p:cNvPr id="10" name="V-form 9"/>
            <p:cNvSpPr/>
            <p:nvPr/>
          </p:nvSpPr>
          <p:spPr>
            <a:xfrm>
              <a:off x="1547664" y="-27384"/>
              <a:ext cx="2304256" cy="360040"/>
            </a:xfrm>
            <a:prstGeom prst="chevron">
              <a:avLst/>
            </a:prstGeom>
            <a:solidFill>
              <a:schemeClr val="tx1">
                <a:lumMod val="75000"/>
                <a:lumOff val="25000"/>
              </a:schemeClr>
            </a:solidFill>
          </p:spPr>
          <p:style>
            <a:lnRef idx="0">
              <a:schemeClr val="dk1"/>
            </a:lnRef>
            <a:fillRef idx="3">
              <a:schemeClr val="dk1"/>
            </a:fillRef>
            <a:effectRef idx="3">
              <a:schemeClr val="dk1"/>
            </a:effectRef>
            <a:fontRef idx="minor">
              <a:schemeClr val="lt1"/>
            </a:fontRef>
          </p:style>
          <p:txBody>
            <a:bodyPr rtlCol="0" anchor="ctr"/>
            <a:lstStyle/>
            <a:p>
              <a:pPr algn="ctr"/>
              <a:endParaRPr lang="sv-SE">
                <a:solidFill>
                  <a:schemeClr val="tx1"/>
                </a:solidFill>
              </a:endParaRPr>
            </a:p>
          </p:txBody>
        </p:sp>
        <p:sp>
          <p:nvSpPr>
            <p:cNvPr id="11" name="V-form 10"/>
            <p:cNvSpPr/>
            <p:nvPr/>
          </p:nvSpPr>
          <p:spPr>
            <a:xfrm>
              <a:off x="3707904" y="-27384"/>
              <a:ext cx="4536504" cy="360040"/>
            </a:xfrm>
            <a:prstGeom prst="chevron">
              <a:avLst/>
            </a:prstGeom>
            <a:gradFill>
              <a:gsLst>
                <a:gs pos="0">
                  <a:srgbClr val="4C216D"/>
                </a:gs>
                <a:gs pos="90000">
                  <a:srgbClr val="C00000"/>
                </a:gs>
              </a:gsLst>
              <a:lin ang="5400000" scaled="0"/>
            </a:gradFill>
          </p:spPr>
          <p:style>
            <a:lnRef idx="0">
              <a:schemeClr val="dk1"/>
            </a:lnRef>
            <a:fillRef idx="3">
              <a:schemeClr val="dk1"/>
            </a:fillRef>
            <a:effectRef idx="3">
              <a:schemeClr val="dk1"/>
            </a:effectRef>
            <a:fontRef idx="minor">
              <a:schemeClr val="lt1"/>
            </a:fontRef>
          </p:style>
          <p:txBody>
            <a:bodyPr rtlCol="0" anchor="ctr"/>
            <a:lstStyle/>
            <a:p>
              <a:pPr algn="ctr"/>
              <a:endParaRPr lang="sv-SE">
                <a:solidFill>
                  <a:schemeClr val="tx1"/>
                </a:solidFill>
              </a:endParaRPr>
            </a:p>
          </p:txBody>
        </p:sp>
        <p:sp>
          <p:nvSpPr>
            <p:cNvPr id="12" name="V-form 11"/>
            <p:cNvSpPr/>
            <p:nvPr/>
          </p:nvSpPr>
          <p:spPr>
            <a:xfrm>
              <a:off x="8100392" y="-27384"/>
              <a:ext cx="720080" cy="360040"/>
            </a:xfrm>
            <a:prstGeom prst="chevron">
              <a:avLst>
                <a:gd name="adj" fmla="val 0"/>
              </a:avLst>
            </a:prstGeom>
            <a:solidFill>
              <a:schemeClr val="accent1">
                <a:lumMod val="50000"/>
              </a:schemeClr>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sv-SE">
                <a:solidFill>
                  <a:schemeClr val="tx1"/>
                </a:solidFill>
              </a:endParaRPr>
            </a:p>
          </p:txBody>
        </p:sp>
        <p:cxnSp>
          <p:nvCxnSpPr>
            <p:cNvPr id="13" name="Rak pil 12"/>
            <p:cNvCxnSpPr/>
            <p:nvPr/>
          </p:nvCxnSpPr>
          <p:spPr>
            <a:xfrm rot="5400000" flipH="1" flipV="1">
              <a:off x="7898600" y="511882"/>
              <a:ext cx="359246" cy="794"/>
            </a:xfrm>
            <a:prstGeom prst="straightConnector1">
              <a:avLst/>
            </a:prstGeom>
            <a:ln w="38100">
              <a:solidFill>
                <a:srgbClr val="FF0000"/>
              </a:solidFill>
              <a:tailEnd type="non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4" name="textruta 13"/>
            <p:cNvSpPr txBox="1"/>
            <p:nvPr/>
          </p:nvSpPr>
          <p:spPr>
            <a:xfrm>
              <a:off x="7668344" y="692696"/>
              <a:ext cx="792088" cy="523220"/>
            </a:xfrm>
            <a:prstGeom prst="rect">
              <a:avLst/>
            </a:prstGeom>
            <a:noFill/>
          </p:spPr>
          <p:txBody>
            <a:bodyPr wrap="square" rtlCol="0">
              <a:spAutoFit/>
            </a:bodyPr>
            <a:lstStyle/>
            <a:p>
              <a:pPr algn="ctr"/>
              <a:r>
                <a:rPr lang="sv-SE" sz="1400" b="1" dirty="0" smtClean="0">
                  <a:solidFill>
                    <a:schemeClr val="bg1"/>
                  </a:solidFill>
                </a:rPr>
                <a:t>Ändens tid</a:t>
              </a:r>
              <a:endParaRPr lang="sv-SE" sz="1400" b="1" dirty="0">
                <a:solidFill>
                  <a:schemeClr val="bg1"/>
                </a:solidFill>
              </a:endParaRPr>
            </a:p>
          </p:txBody>
        </p:sp>
        <p:cxnSp>
          <p:nvCxnSpPr>
            <p:cNvPr id="15" name="Rak pil 14"/>
            <p:cNvCxnSpPr/>
            <p:nvPr/>
          </p:nvCxnSpPr>
          <p:spPr>
            <a:xfrm rot="5400000" flipH="1" flipV="1">
              <a:off x="1921793" y="345951"/>
              <a:ext cx="691902" cy="1588"/>
            </a:xfrm>
            <a:prstGeom prst="straightConnector1">
              <a:avLst/>
            </a:prstGeom>
            <a:ln w="38100">
              <a:solidFill>
                <a:srgbClr val="FF0000"/>
              </a:solidFill>
              <a:tailEnd type="non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6" name="textruta 15"/>
            <p:cNvSpPr txBox="1"/>
            <p:nvPr/>
          </p:nvSpPr>
          <p:spPr>
            <a:xfrm>
              <a:off x="2123728" y="672951"/>
              <a:ext cx="360040" cy="307777"/>
            </a:xfrm>
            <a:prstGeom prst="rect">
              <a:avLst/>
            </a:prstGeom>
            <a:noFill/>
          </p:spPr>
          <p:txBody>
            <a:bodyPr wrap="square" rtlCol="0">
              <a:spAutoFit/>
            </a:bodyPr>
            <a:lstStyle/>
            <a:p>
              <a:r>
                <a:rPr lang="sv-SE" sz="1400" b="1" dirty="0" smtClean="0">
                  <a:solidFill>
                    <a:schemeClr val="bg1"/>
                  </a:solidFill>
                  <a:effectLst>
                    <a:outerShdw blurRad="38100" dist="38100" dir="2700000" algn="tl">
                      <a:srgbClr val="000000">
                        <a:alpha val="43137"/>
                      </a:srgbClr>
                    </a:outerShdw>
                  </a:effectLst>
                </a:rPr>
                <a:t>0</a:t>
              </a:r>
              <a:endParaRPr lang="sv-SE" sz="1400" b="1" dirty="0">
                <a:solidFill>
                  <a:schemeClr val="bg1"/>
                </a:solidFill>
                <a:effectLst>
                  <a:outerShdw blurRad="38100" dist="38100" dir="2700000" algn="tl">
                    <a:srgbClr val="000000">
                      <a:alpha val="43137"/>
                    </a:srgbClr>
                  </a:outerShdw>
                </a:effectLst>
              </a:endParaRPr>
            </a:p>
          </p:txBody>
        </p:sp>
      </p:grpSp>
      <p:cxnSp>
        <p:nvCxnSpPr>
          <p:cNvPr id="17" name="Rak pil 16"/>
          <p:cNvCxnSpPr/>
          <p:nvPr/>
        </p:nvCxnSpPr>
        <p:spPr>
          <a:xfrm rot="5400000" flipH="1" flipV="1">
            <a:off x="1655676" y="368660"/>
            <a:ext cx="576064" cy="216024"/>
          </a:xfrm>
          <a:prstGeom prst="straightConnector1">
            <a:avLst/>
          </a:prstGeom>
          <a:ln w="44450">
            <a:solidFill>
              <a:srgbClr val="C00000"/>
            </a:solidFill>
            <a:headEnd type="none"/>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2545274"/>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ruta 3"/>
          <p:cNvSpPr txBox="1"/>
          <p:nvPr/>
        </p:nvSpPr>
        <p:spPr>
          <a:xfrm>
            <a:off x="928662" y="785794"/>
            <a:ext cx="7286676" cy="830997"/>
          </a:xfrm>
          <a:prstGeom prst="rect">
            <a:avLst/>
          </a:prstGeom>
          <a:noFill/>
          <a:effectLst>
            <a:outerShdw blurRad="50800" dist="38100" dir="2700000" algn="tl" rotWithShape="0">
              <a:prstClr val="black">
                <a:alpha val="40000"/>
              </a:prstClr>
            </a:outerShdw>
          </a:effectLst>
        </p:spPr>
        <p:txBody>
          <a:bodyPr wrap="square" rtlCol="0">
            <a:spAutoFit/>
          </a:bodyPr>
          <a:lstStyle/>
          <a:p>
            <a:r>
              <a:rPr lang="sv-SE" sz="4800" dirty="0" smtClean="0">
                <a:solidFill>
                  <a:srgbClr val="FFC000"/>
                </a:solidFill>
                <a:latin typeface="Berlin Sans FB Demi" pitchFamily="34" charset="0"/>
              </a:rPr>
              <a:t>Daniel 2:20-21</a:t>
            </a:r>
            <a:endParaRPr lang="sv-SE" sz="4800" dirty="0">
              <a:solidFill>
                <a:srgbClr val="FFC000"/>
              </a:solidFill>
              <a:latin typeface="Berlin Sans FB Demi" pitchFamily="34" charset="0"/>
            </a:endParaRPr>
          </a:p>
        </p:txBody>
      </p:sp>
      <p:sp>
        <p:nvSpPr>
          <p:cNvPr id="5" name="textruta 4"/>
          <p:cNvSpPr txBox="1"/>
          <p:nvPr/>
        </p:nvSpPr>
        <p:spPr>
          <a:xfrm>
            <a:off x="1071538" y="1928802"/>
            <a:ext cx="7100862" cy="3416320"/>
          </a:xfrm>
          <a:prstGeom prst="rect">
            <a:avLst/>
          </a:prstGeom>
          <a:noFill/>
          <a:effectLst>
            <a:outerShdw blurRad="50800" dist="38100" dir="2700000" algn="tl" rotWithShape="0">
              <a:prstClr val="black">
                <a:alpha val="40000"/>
              </a:prstClr>
            </a:outerShdw>
          </a:effectLst>
        </p:spPr>
        <p:txBody>
          <a:bodyPr wrap="square" rtlCol="0">
            <a:spAutoFit/>
          </a:bodyPr>
          <a:lstStyle/>
          <a:p>
            <a:r>
              <a:rPr lang="sv-SE" sz="3600" dirty="0" smtClean="0">
                <a:solidFill>
                  <a:schemeClr val="bg1"/>
                </a:solidFill>
                <a:effectLst>
                  <a:outerShdw blurRad="38100" dist="38100" dir="2700000" algn="tl">
                    <a:srgbClr val="000000">
                      <a:alpha val="43137"/>
                    </a:srgbClr>
                  </a:outerShdw>
                </a:effectLst>
                <a:latin typeface="Arial Rounded MT Bold" pitchFamily="34" charset="0"/>
              </a:rPr>
              <a:t>”Lovat vare Guds namn från evighet till evighet. Ty vishet och makt tillhör honom. </a:t>
            </a:r>
            <a:r>
              <a:rPr lang="sv-SE" sz="3600" dirty="0" smtClean="0">
                <a:solidFill>
                  <a:srgbClr val="FFFF00"/>
                </a:solidFill>
                <a:effectLst>
                  <a:outerShdw blurRad="38100" dist="38100" dir="2700000" algn="tl">
                    <a:srgbClr val="000000">
                      <a:alpha val="43137"/>
                    </a:srgbClr>
                  </a:outerShdw>
                </a:effectLst>
                <a:latin typeface="Arial Rounded MT Bold" pitchFamily="34" charset="0"/>
              </a:rPr>
              <a:t>Han</a:t>
            </a:r>
            <a:r>
              <a:rPr lang="sv-SE" sz="3600" dirty="0" smtClean="0">
                <a:solidFill>
                  <a:schemeClr val="bg1"/>
                </a:solidFill>
                <a:effectLst>
                  <a:outerShdw blurRad="38100" dist="38100" dir="2700000" algn="tl">
                    <a:srgbClr val="000000">
                      <a:alpha val="43137"/>
                    </a:srgbClr>
                  </a:outerShdw>
                </a:effectLst>
                <a:latin typeface="Arial Rounded MT Bold" pitchFamily="34" charset="0"/>
              </a:rPr>
              <a:t> låter tider och stunder </a:t>
            </a:r>
            <a:r>
              <a:rPr lang="sv-SE" sz="3600" dirty="0" smtClean="0">
                <a:solidFill>
                  <a:srgbClr val="FFFF00"/>
                </a:solidFill>
                <a:effectLst>
                  <a:outerShdw blurRad="38100" dist="38100" dir="2700000" algn="tl">
                    <a:srgbClr val="000000">
                      <a:alpha val="43137"/>
                    </a:srgbClr>
                  </a:outerShdw>
                </a:effectLst>
                <a:latin typeface="Arial Rounded MT Bold" pitchFamily="34" charset="0"/>
              </a:rPr>
              <a:t>skifta</a:t>
            </a:r>
            <a:r>
              <a:rPr lang="sv-SE" sz="3600" dirty="0" smtClean="0">
                <a:solidFill>
                  <a:schemeClr val="bg1"/>
                </a:solidFill>
                <a:effectLst>
                  <a:outerShdw blurRad="38100" dist="38100" dir="2700000" algn="tl">
                    <a:srgbClr val="000000">
                      <a:alpha val="43137"/>
                    </a:srgbClr>
                  </a:outerShdw>
                </a:effectLst>
                <a:latin typeface="Arial Rounded MT Bold" pitchFamily="34" charset="0"/>
              </a:rPr>
              <a:t>, han </a:t>
            </a:r>
            <a:r>
              <a:rPr lang="sv-SE" sz="3600" dirty="0" smtClean="0">
                <a:solidFill>
                  <a:srgbClr val="FFFF00"/>
                </a:solidFill>
                <a:effectLst>
                  <a:outerShdw blurRad="38100" dist="38100" dir="2700000" algn="tl">
                    <a:srgbClr val="000000">
                      <a:alpha val="43137"/>
                    </a:srgbClr>
                  </a:outerShdw>
                </a:effectLst>
                <a:latin typeface="Arial Rounded MT Bold" pitchFamily="34" charset="0"/>
              </a:rPr>
              <a:t>avsätter kungar </a:t>
            </a:r>
            <a:r>
              <a:rPr lang="sv-SE" sz="3600" dirty="0" smtClean="0">
                <a:solidFill>
                  <a:schemeClr val="bg1"/>
                </a:solidFill>
                <a:effectLst>
                  <a:outerShdw blurRad="38100" dist="38100" dir="2700000" algn="tl">
                    <a:srgbClr val="000000">
                      <a:alpha val="43137"/>
                    </a:srgbClr>
                  </a:outerShdw>
                </a:effectLst>
                <a:latin typeface="Arial Rounded MT Bold" pitchFamily="34" charset="0"/>
              </a:rPr>
              <a:t>och </a:t>
            </a:r>
            <a:r>
              <a:rPr lang="sv-SE" sz="3600" dirty="0" smtClean="0">
                <a:solidFill>
                  <a:srgbClr val="FFFF00"/>
                </a:solidFill>
                <a:effectLst>
                  <a:outerShdw blurRad="38100" dist="38100" dir="2700000" algn="tl">
                    <a:srgbClr val="000000">
                      <a:alpha val="43137"/>
                    </a:srgbClr>
                  </a:outerShdw>
                </a:effectLst>
                <a:latin typeface="Arial Rounded MT Bold" pitchFamily="34" charset="0"/>
              </a:rPr>
              <a:t>tillsätter kungar</a:t>
            </a:r>
            <a:r>
              <a:rPr lang="sv-SE" sz="3600" dirty="0" smtClean="0">
                <a:solidFill>
                  <a:schemeClr val="bg1"/>
                </a:solidFill>
                <a:effectLst>
                  <a:outerShdw blurRad="38100" dist="38100" dir="2700000" algn="tl">
                    <a:srgbClr val="000000">
                      <a:alpha val="43137"/>
                    </a:srgbClr>
                  </a:outerShdw>
                </a:effectLst>
                <a:latin typeface="Arial Rounded MT Bold" pitchFamily="34" charset="0"/>
              </a:rPr>
              <a:t>…”</a:t>
            </a:r>
          </a:p>
        </p:txBody>
      </p:sp>
      <p:sp>
        <p:nvSpPr>
          <p:cNvPr id="21" name="textruta 20"/>
          <p:cNvSpPr txBox="1"/>
          <p:nvPr/>
        </p:nvSpPr>
        <p:spPr>
          <a:xfrm>
            <a:off x="6084168" y="5805264"/>
            <a:ext cx="2144280" cy="369332"/>
          </a:xfrm>
          <a:prstGeom prst="rect">
            <a:avLst/>
          </a:prstGeom>
          <a:noFill/>
          <a:effectLst>
            <a:outerShdw blurRad="50800" dist="38100" dir="2700000" algn="tl" rotWithShape="0">
              <a:prstClr val="black">
                <a:alpha val="40000"/>
              </a:prstClr>
            </a:outerShdw>
          </a:effectLst>
        </p:spPr>
        <p:txBody>
          <a:bodyPr wrap="square" rtlCol="0">
            <a:spAutoFit/>
          </a:bodyPr>
          <a:lstStyle/>
          <a:p>
            <a:pPr marL="342900" indent="-342900" algn="r"/>
            <a:r>
              <a:rPr lang="sv-SE" b="1" dirty="0" smtClean="0">
                <a:solidFill>
                  <a:schemeClr val="bg1"/>
                </a:solidFill>
              </a:rPr>
              <a:t>Svenska Folkbibeln</a:t>
            </a:r>
            <a:endParaRPr lang="sv-SE" b="1" dirty="0">
              <a:solidFill>
                <a:schemeClr val="bg1"/>
              </a:solidFill>
            </a:endParaRPr>
          </a:p>
        </p:txBody>
      </p:sp>
    </p:spTree>
    <p:extLst>
      <p:ext uri="{BB962C8B-B14F-4D97-AF65-F5344CB8AC3E}">
        <p14:creationId xmlns:p14="http://schemas.microsoft.com/office/powerpoint/2010/main" val="2914197759"/>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Jonathan\Documents\- Kyrkan\Vasa - Center of Influence\Restauranglokal\Utsida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0" y="1210954"/>
            <a:ext cx="7864173" cy="39993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266130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ruta 3"/>
          <p:cNvSpPr txBox="1"/>
          <p:nvPr/>
        </p:nvSpPr>
        <p:spPr>
          <a:xfrm>
            <a:off x="928662" y="785794"/>
            <a:ext cx="7286676" cy="830997"/>
          </a:xfrm>
          <a:prstGeom prst="rect">
            <a:avLst/>
          </a:prstGeom>
          <a:noFill/>
          <a:effectLst>
            <a:outerShdw blurRad="50800" dist="38100" dir="2700000" algn="tl" rotWithShape="0">
              <a:prstClr val="black">
                <a:alpha val="40000"/>
              </a:prstClr>
            </a:outerShdw>
          </a:effectLst>
        </p:spPr>
        <p:txBody>
          <a:bodyPr wrap="square" rtlCol="0">
            <a:spAutoFit/>
          </a:bodyPr>
          <a:lstStyle/>
          <a:p>
            <a:r>
              <a:rPr lang="sv-SE" sz="4800" dirty="0" smtClean="0">
                <a:solidFill>
                  <a:srgbClr val="FFC000"/>
                </a:solidFill>
                <a:latin typeface="Berlin Sans FB Demi" pitchFamily="34" charset="0"/>
              </a:rPr>
              <a:t>Varför studera Daniel 11?</a:t>
            </a:r>
            <a:endParaRPr lang="sv-SE" sz="4800" dirty="0">
              <a:solidFill>
                <a:srgbClr val="FFC000"/>
              </a:solidFill>
              <a:latin typeface="Berlin Sans FB Demi" pitchFamily="34" charset="0"/>
            </a:endParaRPr>
          </a:p>
        </p:txBody>
      </p:sp>
      <p:sp>
        <p:nvSpPr>
          <p:cNvPr id="5" name="textruta 4"/>
          <p:cNvSpPr txBox="1"/>
          <p:nvPr/>
        </p:nvSpPr>
        <p:spPr>
          <a:xfrm>
            <a:off x="971600" y="1628800"/>
            <a:ext cx="6315044" cy="3785652"/>
          </a:xfrm>
          <a:prstGeom prst="rect">
            <a:avLst/>
          </a:prstGeom>
          <a:noFill/>
          <a:effectLst>
            <a:outerShdw blurRad="50800" dist="38100" dir="2700000" algn="tl" rotWithShape="0">
              <a:prstClr val="black">
                <a:alpha val="40000"/>
              </a:prstClr>
            </a:outerShdw>
          </a:effectLst>
        </p:spPr>
        <p:txBody>
          <a:bodyPr wrap="square" rtlCol="0">
            <a:spAutoFit/>
          </a:bodyPr>
          <a:lstStyle/>
          <a:p>
            <a:r>
              <a:rPr lang="sv-SE" sz="4000" dirty="0" smtClean="0">
                <a:solidFill>
                  <a:schemeClr val="bg1"/>
                </a:solidFill>
                <a:effectLst>
                  <a:outerShdw blurRad="38100" dist="38100" dir="2700000" algn="tl">
                    <a:srgbClr val="000000">
                      <a:alpha val="43137"/>
                    </a:srgbClr>
                  </a:outerShdw>
                </a:effectLst>
                <a:latin typeface="Arial Rounded MT Bold" pitchFamily="34" charset="0"/>
              </a:rPr>
              <a:t>”Låt </a:t>
            </a:r>
            <a:r>
              <a:rPr lang="sv-SE" sz="4000" dirty="0" smtClean="0">
                <a:solidFill>
                  <a:srgbClr val="FFFF00"/>
                </a:solidFill>
                <a:effectLst>
                  <a:outerShdw blurRad="38100" dist="38100" dir="2700000" algn="tl">
                    <a:srgbClr val="000000">
                      <a:alpha val="43137"/>
                    </a:srgbClr>
                  </a:outerShdw>
                </a:effectLst>
                <a:latin typeface="Arial Rounded MT Bold" pitchFamily="34" charset="0"/>
              </a:rPr>
              <a:t>alla</a:t>
            </a:r>
            <a:r>
              <a:rPr lang="sv-SE" sz="4000" dirty="0" smtClean="0">
                <a:solidFill>
                  <a:schemeClr val="bg1"/>
                </a:solidFill>
                <a:effectLst>
                  <a:outerShdw blurRad="38100" dist="38100" dir="2700000" algn="tl">
                    <a:srgbClr val="000000">
                      <a:alpha val="43137"/>
                    </a:srgbClr>
                  </a:outerShdw>
                </a:effectLst>
                <a:latin typeface="Arial Rounded MT Bold" pitchFamily="34" charset="0"/>
              </a:rPr>
              <a:t> läsa och </a:t>
            </a:r>
            <a:r>
              <a:rPr lang="sv-SE" sz="4000" dirty="0" smtClean="0">
                <a:solidFill>
                  <a:srgbClr val="FFFF00"/>
                </a:solidFill>
                <a:effectLst>
                  <a:outerShdw blurRad="38100" dist="38100" dir="2700000" algn="tl">
                    <a:srgbClr val="000000">
                      <a:alpha val="43137"/>
                    </a:srgbClr>
                  </a:outerShdw>
                </a:effectLst>
                <a:latin typeface="Arial Rounded MT Bold" pitchFamily="34" charset="0"/>
              </a:rPr>
              <a:t>förstå</a:t>
            </a:r>
            <a:r>
              <a:rPr lang="sv-SE" sz="4000" dirty="0" smtClean="0">
                <a:solidFill>
                  <a:schemeClr val="bg1"/>
                </a:solidFill>
                <a:effectLst>
                  <a:outerShdw blurRad="38100" dist="38100" dir="2700000" algn="tl">
                    <a:srgbClr val="000000">
                      <a:alpha val="43137"/>
                    </a:srgbClr>
                  </a:outerShdw>
                </a:effectLst>
                <a:latin typeface="Arial Rounded MT Bold" pitchFamily="34" charset="0"/>
              </a:rPr>
              <a:t> profetiorna i denna bok, för vi håller nu på att träda in i den omtalade </a:t>
            </a:r>
            <a:r>
              <a:rPr lang="sv-SE" sz="4000" dirty="0" smtClean="0">
                <a:solidFill>
                  <a:srgbClr val="FFFF00"/>
                </a:solidFill>
                <a:effectLst>
                  <a:outerShdw blurRad="38100" dist="38100" dir="2700000" algn="tl">
                    <a:srgbClr val="000000">
                      <a:alpha val="43137"/>
                    </a:srgbClr>
                  </a:outerShdw>
                </a:effectLst>
                <a:latin typeface="Arial Rounded MT Bold" pitchFamily="34" charset="0"/>
              </a:rPr>
              <a:t>nödens tid</a:t>
            </a:r>
            <a:r>
              <a:rPr lang="sv-SE" sz="4000" dirty="0" smtClean="0">
                <a:solidFill>
                  <a:schemeClr val="bg1"/>
                </a:solidFill>
                <a:effectLst>
                  <a:outerShdw blurRad="38100" dist="38100" dir="2700000" algn="tl">
                    <a:srgbClr val="000000">
                      <a:alpha val="43137"/>
                    </a:srgbClr>
                  </a:outerShdw>
                </a:effectLst>
                <a:latin typeface="Arial Rounded MT Bold" pitchFamily="34" charset="0"/>
              </a:rPr>
              <a:t>: [Daniel 12:1-4 citeras]”</a:t>
            </a:r>
            <a:endParaRPr lang="sv-SE" sz="4000" dirty="0">
              <a:solidFill>
                <a:schemeClr val="bg1"/>
              </a:solidFill>
              <a:effectLst>
                <a:outerShdw blurRad="38100" dist="38100" dir="2700000" algn="tl">
                  <a:srgbClr val="000000">
                    <a:alpha val="43137"/>
                  </a:srgbClr>
                </a:outerShdw>
              </a:effectLst>
              <a:latin typeface="Arial Rounded MT Bold" pitchFamily="34" charset="0"/>
            </a:endParaRPr>
          </a:p>
        </p:txBody>
      </p:sp>
      <p:sp>
        <p:nvSpPr>
          <p:cNvPr id="21" name="textruta 20"/>
          <p:cNvSpPr txBox="1"/>
          <p:nvPr/>
        </p:nvSpPr>
        <p:spPr>
          <a:xfrm>
            <a:off x="4306007" y="6053226"/>
            <a:ext cx="3994449" cy="400110"/>
          </a:xfrm>
          <a:prstGeom prst="rect">
            <a:avLst/>
          </a:prstGeom>
          <a:noFill/>
          <a:effectLst>
            <a:outerShdw blurRad="50800" dist="38100" dir="2700000" algn="tl" rotWithShape="0">
              <a:prstClr val="black">
                <a:alpha val="40000"/>
              </a:prstClr>
            </a:outerShdw>
          </a:effectLst>
        </p:spPr>
        <p:txBody>
          <a:bodyPr wrap="square" rtlCol="0">
            <a:spAutoFit/>
          </a:bodyPr>
          <a:lstStyle/>
          <a:p>
            <a:pPr marL="342900" indent="-342900" algn="r"/>
            <a:r>
              <a:rPr lang="sv-SE" sz="2000" b="1" i="1" dirty="0" err="1" smtClean="0">
                <a:solidFill>
                  <a:schemeClr val="bg1"/>
                </a:solidFill>
              </a:rPr>
              <a:t>Manuscript</a:t>
            </a:r>
            <a:r>
              <a:rPr lang="sv-SE" sz="2000" b="1" i="1" dirty="0" smtClean="0">
                <a:solidFill>
                  <a:schemeClr val="bg1"/>
                </a:solidFill>
              </a:rPr>
              <a:t> </a:t>
            </a:r>
            <a:r>
              <a:rPr lang="sv-SE" sz="2000" b="1" i="1" dirty="0" err="1" smtClean="0">
                <a:solidFill>
                  <a:schemeClr val="bg1"/>
                </a:solidFill>
              </a:rPr>
              <a:t>Released</a:t>
            </a:r>
            <a:r>
              <a:rPr lang="sv-SE" sz="2000" b="1" i="1" dirty="0" smtClean="0">
                <a:solidFill>
                  <a:schemeClr val="bg1"/>
                </a:solidFill>
              </a:rPr>
              <a:t> </a:t>
            </a:r>
            <a:r>
              <a:rPr lang="sv-SE" sz="2000" b="1" dirty="0" smtClean="0">
                <a:solidFill>
                  <a:schemeClr val="bg1"/>
                </a:solidFill>
              </a:rPr>
              <a:t>nr 13, s.394</a:t>
            </a:r>
            <a:endParaRPr lang="sv-SE" sz="2000" b="1" dirty="0">
              <a:solidFill>
                <a:schemeClr val="bg1"/>
              </a:solidFill>
            </a:endParaRPr>
          </a:p>
        </p:txBody>
      </p:sp>
      <p:pic>
        <p:nvPicPr>
          <p:cNvPr id="6" name="Picture 2" descr="C:\Documents and Settings\Jonathan Karlsson\Mina dokument\Mötesserier\Bildarkiv\Evangelism Images\23 - Spirit of Prophecy\0823128 - Ellen White vision.jpg"/>
          <p:cNvPicPr>
            <a:picLocks noChangeAspect="1" noChangeArrowheads="1"/>
          </p:cNvPicPr>
          <p:nvPr/>
        </p:nvPicPr>
        <p:blipFill>
          <a:blip r:embed="rId3" cstate="screen"/>
          <a:srcRect/>
          <a:stretch>
            <a:fillRect/>
          </a:stretch>
        </p:blipFill>
        <p:spPr bwMode="auto">
          <a:xfrm flipH="1">
            <a:off x="7286644" y="4127431"/>
            <a:ext cx="1440160" cy="1736193"/>
          </a:xfrm>
          <a:prstGeom prst="rect">
            <a:avLst/>
          </a:prstGeom>
          <a:noFill/>
        </p:spPr>
      </p:pic>
    </p:spTree>
    <p:extLst>
      <p:ext uri="{BB962C8B-B14F-4D97-AF65-F5344CB8AC3E}">
        <p14:creationId xmlns:p14="http://schemas.microsoft.com/office/powerpoint/2010/main" val="1241206790"/>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0" y="-243408"/>
            <a:ext cx="8604448" cy="1143000"/>
          </a:xfrm>
        </p:spPr>
        <p:txBody>
          <a:bodyPr>
            <a:normAutofit fontScale="90000"/>
          </a:bodyPr>
          <a:lstStyle/>
          <a:p>
            <a:r>
              <a:rPr lang="sv-SE" b="1" dirty="0" smtClean="0">
                <a:solidFill>
                  <a:srgbClr val="FFC000"/>
                </a:solidFill>
                <a:effectLst>
                  <a:outerShdw blurRad="38100" dist="38100" dir="2700000" algn="tl">
                    <a:srgbClr val="000000">
                      <a:alpha val="43137"/>
                    </a:srgbClr>
                  </a:outerShdw>
                </a:effectLst>
                <a:latin typeface="Arial Rounded MT Bold" pitchFamily="34" charset="0"/>
              </a:rPr>
              <a:t>Daniel 2		   Daniel 7   Daniel 8</a:t>
            </a:r>
            <a:endParaRPr lang="sv-SE" b="1" dirty="0">
              <a:solidFill>
                <a:srgbClr val="FFC000"/>
              </a:solidFill>
              <a:effectLst>
                <a:outerShdw blurRad="38100" dist="38100" dir="2700000" algn="tl">
                  <a:srgbClr val="000000">
                    <a:alpha val="43137"/>
                  </a:srgbClr>
                </a:outerShdw>
              </a:effectLst>
              <a:latin typeface="Arial Rounded MT Bold" pitchFamily="34" charset="0"/>
            </a:endParaRPr>
          </a:p>
        </p:txBody>
      </p:sp>
      <p:pic>
        <p:nvPicPr>
          <p:cNvPr id="3076" name="Picture 4" descr="C:\Users\Dan\Documents\==Arbete==\Presentationer och predikningar\Fråga Bibeln 2\Daniel2.gif"/>
          <p:cNvPicPr>
            <a:picLocks noChangeAspect="1" noChangeArrowheads="1"/>
          </p:cNvPicPr>
          <p:nvPr/>
        </p:nvPicPr>
        <p:blipFill>
          <a:blip r:embed="rId2" cstate="screen"/>
          <a:srcRect/>
          <a:stretch>
            <a:fillRect/>
          </a:stretch>
        </p:blipFill>
        <p:spPr bwMode="auto">
          <a:xfrm>
            <a:off x="467544" y="1111318"/>
            <a:ext cx="1440160" cy="5125994"/>
          </a:xfrm>
          <a:prstGeom prst="rect">
            <a:avLst/>
          </a:prstGeom>
          <a:noFill/>
          <a:effectLst>
            <a:outerShdw blurRad="76200" dir="13500000" sy="23000" kx="1200000" algn="br" rotWithShape="0">
              <a:prstClr val="black">
                <a:alpha val="20000"/>
              </a:prstClr>
            </a:outerShdw>
          </a:effectLst>
        </p:spPr>
      </p:pic>
      <p:sp>
        <p:nvSpPr>
          <p:cNvPr id="8" name="Platshållare för innehåll 2"/>
          <p:cNvSpPr>
            <a:spLocks noGrp="1"/>
          </p:cNvSpPr>
          <p:nvPr>
            <p:ph idx="1"/>
          </p:nvPr>
        </p:nvSpPr>
        <p:spPr>
          <a:xfrm>
            <a:off x="1547664" y="1340768"/>
            <a:ext cx="3096344" cy="5517231"/>
          </a:xfrm>
          <a:effectLst>
            <a:outerShdw blurRad="50800" dist="38100" dir="2700000" algn="tl" rotWithShape="0">
              <a:prstClr val="black">
                <a:alpha val="40000"/>
              </a:prstClr>
            </a:outerShdw>
          </a:effectLst>
        </p:spPr>
        <p:txBody>
          <a:bodyPr>
            <a:normAutofit/>
          </a:bodyPr>
          <a:lstStyle/>
          <a:p>
            <a:pPr algn="ctr">
              <a:buNone/>
            </a:pPr>
            <a:r>
              <a:rPr lang="sv-SE" sz="2400" b="1" dirty="0" smtClean="0">
                <a:solidFill>
                  <a:schemeClr val="bg1"/>
                </a:solidFill>
                <a:effectLst>
                  <a:outerShdw blurRad="38100" dist="38100" dir="2700000" algn="tl">
                    <a:srgbClr val="000000">
                      <a:alpha val="43137"/>
                    </a:srgbClr>
                  </a:outerShdw>
                </a:effectLst>
                <a:latin typeface="Arial Rounded MT Bold" pitchFamily="34" charset="0"/>
              </a:rPr>
              <a:t>1. Babylon</a:t>
            </a:r>
          </a:p>
          <a:p>
            <a:pPr algn="ctr">
              <a:buNone/>
            </a:pPr>
            <a:endParaRPr lang="sv-SE" sz="2400" b="1" dirty="0" smtClean="0">
              <a:solidFill>
                <a:schemeClr val="bg1"/>
              </a:solidFill>
              <a:effectLst>
                <a:outerShdw blurRad="38100" dist="38100" dir="2700000" algn="tl">
                  <a:srgbClr val="000000">
                    <a:alpha val="43137"/>
                  </a:srgbClr>
                </a:outerShdw>
              </a:effectLst>
              <a:latin typeface="Arial Rounded MT Bold" pitchFamily="34" charset="0"/>
            </a:endParaRPr>
          </a:p>
          <a:p>
            <a:pPr algn="ctr">
              <a:buNone/>
            </a:pPr>
            <a:r>
              <a:rPr lang="sv-SE" sz="2400" b="1" dirty="0" smtClean="0">
                <a:solidFill>
                  <a:schemeClr val="bg1"/>
                </a:solidFill>
                <a:effectLst>
                  <a:outerShdw blurRad="38100" dist="38100" dir="2700000" algn="tl">
                    <a:srgbClr val="000000">
                      <a:alpha val="43137"/>
                    </a:srgbClr>
                  </a:outerShdw>
                </a:effectLst>
                <a:latin typeface="Arial Rounded MT Bold" pitchFamily="34" charset="0"/>
              </a:rPr>
              <a:t>2. </a:t>
            </a:r>
            <a:r>
              <a:rPr lang="sv-SE" sz="2400" b="1" dirty="0" err="1" smtClean="0">
                <a:solidFill>
                  <a:schemeClr val="bg1"/>
                </a:solidFill>
                <a:effectLst>
                  <a:outerShdw blurRad="38100" dist="38100" dir="2700000" algn="tl">
                    <a:srgbClr val="000000">
                      <a:alpha val="43137"/>
                    </a:srgbClr>
                  </a:outerShdw>
                </a:effectLst>
                <a:latin typeface="Arial Rounded MT Bold" pitchFamily="34" charset="0"/>
              </a:rPr>
              <a:t>Medie-Persien</a:t>
            </a:r>
            <a:endParaRPr lang="sv-SE" sz="2400" dirty="0" smtClean="0">
              <a:solidFill>
                <a:schemeClr val="bg1"/>
              </a:solidFill>
              <a:effectLst>
                <a:outerShdw blurRad="38100" dist="38100" dir="2700000" algn="tl">
                  <a:srgbClr val="000000">
                    <a:alpha val="43137"/>
                  </a:srgbClr>
                </a:outerShdw>
              </a:effectLst>
              <a:latin typeface="Arial Rounded MT Bold" pitchFamily="34" charset="0"/>
            </a:endParaRPr>
          </a:p>
          <a:p>
            <a:pPr algn="ctr">
              <a:buNone/>
            </a:pPr>
            <a:endParaRPr lang="sv-SE" sz="2400" b="1" dirty="0" smtClean="0">
              <a:solidFill>
                <a:schemeClr val="bg1"/>
              </a:solidFill>
              <a:effectLst>
                <a:outerShdw blurRad="38100" dist="38100" dir="2700000" algn="tl">
                  <a:srgbClr val="000000">
                    <a:alpha val="43137"/>
                  </a:srgbClr>
                </a:outerShdw>
              </a:effectLst>
              <a:latin typeface="Arial Rounded MT Bold" pitchFamily="34" charset="0"/>
            </a:endParaRPr>
          </a:p>
          <a:p>
            <a:pPr algn="ctr">
              <a:buNone/>
            </a:pPr>
            <a:endParaRPr lang="sv-SE" sz="2400" b="1" dirty="0" smtClean="0">
              <a:solidFill>
                <a:schemeClr val="bg1"/>
              </a:solidFill>
              <a:effectLst>
                <a:outerShdw blurRad="38100" dist="38100" dir="2700000" algn="tl">
                  <a:srgbClr val="000000">
                    <a:alpha val="43137"/>
                  </a:srgbClr>
                </a:outerShdw>
              </a:effectLst>
              <a:latin typeface="Arial Rounded MT Bold" pitchFamily="34" charset="0"/>
            </a:endParaRPr>
          </a:p>
          <a:p>
            <a:pPr algn="ctr">
              <a:buNone/>
            </a:pPr>
            <a:r>
              <a:rPr lang="sv-SE" sz="2400" b="1" dirty="0" smtClean="0">
                <a:solidFill>
                  <a:schemeClr val="bg1"/>
                </a:solidFill>
                <a:effectLst>
                  <a:outerShdw blurRad="38100" dist="38100" dir="2700000" algn="tl">
                    <a:srgbClr val="000000">
                      <a:alpha val="43137"/>
                    </a:srgbClr>
                  </a:outerShdw>
                </a:effectLst>
                <a:latin typeface="Arial Rounded MT Bold" pitchFamily="34" charset="0"/>
              </a:rPr>
              <a:t>3. Grekland</a:t>
            </a:r>
          </a:p>
          <a:p>
            <a:pPr algn="ctr">
              <a:buNone/>
            </a:pPr>
            <a:endParaRPr lang="sv-SE" sz="2400" b="1" dirty="0" smtClean="0">
              <a:solidFill>
                <a:schemeClr val="bg1"/>
              </a:solidFill>
              <a:effectLst>
                <a:outerShdw blurRad="38100" dist="38100" dir="2700000" algn="tl">
                  <a:srgbClr val="000000">
                    <a:alpha val="43137"/>
                  </a:srgbClr>
                </a:outerShdw>
              </a:effectLst>
              <a:latin typeface="Arial Rounded MT Bold" pitchFamily="34" charset="0"/>
            </a:endParaRPr>
          </a:p>
          <a:p>
            <a:pPr algn="ctr">
              <a:buNone/>
            </a:pPr>
            <a:endParaRPr lang="sv-SE" sz="2400" b="1" dirty="0" smtClean="0">
              <a:solidFill>
                <a:schemeClr val="bg1"/>
              </a:solidFill>
              <a:effectLst>
                <a:outerShdw blurRad="38100" dist="38100" dir="2700000" algn="tl">
                  <a:srgbClr val="000000">
                    <a:alpha val="43137"/>
                  </a:srgbClr>
                </a:outerShdw>
              </a:effectLst>
              <a:latin typeface="Arial Rounded MT Bold" pitchFamily="34" charset="0"/>
            </a:endParaRPr>
          </a:p>
          <a:p>
            <a:pPr algn="ctr">
              <a:buNone/>
            </a:pPr>
            <a:r>
              <a:rPr lang="sv-SE" sz="2400" b="1" dirty="0" smtClean="0">
                <a:solidFill>
                  <a:schemeClr val="bg1"/>
                </a:solidFill>
                <a:effectLst>
                  <a:outerShdw blurRad="38100" dist="38100" dir="2700000" algn="tl">
                    <a:srgbClr val="000000">
                      <a:alpha val="43137"/>
                    </a:srgbClr>
                  </a:outerShdw>
                </a:effectLst>
                <a:latin typeface="Arial Rounded MT Bold" pitchFamily="34" charset="0"/>
              </a:rPr>
              <a:t>4. Rom</a:t>
            </a:r>
          </a:p>
          <a:p>
            <a:pPr algn="ctr">
              <a:buNone/>
            </a:pPr>
            <a:endParaRPr lang="sv-SE" sz="2400" b="1" dirty="0" smtClean="0">
              <a:solidFill>
                <a:schemeClr val="bg1"/>
              </a:solidFill>
              <a:effectLst>
                <a:outerShdw blurRad="38100" dist="38100" dir="2700000" algn="tl">
                  <a:srgbClr val="000000">
                    <a:alpha val="43137"/>
                  </a:srgbClr>
                </a:outerShdw>
              </a:effectLst>
              <a:latin typeface="Arial Rounded MT Bold" pitchFamily="34" charset="0"/>
            </a:endParaRPr>
          </a:p>
          <a:p>
            <a:pPr algn="ctr">
              <a:buNone/>
            </a:pPr>
            <a:r>
              <a:rPr lang="sv-SE" sz="2400" b="1" dirty="0" smtClean="0">
                <a:solidFill>
                  <a:schemeClr val="bg1"/>
                </a:solidFill>
                <a:effectLst>
                  <a:outerShdw blurRad="38100" dist="38100" dir="2700000" algn="tl">
                    <a:srgbClr val="000000">
                      <a:alpha val="43137"/>
                    </a:srgbClr>
                  </a:outerShdw>
                </a:effectLst>
                <a:latin typeface="Arial Rounded MT Bold" pitchFamily="34" charset="0"/>
              </a:rPr>
              <a:t>5. Splittrade &amp; Påvliga Rom</a:t>
            </a:r>
          </a:p>
        </p:txBody>
      </p:sp>
      <p:grpSp>
        <p:nvGrpSpPr>
          <p:cNvPr id="15" name="Grupp 14"/>
          <p:cNvGrpSpPr/>
          <p:nvPr/>
        </p:nvGrpSpPr>
        <p:grpSpPr>
          <a:xfrm>
            <a:off x="4644008" y="666380"/>
            <a:ext cx="1495974" cy="6191620"/>
            <a:chOff x="4644008" y="666380"/>
            <a:chExt cx="1495974" cy="6191620"/>
          </a:xfrm>
        </p:grpSpPr>
        <p:pic>
          <p:nvPicPr>
            <p:cNvPr id="3074" name="Picture 2" descr="C:\Users\Dan\Documents\==Arbete==\Presentationer och predikningar\Fråga Bibeln 2\0818127.jpg"/>
            <p:cNvPicPr>
              <a:picLocks noChangeAspect="1" noChangeArrowheads="1"/>
            </p:cNvPicPr>
            <p:nvPr/>
          </p:nvPicPr>
          <p:blipFill>
            <a:blip r:embed="rId3" cstate="screen"/>
            <a:srcRect/>
            <a:stretch>
              <a:fillRect/>
            </a:stretch>
          </p:blipFill>
          <p:spPr bwMode="auto">
            <a:xfrm>
              <a:off x="4644008" y="666380"/>
              <a:ext cx="1495974" cy="4994868"/>
            </a:xfrm>
            <a:prstGeom prst="rect">
              <a:avLst/>
            </a:prstGeom>
            <a:noFill/>
          </p:spPr>
        </p:pic>
        <p:grpSp>
          <p:nvGrpSpPr>
            <p:cNvPr id="12" name="Grupp 11"/>
            <p:cNvGrpSpPr/>
            <p:nvPr/>
          </p:nvGrpSpPr>
          <p:grpSpPr>
            <a:xfrm>
              <a:off x="4644008" y="5661248"/>
              <a:ext cx="1495974" cy="1196752"/>
              <a:chOff x="6228184" y="5661248"/>
              <a:chExt cx="1495974" cy="1196752"/>
            </a:xfrm>
          </p:grpSpPr>
          <p:pic>
            <p:nvPicPr>
              <p:cNvPr id="11" name="Picture 2" descr="C:\Users\Dan\Documents\==Arbete==\Presentationer och predikningar\Fråga Bibeln 2\0818127.jpg"/>
              <p:cNvPicPr>
                <a:picLocks noChangeAspect="1" noChangeArrowheads="1"/>
              </p:cNvPicPr>
              <p:nvPr/>
            </p:nvPicPr>
            <p:blipFill>
              <a:blip r:embed="rId4" cstate="screen"/>
              <a:srcRect/>
              <a:stretch>
                <a:fillRect/>
              </a:stretch>
            </p:blipFill>
            <p:spPr bwMode="auto">
              <a:xfrm>
                <a:off x="6228184" y="5661248"/>
                <a:ext cx="1495974" cy="1196752"/>
              </a:xfrm>
              <a:prstGeom prst="rect">
                <a:avLst/>
              </a:prstGeom>
              <a:noFill/>
            </p:spPr>
          </p:pic>
          <p:pic>
            <p:nvPicPr>
              <p:cNvPr id="2054" name="Picture 6" descr="C:\Documents and Settings\Jonathan Karlsson\Mina dokument\Mötesserier\Bildarkiv\Evangelism Images\18 - Dan 7\0818088.jpg"/>
              <p:cNvPicPr>
                <a:picLocks noChangeAspect="1" noChangeArrowheads="1"/>
              </p:cNvPicPr>
              <p:nvPr/>
            </p:nvPicPr>
            <p:blipFill>
              <a:blip r:embed="rId5" cstate="screen"/>
              <a:srcRect/>
              <a:stretch>
                <a:fillRect/>
              </a:stretch>
            </p:blipFill>
            <p:spPr bwMode="auto">
              <a:xfrm>
                <a:off x="6300192" y="5723451"/>
                <a:ext cx="1357265" cy="1080119"/>
              </a:xfrm>
              <a:prstGeom prst="rect">
                <a:avLst/>
              </a:prstGeom>
              <a:noFill/>
            </p:spPr>
          </p:pic>
        </p:grpSp>
      </p:grpSp>
      <p:grpSp>
        <p:nvGrpSpPr>
          <p:cNvPr id="16" name="Grupp 15"/>
          <p:cNvGrpSpPr/>
          <p:nvPr/>
        </p:nvGrpSpPr>
        <p:grpSpPr>
          <a:xfrm>
            <a:off x="6588224" y="1989009"/>
            <a:ext cx="1242138" cy="4176295"/>
            <a:chOff x="6588224" y="1989009"/>
            <a:chExt cx="1242138" cy="4176295"/>
          </a:xfrm>
        </p:grpSpPr>
        <p:pic>
          <p:nvPicPr>
            <p:cNvPr id="2050" name="Picture 2" descr="C:\Documents and Settings\Jonathan Karlsson\Mina dokument\Mötesserier\Bildarkiv\Evangelism Images\23 - Spirit of Prophecy\0823031 - goat ram Dan 8.jpg"/>
            <p:cNvPicPr>
              <a:picLocks noChangeAspect="1" noChangeArrowheads="1"/>
            </p:cNvPicPr>
            <p:nvPr/>
          </p:nvPicPr>
          <p:blipFill>
            <a:blip r:embed="rId6" cstate="screen"/>
            <a:srcRect/>
            <a:stretch>
              <a:fillRect/>
            </a:stretch>
          </p:blipFill>
          <p:spPr bwMode="auto">
            <a:xfrm>
              <a:off x="6588224" y="3284985"/>
              <a:ext cx="1242138" cy="1080120"/>
            </a:xfrm>
            <a:prstGeom prst="rect">
              <a:avLst/>
            </a:prstGeom>
            <a:ln w="76200" cap="sq">
              <a:solidFill>
                <a:schemeClr val="bg2">
                  <a:lumMod val="50000"/>
                </a:schemeClr>
              </a:solidFill>
              <a:miter lim="800000"/>
            </a:ln>
            <a:effectLst>
              <a:outerShdw blurRad="57150" dist="50800" dir="2700000" algn="tl" rotWithShape="0">
                <a:srgbClr val="000000">
                  <a:alpha val="40000"/>
                </a:srgbClr>
              </a:outerShdw>
            </a:effectLst>
          </p:spPr>
        </p:pic>
        <p:pic>
          <p:nvPicPr>
            <p:cNvPr id="2051" name="Picture 3" descr="C:\Documents and Settings\Jonathan Karlsson\Mina dokument\Mötesserier\Bildarkiv\Evangelism Images\23 - Spirit of Prophecy\0823031 - goat ram Dan 8.jpg"/>
            <p:cNvPicPr>
              <a:picLocks noChangeAspect="1" noChangeArrowheads="1"/>
            </p:cNvPicPr>
            <p:nvPr/>
          </p:nvPicPr>
          <p:blipFill>
            <a:blip r:embed="rId7" cstate="screen"/>
            <a:srcRect/>
            <a:stretch>
              <a:fillRect/>
            </a:stretch>
          </p:blipFill>
          <p:spPr bwMode="auto">
            <a:xfrm>
              <a:off x="6595340" y="1989009"/>
              <a:ext cx="1224136" cy="1101723"/>
            </a:xfrm>
            <a:prstGeom prst="rect">
              <a:avLst/>
            </a:prstGeom>
            <a:ln w="76200" cap="sq">
              <a:solidFill>
                <a:schemeClr val="bg2">
                  <a:lumMod val="50000"/>
                </a:schemeClr>
              </a:solidFill>
              <a:miter lim="800000"/>
            </a:ln>
            <a:effectLst>
              <a:outerShdw blurRad="57150" dist="50800" dir="2700000" algn="tl" rotWithShape="0">
                <a:srgbClr val="000000">
                  <a:alpha val="40000"/>
                </a:srgbClr>
              </a:outerShdw>
            </a:effectLst>
          </p:spPr>
        </p:pic>
        <p:pic>
          <p:nvPicPr>
            <p:cNvPr id="14" name="Picture 4" descr="C:\Documents and Settings\Jonathan Karlsson\Mina dokument\Mötesserier\Övrigt\Daniel 11\052_Little_horn.JPG"/>
            <p:cNvPicPr>
              <a:picLocks noChangeAspect="1" noChangeArrowheads="1"/>
            </p:cNvPicPr>
            <p:nvPr/>
          </p:nvPicPr>
          <p:blipFill>
            <a:blip r:embed="rId8" cstate="screen"/>
            <a:srcRect/>
            <a:stretch>
              <a:fillRect/>
            </a:stretch>
          </p:blipFill>
          <p:spPr bwMode="auto">
            <a:xfrm>
              <a:off x="6588224" y="5136119"/>
              <a:ext cx="1235022" cy="1029185"/>
            </a:xfrm>
            <a:prstGeom prst="rect">
              <a:avLst/>
            </a:prstGeom>
            <a:ln w="76200" cap="sq">
              <a:solidFill>
                <a:schemeClr val="bg2">
                  <a:lumMod val="50000"/>
                </a:schemeClr>
              </a:solidFill>
              <a:miter lim="800000"/>
            </a:ln>
            <a:effectLst>
              <a:outerShdw blurRad="57150" dist="50800" dir="2700000" algn="tl" rotWithShape="0">
                <a:srgbClr val="000000">
                  <a:alpha val="40000"/>
                </a:srgbClr>
              </a:outerShdw>
            </a:effectLst>
          </p:spPr>
        </p:pic>
      </p:grpSp>
    </p:spTree>
    <p:extLst>
      <p:ext uri="{BB962C8B-B14F-4D97-AF65-F5344CB8AC3E}">
        <p14:creationId xmlns:p14="http://schemas.microsoft.com/office/powerpoint/2010/main" val="396959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1101</TotalTime>
  <Words>2638</Words>
  <Application>Microsoft Office PowerPoint</Application>
  <PresentationFormat>Bildspel på skärmen (4:3)</PresentationFormat>
  <Paragraphs>557</Paragraphs>
  <Slides>77</Slides>
  <Notes>75</Notes>
  <HiddenSlides>7</HiddenSlides>
  <MMClips>0</MMClips>
  <ScaleCrop>false</ScaleCrop>
  <HeadingPairs>
    <vt:vector size="4" baseType="variant">
      <vt:variant>
        <vt:lpstr>Tema</vt:lpstr>
      </vt:variant>
      <vt:variant>
        <vt:i4>1</vt:i4>
      </vt:variant>
      <vt:variant>
        <vt:lpstr>Bildrubriker</vt:lpstr>
      </vt:variant>
      <vt:variant>
        <vt:i4>77</vt:i4>
      </vt:variant>
    </vt:vector>
  </HeadingPairs>
  <TitlesOfParts>
    <vt:vector size="78" baseType="lpstr">
      <vt:lpstr>Office-tema</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Daniel 2     Daniel 7   Daniel 8</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Jonathan</dc:creator>
  <cp:lastModifiedBy>Jonathan</cp:lastModifiedBy>
  <cp:revision>44</cp:revision>
  <dcterms:created xsi:type="dcterms:W3CDTF">2012-10-26T15:31:36Z</dcterms:created>
  <dcterms:modified xsi:type="dcterms:W3CDTF">2012-12-28T16:50:40Z</dcterms:modified>
</cp:coreProperties>
</file>